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312" r:id="rId3"/>
    <p:sldId id="305" r:id="rId4"/>
    <p:sldId id="324" r:id="rId5"/>
    <p:sldId id="306" r:id="rId6"/>
    <p:sldId id="325" r:id="rId7"/>
    <p:sldId id="315" r:id="rId8"/>
    <p:sldId id="307" r:id="rId9"/>
    <p:sldId id="316" r:id="rId10"/>
    <p:sldId id="317" r:id="rId11"/>
    <p:sldId id="323" r:id="rId12"/>
    <p:sldId id="308" r:id="rId13"/>
    <p:sldId id="309" r:id="rId14"/>
    <p:sldId id="320" r:id="rId15"/>
    <p:sldId id="321" r:id="rId16"/>
    <p:sldId id="319" r:id="rId17"/>
    <p:sldId id="322" r:id="rId18"/>
    <p:sldId id="310" r:id="rId19"/>
    <p:sldId id="311" r:id="rId20"/>
    <p:sldId id="300" r:id="rId21"/>
    <p:sldId id="302" r:id="rId22"/>
    <p:sldId id="303" r:id="rId23"/>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Estilo claro 1 - Acento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autoAdjust="0"/>
    <p:restoredTop sz="94656" autoAdjust="0"/>
  </p:normalViewPr>
  <p:slideViewPr>
    <p:cSldViewPr>
      <p:cViewPr>
        <p:scale>
          <a:sx n="53" d="100"/>
          <a:sy n="53" d="100"/>
        </p:scale>
        <p:origin x="78" y="90"/>
      </p:cViewPr>
      <p:guideLst>
        <p:guide orient="horz" pos="2160"/>
        <p:guide pos="2880"/>
      </p:guideLst>
    </p:cSldViewPr>
  </p:slideViewPr>
  <p:outlineViewPr>
    <p:cViewPr>
      <p:scale>
        <a:sx n="33" d="100"/>
        <a:sy n="33" d="100"/>
      </p:scale>
      <p:origin x="0" y="4249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D9527104-E11B-4D5F-A762-42FF019D12FA}" type="datetimeFigureOut">
              <a:rPr lang="es-AR" smtClean="0"/>
              <a:pPr/>
              <a:t>04/07/2018</a:t>
            </a:fld>
            <a:endParaRPr lang="es-AR"/>
          </a:p>
        </p:txBody>
      </p:sp>
      <p:sp>
        <p:nvSpPr>
          <p:cNvPr id="19" name="18 Marcador de pie de página"/>
          <p:cNvSpPr>
            <a:spLocks noGrp="1"/>
          </p:cNvSpPr>
          <p:nvPr>
            <p:ph type="ftr" sz="quarter" idx="11"/>
          </p:nvPr>
        </p:nvSpPr>
        <p:spPr/>
        <p:txBody>
          <a:bodyPr/>
          <a:lstStyle/>
          <a:p>
            <a:endParaRPr lang="es-AR"/>
          </a:p>
        </p:txBody>
      </p:sp>
      <p:sp>
        <p:nvSpPr>
          <p:cNvPr id="27" name="26 Marcador de número de diapositiva"/>
          <p:cNvSpPr>
            <a:spLocks noGrp="1"/>
          </p:cNvSpPr>
          <p:nvPr>
            <p:ph type="sldNum" sz="quarter" idx="12"/>
          </p:nvPr>
        </p:nvSpPr>
        <p:spPr/>
        <p:txBody>
          <a:bodyPr/>
          <a:lstStyle/>
          <a:p>
            <a:fld id="{D953AC3E-79DE-485E-8591-875FB02A97AC}" type="slidenum">
              <a:rPr lang="es-AR" smtClean="0"/>
              <a:pPr/>
              <a:t>‹Nº›</a:t>
            </a:fld>
            <a:endParaRPr lang="es-A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9527104-E11B-4D5F-A762-42FF019D12FA}" type="datetimeFigureOut">
              <a:rPr lang="es-AR" smtClean="0"/>
              <a:pPr/>
              <a:t>04/07/2018</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D953AC3E-79DE-485E-8591-875FB02A97AC}" type="slidenum">
              <a:rPr lang="es-AR" smtClean="0"/>
              <a:pPr/>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9527104-E11B-4D5F-A762-42FF019D12FA}" type="datetimeFigureOut">
              <a:rPr lang="es-AR" smtClean="0"/>
              <a:pPr/>
              <a:t>04/07/2018</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D953AC3E-79DE-485E-8591-875FB02A97AC}" type="slidenum">
              <a:rPr lang="es-AR" smtClean="0"/>
              <a:pPr/>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9527104-E11B-4D5F-A762-42FF019D12FA}" type="datetimeFigureOut">
              <a:rPr lang="es-AR" smtClean="0"/>
              <a:pPr/>
              <a:t>04/07/2018</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D953AC3E-79DE-485E-8591-875FB02A97AC}" type="slidenum">
              <a:rPr lang="es-AR" smtClean="0"/>
              <a:pPr/>
              <a:t>‹Nº›</a:t>
            </a:fld>
            <a:endParaRPr 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D9527104-E11B-4D5F-A762-42FF019D12FA}" type="datetimeFigureOut">
              <a:rPr lang="es-AR" smtClean="0"/>
              <a:pPr/>
              <a:t>04/07/2018</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D953AC3E-79DE-485E-8591-875FB02A97AC}" type="slidenum">
              <a:rPr lang="es-AR" smtClean="0"/>
              <a:pPr/>
              <a:t>‹Nº›</a:t>
            </a:fld>
            <a:endParaRPr lang="es-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D9527104-E11B-4D5F-A762-42FF019D12FA}" type="datetimeFigureOut">
              <a:rPr lang="es-AR" smtClean="0"/>
              <a:pPr/>
              <a:t>04/07/2018</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D953AC3E-79DE-485E-8591-875FB02A97AC}" type="slidenum">
              <a:rPr lang="es-AR" smtClean="0"/>
              <a:pPr/>
              <a:t>‹Nº›</a:t>
            </a:fld>
            <a:endParaRPr lang="es-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D9527104-E11B-4D5F-A762-42FF019D12FA}" type="datetimeFigureOut">
              <a:rPr lang="es-AR" smtClean="0"/>
              <a:pPr/>
              <a:t>04/07/2018</a:t>
            </a:fld>
            <a:endParaRPr lang="es-AR"/>
          </a:p>
        </p:txBody>
      </p:sp>
      <p:sp>
        <p:nvSpPr>
          <p:cNvPr id="8" name="7 Marcador de pie de página"/>
          <p:cNvSpPr>
            <a:spLocks noGrp="1"/>
          </p:cNvSpPr>
          <p:nvPr>
            <p:ph type="ftr" sz="quarter" idx="11"/>
          </p:nvPr>
        </p:nvSpPr>
        <p:spPr/>
        <p:txBody>
          <a:bodyPr/>
          <a:lstStyle/>
          <a:p>
            <a:endParaRPr lang="es-AR"/>
          </a:p>
        </p:txBody>
      </p:sp>
      <p:sp>
        <p:nvSpPr>
          <p:cNvPr id="9" name="8 Marcador de número de diapositiva"/>
          <p:cNvSpPr>
            <a:spLocks noGrp="1"/>
          </p:cNvSpPr>
          <p:nvPr>
            <p:ph type="sldNum" sz="quarter" idx="12"/>
          </p:nvPr>
        </p:nvSpPr>
        <p:spPr/>
        <p:txBody>
          <a:bodyPr/>
          <a:lstStyle/>
          <a:p>
            <a:fld id="{D953AC3E-79DE-485E-8591-875FB02A97AC}" type="slidenum">
              <a:rPr lang="es-AR" smtClean="0"/>
              <a:pPr/>
              <a:t>‹Nº›</a:t>
            </a:fld>
            <a:endParaRPr lang="es-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D9527104-E11B-4D5F-A762-42FF019D12FA}" type="datetimeFigureOut">
              <a:rPr lang="es-AR" smtClean="0"/>
              <a:pPr/>
              <a:t>04/07/2018</a:t>
            </a:fld>
            <a:endParaRPr lang="es-AR"/>
          </a:p>
        </p:txBody>
      </p:sp>
      <p:sp>
        <p:nvSpPr>
          <p:cNvPr id="4" name="3 Marcador de pie de página"/>
          <p:cNvSpPr>
            <a:spLocks noGrp="1"/>
          </p:cNvSpPr>
          <p:nvPr>
            <p:ph type="ftr" sz="quarter" idx="11"/>
          </p:nvPr>
        </p:nvSpPr>
        <p:spPr/>
        <p:txBody>
          <a:bodyPr/>
          <a:lstStyle/>
          <a:p>
            <a:endParaRPr lang="es-AR"/>
          </a:p>
        </p:txBody>
      </p:sp>
      <p:sp>
        <p:nvSpPr>
          <p:cNvPr id="5" name="4 Marcador de número de diapositiva"/>
          <p:cNvSpPr>
            <a:spLocks noGrp="1"/>
          </p:cNvSpPr>
          <p:nvPr>
            <p:ph type="sldNum" sz="quarter" idx="12"/>
          </p:nvPr>
        </p:nvSpPr>
        <p:spPr/>
        <p:txBody>
          <a:bodyPr/>
          <a:lstStyle/>
          <a:p>
            <a:fld id="{D953AC3E-79DE-485E-8591-875FB02A97AC}" type="slidenum">
              <a:rPr lang="es-AR" smtClean="0"/>
              <a:pPr/>
              <a:t>‹Nº›</a:t>
            </a:fld>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9527104-E11B-4D5F-A762-42FF019D12FA}" type="datetimeFigureOut">
              <a:rPr lang="es-AR" smtClean="0"/>
              <a:pPr/>
              <a:t>04/07/2018</a:t>
            </a:fld>
            <a:endParaRPr lang="es-AR"/>
          </a:p>
        </p:txBody>
      </p:sp>
      <p:sp>
        <p:nvSpPr>
          <p:cNvPr id="3" name="2 Marcador de pie de página"/>
          <p:cNvSpPr>
            <a:spLocks noGrp="1"/>
          </p:cNvSpPr>
          <p:nvPr>
            <p:ph type="ftr" sz="quarter" idx="11"/>
          </p:nvPr>
        </p:nvSpPr>
        <p:spPr/>
        <p:txBody>
          <a:bodyPr/>
          <a:lstStyle/>
          <a:p>
            <a:endParaRPr lang="es-AR"/>
          </a:p>
        </p:txBody>
      </p:sp>
      <p:sp>
        <p:nvSpPr>
          <p:cNvPr id="4" name="3 Marcador de número de diapositiva"/>
          <p:cNvSpPr>
            <a:spLocks noGrp="1"/>
          </p:cNvSpPr>
          <p:nvPr>
            <p:ph type="sldNum" sz="quarter" idx="12"/>
          </p:nvPr>
        </p:nvSpPr>
        <p:spPr/>
        <p:txBody>
          <a:bodyPr/>
          <a:lstStyle/>
          <a:p>
            <a:fld id="{D953AC3E-79DE-485E-8591-875FB02A97AC}" type="slidenum">
              <a:rPr lang="es-AR" smtClean="0"/>
              <a:pPr/>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D9527104-E11B-4D5F-A762-42FF019D12FA}" type="datetimeFigureOut">
              <a:rPr lang="es-AR" smtClean="0"/>
              <a:pPr/>
              <a:t>04/07/2018</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D953AC3E-79DE-485E-8591-875FB02A97AC}" type="slidenum">
              <a:rPr lang="es-AR" smtClean="0"/>
              <a:pPr/>
              <a:t>‹Nº›</a:t>
            </a:fld>
            <a:endParaRPr lang="es-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D9527104-E11B-4D5F-A762-42FF019D12FA}" type="datetimeFigureOut">
              <a:rPr lang="es-AR" smtClean="0"/>
              <a:pPr/>
              <a:t>04/07/2018</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a:xfrm>
            <a:off x="8077200" y="6356350"/>
            <a:ext cx="609600" cy="365125"/>
          </a:xfrm>
        </p:spPr>
        <p:txBody>
          <a:bodyPr/>
          <a:lstStyle/>
          <a:p>
            <a:fld id="{D953AC3E-79DE-485E-8591-875FB02A97AC}" type="slidenum">
              <a:rPr lang="es-AR" smtClean="0"/>
              <a:pPr/>
              <a:t>‹Nº›</a:t>
            </a:fld>
            <a:endParaRPr lang="es-AR"/>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527104-E11B-4D5F-A762-42FF019D12FA}" type="datetimeFigureOut">
              <a:rPr lang="es-AR" smtClean="0"/>
              <a:pPr/>
              <a:t>04/07/2018</a:t>
            </a:fld>
            <a:endParaRPr lang="es-AR"/>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AR"/>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953AC3E-79DE-485E-8591-875FB02A97AC}" type="slidenum">
              <a:rPr lang="es-AR" smtClean="0"/>
              <a:pPr/>
              <a:t>‹Nº›</a:t>
            </a:fld>
            <a:endParaRPr lang="es-AR"/>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scual33@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51520" y="1988840"/>
            <a:ext cx="8466584" cy="4608512"/>
          </a:xfrm>
        </p:spPr>
        <p:txBody>
          <a:bodyPr>
            <a:normAutofit/>
          </a:bodyPr>
          <a:lstStyle/>
          <a:p>
            <a:pPr algn="ctr"/>
            <a:r>
              <a:rPr lang="es-AR" sz="3600" cap="small" dirty="0" smtClean="0">
                <a:solidFill>
                  <a:schemeClr val="tx1"/>
                </a:solidFill>
              </a:rPr>
              <a:t>Valores especiales del dativo en el español argentino  </a:t>
            </a:r>
            <a:r>
              <a:rPr lang="es-AR" sz="3100" dirty="0" smtClean="0"/>
              <a:t/>
            </a:r>
            <a:br>
              <a:rPr lang="es-AR" sz="3100" dirty="0" smtClean="0"/>
            </a:br>
            <a:r>
              <a:rPr lang="es-AR" sz="2200" dirty="0" smtClean="0">
                <a:effectLst>
                  <a:outerShdw blurRad="38100" dist="38100" dir="2700000" algn="tl">
                    <a:srgbClr val="000000">
                      <a:alpha val="43137"/>
                    </a:srgbClr>
                  </a:outerShdw>
                </a:effectLst>
              </a:rPr>
              <a:t>Trabajo enmarcado en el Proyecto de Investigación </a:t>
            </a:r>
            <a:r>
              <a:rPr lang="es-AR" sz="2200" i="1" dirty="0" smtClean="0">
                <a:effectLst>
                  <a:outerShdw blurRad="38100" dist="38100" dir="2700000" algn="tl">
                    <a:srgbClr val="000000">
                      <a:alpha val="43137"/>
                    </a:srgbClr>
                  </a:outerShdw>
                </a:effectLst>
              </a:rPr>
              <a:t>Observatorio Lingüístico del Español Argentino</a:t>
            </a:r>
            <a:r>
              <a:rPr lang="es-AR" sz="2200" dirty="0" smtClean="0">
                <a:effectLst>
                  <a:outerShdw blurRad="38100" dist="38100" dir="2700000" algn="tl">
                    <a:srgbClr val="000000">
                      <a:alpha val="43137"/>
                    </a:srgbClr>
                  </a:outerShdw>
                </a:effectLst>
              </a:rPr>
              <a:t>, Universidad Nacional de Río Negro.</a:t>
            </a:r>
            <a:br>
              <a:rPr lang="es-AR" sz="2200" dirty="0" smtClean="0">
                <a:effectLst>
                  <a:outerShdw blurRad="38100" dist="38100" dir="2700000" algn="tl">
                    <a:srgbClr val="000000">
                      <a:alpha val="43137"/>
                    </a:srgbClr>
                  </a:outerShdw>
                </a:effectLst>
              </a:rPr>
            </a:br>
            <a:r>
              <a:rPr lang="es-AR" sz="3600" dirty="0" smtClean="0"/>
              <a:t/>
            </a:r>
            <a:br>
              <a:rPr lang="es-AR" sz="3600" dirty="0" smtClean="0"/>
            </a:br>
            <a:r>
              <a:rPr lang="es-AR" sz="2400" i="1" dirty="0" smtClean="0"/>
              <a:t>Pascual José </a:t>
            </a:r>
            <a:r>
              <a:rPr lang="es-AR" sz="2400" i="1" dirty="0" err="1" smtClean="0"/>
              <a:t>Masullo</a:t>
            </a:r>
            <a:r>
              <a:rPr lang="es-AR" sz="2400" dirty="0" smtClean="0"/>
              <a:t/>
            </a:r>
            <a:br>
              <a:rPr lang="es-AR" sz="2400" dirty="0" smtClean="0"/>
            </a:br>
            <a:r>
              <a:rPr lang="es-AR" sz="2400" i="1" dirty="0" smtClean="0"/>
              <a:t>Universidad Nacional de Río Negro, Bariloche</a:t>
            </a:r>
            <a:r>
              <a:rPr lang="es-AR" sz="2400" dirty="0" smtClean="0"/>
              <a:t/>
            </a:r>
            <a:br>
              <a:rPr lang="es-AR" sz="2400" dirty="0" smtClean="0"/>
            </a:br>
            <a:r>
              <a:rPr lang="es-AR" sz="2400" i="1" u="sng" dirty="0" smtClean="0">
                <a:solidFill>
                  <a:schemeClr val="tx1"/>
                </a:solidFill>
                <a:hlinkClick r:id="rId2"/>
              </a:rPr>
              <a:t>pascual33@gmail.com</a:t>
            </a:r>
            <a:r>
              <a:rPr lang="es-AR" sz="2400" dirty="0" smtClean="0"/>
              <a:t/>
            </a:r>
            <a:br>
              <a:rPr lang="es-AR" sz="2400" dirty="0" smtClean="0"/>
            </a:br>
            <a:endParaRPr lang="es-AR" sz="2400" dirty="0"/>
          </a:p>
        </p:txBody>
      </p:sp>
      <p:sp>
        <p:nvSpPr>
          <p:cNvPr id="3" name="2 Subtítulo"/>
          <p:cNvSpPr>
            <a:spLocks noGrp="1"/>
          </p:cNvSpPr>
          <p:nvPr>
            <p:ph type="subTitle" idx="1"/>
          </p:nvPr>
        </p:nvSpPr>
        <p:spPr>
          <a:xfrm>
            <a:off x="323528" y="260648"/>
            <a:ext cx="8496944" cy="1412776"/>
          </a:xfrm>
        </p:spPr>
        <p:txBody>
          <a:bodyPr>
            <a:normAutofit fontScale="25000" lnSpcReduction="20000"/>
          </a:bodyPr>
          <a:lstStyle/>
          <a:p>
            <a:pPr algn="ctr"/>
            <a:r>
              <a:rPr lang="es-AR" sz="7200" i="1" dirty="0" smtClean="0"/>
              <a:t>Congreso Nacional Sociedad Argentina de Estudios Lingüísticos (SAEL)</a:t>
            </a:r>
          </a:p>
          <a:p>
            <a:pPr algn="ctr"/>
            <a:r>
              <a:rPr lang="es-AR" sz="7200" dirty="0" smtClean="0"/>
              <a:t>Universidad Nacional de San Martín</a:t>
            </a:r>
          </a:p>
          <a:p>
            <a:pPr algn="ctr"/>
            <a:r>
              <a:rPr lang="es-AR" sz="7200" dirty="0" smtClean="0"/>
              <a:t>3 – 6 de julio de 2018</a:t>
            </a:r>
          </a:p>
          <a:p>
            <a:pPr algn="ctr"/>
            <a:endParaRPr lang="es-AR" sz="2900" b="1" dirty="0" smtClean="0"/>
          </a:p>
          <a:p>
            <a:pPr algn="ctr"/>
            <a:endParaRPr lang="es-AR" sz="2900" b="1" dirty="0" smtClean="0"/>
          </a:p>
          <a:p>
            <a:pPr algn="ctr"/>
            <a:endParaRPr lang="es-AR" sz="2900" b="1" dirty="0" smtClean="0"/>
          </a:p>
          <a:p>
            <a:pPr algn="ctr"/>
            <a:endParaRPr lang="es-AR" sz="2900" b="1" dirty="0" smtClean="0"/>
          </a:p>
          <a:p>
            <a:pPr algn="ctr"/>
            <a:r>
              <a:rPr lang="es-AR" sz="11200" b="1" dirty="0" smtClean="0"/>
              <a:t>Coloquio:</a:t>
            </a:r>
          </a:p>
          <a:p>
            <a:pPr algn="ctr"/>
            <a:r>
              <a:rPr lang="es-AR" sz="11200" b="1" dirty="0" smtClean="0"/>
              <a:t>El español argentino</a:t>
            </a:r>
            <a:endParaRPr lang="es-AR" sz="11200" dirty="0" smtClean="0"/>
          </a:p>
          <a:p>
            <a:endParaRPr lang="es-AR" sz="4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dirty="0" err="1" smtClean="0"/>
              <a:t>Autobenefactivo</a:t>
            </a:r>
            <a:r>
              <a:rPr lang="es-AR" dirty="0" smtClean="0"/>
              <a:t> en construcciones elativas: la construcción </a:t>
            </a:r>
            <a:r>
              <a:rPr lang="es-AR" i="1" dirty="0" smtClean="0"/>
              <a:t>se…todo</a:t>
            </a:r>
            <a:endParaRPr lang="es-AR" i="1" dirty="0"/>
          </a:p>
        </p:txBody>
      </p:sp>
      <p:sp>
        <p:nvSpPr>
          <p:cNvPr id="3" name="2 Marcador de contenido"/>
          <p:cNvSpPr>
            <a:spLocks noGrp="1"/>
          </p:cNvSpPr>
          <p:nvPr>
            <p:ph idx="1"/>
          </p:nvPr>
        </p:nvSpPr>
        <p:spPr/>
        <p:txBody>
          <a:bodyPr/>
          <a:lstStyle/>
          <a:p>
            <a:endParaRPr lang="es-AR" dirty="0" smtClean="0"/>
          </a:p>
          <a:p>
            <a:r>
              <a:rPr lang="es-AR" dirty="0" smtClean="0"/>
              <a:t>Pablo se habla todo.</a:t>
            </a:r>
          </a:p>
          <a:p>
            <a:r>
              <a:rPr lang="es-AR" dirty="0" smtClean="0"/>
              <a:t>Juan se come todo.</a:t>
            </a:r>
          </a:p>
          <a:p>
            <a:r>
              <a:rPr lang="es-AR" dirty="0" smtClean="0"/>
              <a:t>María se duerme todo.</a:t>
            </a:r>
          </a:p>
          <a:p>
            <a:r>
              <a:rPr lang="es-AR" dirty="0" smtClean="0"/>
              <a:t>En las vacaciones me caminé todo.</a:t>
            </a:r>
          </a:p>
          <a:p>
            <a:r>
              <a:rPr lang="es-AR" dirty="0" smtClean="0"/>
              <a:t>Anoche se llovió todo.</a:t>
            </a:r>
          </a:p>
          <a:p>
            <a:r>
              <a:rPr lang="es-AR" dirty="0" smtClean="0"/>
              <a:t>Se está nevando todo en Bariloche esta semana.</a:t>
            </a:r>
          </a:p>
          <a:p>
            <a:r>
              <a:rPr lang="es-AR" dirty="0" smtClean="0"/>
              <a:t>* Juan se cae todo.</a:t>
            </a:r>
          </a:p>
          <a:p>
            <a:r>
              <a:rPr lang="es-AR" dirty="0" smtClean="0"/>
              <a:t>* Juan se llega todo.</a:t>
            </a:r>
          </a:p>
          <a:p>
            <a:endParaRPr lang="es-A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La construcción </a:t>
            </a:r>
            <a:r>
              <a:rPr lang="es-AR" i="1" dirty="0" smtClean="0"/>
              <a:t>se…todo</a:t>
            </a:r>
            <a:r>
              <a:rPr lang="es-AR" dirty="0" smtClean="0"/>
              <a:t> (cont.)</a:t>
            </a:r>
            <a:endParaRPr lang="es-AR" dirty="0"/>
          </a:p>
        </p:txBody>
      </p:sp>
      <p:sp>
        <p:nvSpPr>
          <p:cNvPr id="3" name="2 Marcador de contenido"/>
          <p:cNvSpPr>
            <a:spLocks noGrp="1"/>
          </p:cNvSpPr>
          <p:nvPr>
            <p:ph idx="1"/>
          </p:nvPr>
        </p:nvSpPr>
        <p:spPr/>
        <p:txBody>
          <a:bodyPr/>
          <a:lstStyle/>
          <a:p>
            <a:endParaRPr lang="es-AR" dirty="0" smtClean="0"/>
          </a:p>
          <a:p>
            <a:r>
              <a:rPr lang="es-AR" dirty="0" smtClean="0"/>
              <a:t>* Juan no se camina todo en Buenos Aires.</a:t>
            </a:r>
          </a:p>
          <a:p>
            <a:r>
              <a:rPr lang="es-AR" dirty="0" smtClean="0"/>
              <a:t>¿Norma se llora todo cuando ve una película romántica?</a:t>
            </a:r>
          </a:p>
          <a:p>
            <a:r>
              <a:rPr lang="es-AR" dirty="0" smtClean="0"/>
              <a:t>¿Cuándo se llovió / nevó todo en Bariloche este año?</a:t>
            </a:r>
          </a:p>
          <a:p>
            <a:r>
              <a:rPr lang="es-AR" dirty="0" smtClean="0"/>
              <a:t>¡No te hables todo esta noche, por favor</a:t>
            </a:r>
            <a:r>
              <a:rPr lang="es-AR" dirty="0" smtClean="0"/>
              <a:t>!</a:t>
            </a:r>
          </a:p>
          <a:p>
            <a:r>
              <a:rPr lang="es-AR" dirty="0" smtClean="0"/>
              <a:t>* Si esta noche se llueve todo, nos quedamos en casa.</a:t>
            </a:r>
            <a:endParaRPr lang="es-A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AR" dirty="0" err="1" smtClean="0"/>
              <a:t>Autobenefactivo</a:t>
            </a:r>
            <a:r>
              <a:rPr lang="es-AR" dirty="0" smtClean="0"/>
              <a:t> extendido</a:t>
            </a:r>
            <a:endParaRPr lang="es-AR" dirty="0"/>
          </a:p>
        </p:txBody>
      </p:sp>
      <p:sp>
        <p:nvSpPr>
          <p:cNvPr id="3" name="2 Marcador de contenido"/>
          <p:cNvSpPr>
            <a:spLocks noGrp="1"/>
          </p:cNvSpPr>
          <p:nvPr>
            <p:ph idx="1"/>
          </p:nvPr>
        </p:nvSpPr>
        <p:spPr/>
        <p:txBody>
          <a:bodyPr>
            <a:normAutofit/>
          </a:bodyPr>
          <a:lstStyle/>
          <a:p>
            <a:endParaRPr lang="es-AR" dirty="0" smtClean="0"/>
          </a:p>
          <a:p>
            <a:r>
              <a:rPr lang="es-AR" dirty="0" err="1" smtClean="0"/>
              <a:t>Abrite</a:t>
            </a:r>
            <a:r>
              <a:rPr lang="es-AR" dirty="0" smtClean="0"/>
              <a:t> un vinito</a:t>
            </a:r>
          </a:p>
          <a:p>
            <a:r>
              <a:rPr lang="es-AR" dirty="0" err="1" smtClean="0"/>
              <a:t>Hacete</a:t>
            </a:r>
            <a:r>
              <a:rPr lang="es-AR" dirty="0" smtClean="0"/>
              <a:t> unos mates</a:t>
            </a:r>
          </a:p>
          <a:p>
            <a:r>
              <a:rPr lang="es-AR" dirty="0" err="1" smtClean="0"/>
              <a:t>Contate</a:t>
            </a:r>
            <a:r>
              <a:rPr lang="es-AR" dirty="0" smtClean="0"/>
              <a:t> algo (Cf. </a:t>
            </a:r>
            <a:r>
              <a:rPr lang="es-AR" i="1" dirty="0" smtClean="0"/>
              <a:t>ib</a:t>
            </a:r>
            <a:r>
              <a:rPr lang="es-AR" dirty="0" smtClean="0"/>
              <a:t>. ¿Qué te cuentas?)</a:t>
            </a:r>
          </a:p>
          <a:p>
            <a:r>
              <a:rPr lang="es-AR" dirty="0" err="1" smtClean="0"/>
              <a:t>Comprate</a:t>
            </a:r>
            <a:r>
              <a:rPr lang="es-AR" dirty="0" smtClean="0"/>
              <a:t> unas facturas</a:t>
            </a:r>
          </a:p>
          <a:p>
            <a:r>
              <a:rPr lang="es-AR" dirty="0" err="1" smtClean="0"/>
              <a:t>Ponete</a:t>
            </a:r>
            <a:r>
              <a:rPr lang="es-AR" dirty="0" smtClean="0"/>
              <a:t> una película.</a:t>
            </a:r>
          </a:p>
          <a:p>
            <a:endParaRPr lang="es-AR" dirty="0" smtClean="0"/>
          </a:p>
          <a:p>
            <a:r>
              <a:rPr lang="es-AR" dirty="0" err="1" smtClean="0"/>
              <a:t>Hacete</a:t>
            </a:r>
            <a:r>
              <a:rPr lang="es-AR" dirty="0" smtClean="0"/>
              <a:t> la cama.</a:t>
            </a:r>
          </a:p>
          <a:p>
            <a:r>
              <a:rPr lang="es-AR" dirty="0" err="1" smtClean="0"/>
              <a:t>Lavate</a:t>
            </a:r>
            <a:r>
              <a:rPr lang="es-AR" dirty="0" smtClean="0"/>
              <a:t> los platos.</a:t>
            </a:r>
          </a:p>
          <a:p>
            <a:endParaRPr lang="es-AR" dirty="0" smtClean="0"/>
          </a:p>
          <a:p>
            <a:pPr>
              <a:buNone/>
            </a:pPr>
            <a:endParaRPr lang="es-A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dirty="0" err="1" smtClean="0"/>
              <a:t>Benefactivo</a:t>
            </a:r>
            <a:r>
              <a:rPr lang="es-AR" dirty="0" smtClean="0"/>
              <a:t> genérico/</a:t>
            </a:r>
            <a:r>
              <a:rPr lang="es-AR" dirty="0" err="1" smtClean="0"/>
              <a:t>arb</a:t>
            </a:r>
            <a:r>
              <a:rPr lang="es-AR" dirty="0" smtClean="0"/>
              <a:t> en segunda persona del singular</a:t>
            </a:r>
            <a:endParaRPr lang="es-AR" dirty="0"/>
          </a:p>
        </p:txBody>
      </p:sp>
      <p:sp>
        <p:nvSpPr>
          <p:cNvPr id="3" name="2 Marcador de contenido"/>
          <p:cNvSpPr>
            <a:spLocks noGrp="1"/>
          </p:cNvSpPr>
          <p:nvPr>
            <p:ph idx="1"/>
          </p:nvPr>
        </p:nvSpPr>
        <p:spPr/>
        <p:txBody>
          <a:bodyPr>
            <a:normAutofit fontScale="85000" lnSpcReduction="10000"/>
          </a:bodyPr>
          <a:lstStyle/>
          <a:p>
            <a:endParaRPr lang="es-AR" dirty="0" smtClean="0"/>
          </a:p>
          <a:p>
            <a:r>
              <a:rPr lang="es-AR" dirty="0" smtClean="0"/>
              <a:t>El tipo no te hace ni un huevo frito.</a:t>
            </a:r>
          </a:p>
          <a:p>
            <a:r>
              <a:rPr lang="es-AR" dirty="0" smtClean="0"/>
              <a:t>Juan no te sale a caminar ni por broma.</a:t>
            </a:r>
          </a:p>
          <a:p>
            <a:r>
              <a:rPr lang="es-AR" dirty="0" smtClean="0"/>
              <a:t>Juan no te camina dos cuadras ni que le pagues.</a:t>
            </a:r>
          </a:p>
          <a:p>
            <a:r>
              <a:rPr lang="es-AR" dirty="0" smtClean="0"/>
              <a:t>Yo no te pongo un porta-equipaje así ni loca.</a:t>
            </a:r>
          </a:p>
          <a:p>
            <a:r>
              <a:rPr lang="es-AR" dirty="0" smtClean="0"/>
              <a:t>Yo no te pongo la calefacción así porque sí. Hay que ahorrar gas. </a:t>
            </a:r>
          </a:p>
          <a:p>
            <a:endParaRPr lang="es-AR" dirty="0" smtClean="0"/>
          </a:p>
          <a:p>
            <a:r>
              <a:rPr lang="es-AR" dirty="0" smtClean="0"/>
              <a:t>Cf</a:t>
            </a:r>
            <a:r>
              <a:rPr lang="es-AR" dirty="0" smtClean="0"/>
              <a:t>. valor deóntico del </a:t>
            </a:r>
            <a:r>
              <a:rPr lang="es-AR" i="1" dirty="0" smtClean="0"/>
              <a:t>se</a:t>
            </a:r>
            <a:r>
              <a:rPr lang="es-AR" dirty="0" smtClean="0"/>
              <a:t> impersonal / </a:t>
            </a:r>
            <a:r>
              <a:rPr lang="es-AR" dirty="0" smtClean="0"/>
              <a:t>pasivo: </a:t>
            </a:r>
            <a:r>
              <a:rPr lang="es-AR" i="1" dirty="0" smtClean="0"/>
              <a:t>Eso no se dice</a:t>
            </a:r>
            <a:r>
              <a:rPr lang="es-AR" dirty="0" smtClean="0"/>
              <a:t>.</a:t>
            </a:r>
            <a:endParaRPr lang="es-AR" dirty="0" smtClean="0"/>
          </a:p>
          <a:p>
            <a:endParaRPr lang="es-AR" dirty="0" smtClean="0"/>
          </a:p>
          <a:p>
            <a:r>
              <a:rPr lang="es-AR" dirty="0" smtClean="0"/>
              <a:t>Se trata de oraciones genéricas (no episódicas) que atribuyen una propiedad al sujeto de la oración  (Cf. </a:t>
            </a:r>
            <a:r>
              <a:rPr lang="es-AR" dirty="0" err="1" smtClean="0"/>
              <a:t>Giammatteo</a:t>
            </a:r>
            <a:r>
              <a:rPr lang="es-AR" dirty="0" smtClean="0"/>
              <a:t> 2017) </a:t>
            </a:r>
            <a:endParaRPr lang="es-AR" dirty="0" smtClean="0"/>
          </a:p>
          <a:p>
            <a:r>
              <a:rPr lang="es-AR" dirty="0" smtClean="0"/>
              <a:t>¿</a:t>
            </a:r>
            <a:r>
              <a:rPr lang="es-AR" dirty="0" err="1" smtClean="0"/>
              <a:t>Item</a:t>
            </a:r>
            <a:r>
              <a:rPr lang="es-AR" dirty="0" smtClean="0"/>
              <a:t> de polaridad negativa?</a:t>
            </a:r>
            <a:endParaRPr lang="es-A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AR" sz="4000" dirty="0" err="1" smtClean="0"/>
              <a:t>Benefactivo</a:t>
            </a:r>
            <a:r>
              <a:rPr lang="es-AR" sz="4000" dirty="0" smtClean="0"/>
              <a:t> genérico/</a:t>
            </a:r>
            <a:r>
              <a:rPr lang="es-AR" sz="4000" dirty="0" err="1" smtClean="0"/>
              <a:t>arb</a:t>
            </a:r>
            <a:r>
              <a:rPr lang="es-AR" sz="4000" dirty="0" smtClean="0"/>
              <a:t> en segunda persona del singular (cont.)</a:t>
            </a:r>
            <a:endParaRPr lang="es-AR" sz="4000" dirty="0"/>
          </a:p>
        </p:txBody>
      </p:sp>
      <p:sp>
        <p:nvSpPr>
          <p:cNvPr id="3" name="2 Marcador de contenido"/>
          <p:cNvSpPr>
            <a:spLocks noGrp="1"/>
          </p:cNvSpPr>
          <p:nvPr>
            <p:ph idx="1"/>
          </p:nvPr>
        </p:nvSpPr>
        <p:spPr/>
        <p:txBody>
          <a:bodyPr/>
          <a:lstStyle/>
          <a:p>
            <a:endParaRPr lang="es-AR" dirty="0" smtClean="0"/>
          </a:p>
          <a:p>
            <a:r>
              <a:rPr lang="es-AR" dirty="0" smtClean="0"/>
              <a:t>María no te invita a cualquiera a su casa.</a:t>
            </a:r>
          </a:p>
          <a:p>
            <a:r>
              <a:rPr lang="es-AR" dirty="0" smtClean="0"/>
              <a:t>María te invita a cualquiera a su casa.</a:t>
            </a:r>
          </a:p>
          <a:p>
            <a:endParaRPr lang="es-AR" dirty="0" smtClean="0"/>
          </a:p>
          <a:p>
            <a:r>
              <a:rPr lang="es-AR" dirty="0" smtClean="0"/>
              <a:t>Yolanda no te lee cualquier cosa.</a:t>
            </a:r>
          </a:p>
          <a:p>
            <a:r>
              <a:rPr lang="es-AR" dirty="0" smtClean="0"/>
              <a:t>Yolanda te lee cualquier cosa.</a:t>
            </a:r>
          </a:p>
          <a:p>
            <a:endParaRPr lang="es-AR" dirty="0" smtClean="0"/>
          </a:p>
          <a:p>
            <a:r>
              <a:rPr lang="es-AR" dirty="0" smtClean="0"/>
              <a:t>Norma no te come cualquier cosa.</a:t>
            </a:r>
          </a:p>
          <a:p>
            <a:r>
              <a:rPr lang="es-AR" dirty="0" smtClean="0"/>
              <a:t>Norma te come lo que sea.</a:t>
            </a:r>
            <a:endParaRPr lang="es-A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err="1" smtClean="0"/>
              <a:t>Contraexpectativa</a:t>
            </a:r>
            <a:endParaRPr lang="es-AR" dirty="0"/>
          </a:p>
        </p:txBody>
      </p:sp>
      <p:sp>
        <p:nvSpPr>
          <p:cNvPr id="3" name="2 Marcador de contenido"/>
          <p:cNvSpPr>
            <a:spLocks noGrp="1"/>
          </p:cNvSpPr>
          <p:nvPr>
            <p:ph idx="1"/>
          </p:nvPr>
        </p:nvSpPr>
        <p:spPr/>
        <p:txBody>
          <a:bodyPr>
            <a:normAutofit fontScale="92500" lnSpcReduction="10000"/>
          </a:bodyPr>
          <a:lstStyle/>
          <a:p>
            <a:endParaRPr lang="es-AR" dirty="0" smtClean="0"/>
          </a:p>
          <a:p>
            <a:r>
              <a:rPr lang="es-AR" dirty="0" smtClean="0"/>
              <a:t>El tipo no te camina dos cuadras ni que le pagues / ni a palos (=ni siquiera dos cuadras)</a:t>
            </a:r>
          </a:p>
          <a:p>
            <a:r>
              <a:rPr lang="es-AR" dirty="0" smtClean="0"/>
              <a:t>*El tipo te camina dos cuadras.</a:t>
            </a:r>
          </a:p>
          <a:p>
            <a:r>
              <a:rPr lang="es-AR" dirty="0" smtClean="0"/>
              <a:t>El tipo te camina varios kilómetros por día.</a:t>
            </a:r>
          </a:p>
          <a:p>
            <a:endParaRPr lang="es-AR" dirty="0" smtClean="0"/>
          </a:p>
          <a:p>
            <a:r>
              <a:rPr lang="es-AR" dirty="0" smtClean="0"/>
              <a:t>El tipo te gasta $ 10.000 en una noche así como así (hasta, aun).</a:t>
            </a:r>
          </a:p>
          <a:p>
            <a:r>
              <a:rPr lang="es-AR" dirty="0" smtClean="0"/>
              <a:t>*El tipo no te gasta $ 10.000 en una noche así como así.</a:t>
            </a:r>
          </a:p>
          <a:p>
            <a:r>
              <a:rPr lang="es-AR" dirty="0" smtClean="0"/>
              <a:t>(OK como “</a:t>
            </a:r>
            <a:r>
              <a:rPr lang="es-AR" dirty="0" err="1" smtClean="0"/>
              <a:t>denial</a:t>
            </a:r>
            <a:r>
              <a:rPr lang="es-AR" dirty="0" smtClean="0"/>
              <a:t>” o negación externa)</a:t>
            </a:r>
          </a:p>
          <a:p>
            <a:r>
              <a:rPr lang="es-AR" dirty="0" smtClean="0"/>
              <a:t>El tipo no te gasta nada cuando sale.</a:t>
            </a:r>
            <a:endParaRPr lang="es-A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dirty="0" err="1" smtClean="0"/>
              <a:t>Benefactivo</a:t>
            </a:r>
            <a:r>
              <a:rPr lang="es-AR" dirty="0" smtClean="0"/>
              <a:t> arbitrario: carácter elativo</a:t>
            </a:r>
            <a:endParaRPr lang="es-AR" dirty="0"/>
          </a:p>
        </p:txBody>
      </p:sp>
      <p:sp>
        <p:nvSpPr>
          <p:cNvPr id="3" name="2 Marcador de contenido"/>
          <p:cNvSpPr>
            <a:spLocks noGrp="1"/>
          </p:cNvSpPr>
          <p:nvPr>
            <p:ph idx="1"/>
          </p:nvPr>
        </p:nvSpPr>
        <p:spPr/>
        <p:txBody>
          <a:bodyPr/>
          <a:lstStyle/>
          <a:p>
            <a:endParaRPr lang="es-AR" dirty="0" smtClean="0"/>
          </a:p>
          <a:p>
            <a:r>
              <a:rPr lang="es-AR" dirty="0" smtClean="0"/>
              <a:t>Juan no te cocina cualquier cosa, te cocina gourmet.</a:t>
            </a:r>
          </a:p>
          <a:p>
            <a:r>
              <a:rPr lang="es-AR" dirty="0" smtClean="0"/>
              <a:t>¡La mamá de Juan te hace unas pizzas!</a:t>
            </a:r>
          </a:p>
          <a:p>
            <a:endParaRPr lang="es-AR" dirty="0" smtClean="0"/>
          </a:p>
          <a:p>
            <a:r>
              <a:rPr lang="es-AR" dirty="0" smtClean="0"/>
              <a:t>Juan te cocina re-bien:  te hace platos simples como milanesas, hasta platos muy elaborados.</a:t>
            </a:r>
          </a:p>
          <a:p>
            <a:endParaRPr lang="es-AR" dirty="0" smtClean="0"/>
          </a:p>
          <a:p>
            <a:r>
              <a:rPr lang="es-AR" dirty="0" smtClean="0"/>
              <a:t>Marta es re-gastadora. Te va a la peluquería todas las semanas.</a:t>
            </a:r>
            <a:endParaRPr lang="es-A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Análisis</a:t>
            </a:r>
            <a:endParaRPr lang="es-AR" dirty="0"/>
          </a:p>
        </p:txBody>
      </p:sp>
      <p:sp>
        <p:nvSpPr>
          <p:cNvPr id="3" name="2 Marcador de contenido"/>
          <p:cNvSpPr>
            <a:spLocks noGrp="1"/>
          </p:cNvSpPr>
          <p:nvPr>
            <p:ph idx="1"/>
          </p:nvPr>
        </p:nvSpPr>
        <p:spPr/>
        <p:txBody>
          <a:bodyPr/>
          <a:lstStyle/>
          <a:p>
            <a:endParaRPr lang="es-AR" dirty="0" smtClean="0"/>
          </a:p>
          <a:p>
            <a:pPr algn="just"/>
            <a:r>
              <a:rPr lang="es-AR" dirty="0" smtClean="0"/>
              <a:t>El dativo </a:t>
            </a:r>
            <a:r>
              <a:rPr lang="es-AR" dirty="0" err="1" smtClean="0"/>
              <a:t>benefactivo</a:t>
            </a:r>
            <a:r>
              <a:rPr lang="es-AR" dirty="0" smtClean="0"/>
              <a:t> en segunda persona del singular representa un miembro ideal prototípico de la comunidad que se ciñe a las normas esperadas de manera ejemplar o cumple con las expectativas.</a:t>
            </a:r>
          </a:p>
          <a:p>
            <a:pPr algn="just"/>
            <a:endParaRPr lang="es-AR" dirty="0" smtClean="0"/>
          </a:p>
          <a:p>
            <a:pPr algn="just"/>
            <a:r>
              <a:rPr lang="es-AR" dirty="0" smtClean="0"/>
              <a:t>El sujeto de la oración se sale de la norma esperada de manera significativa en un sentido u otro dentro de una escala polar presupuesta (carácter elativo de las construcciones).</a:t>
            </a:r>
            <a:endParaRPr lang="es-A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Dativo expletivo</a:t>
            </a:r>
            <a:endParaRPr lang="es-AR" dirty="0"/>
          </a:p>
        </p:txBody>
      </p:sp>
      <p:sp>
        <p:nvSpPr>
          <p:cNvPr id="3" name="2 Marcador de contenido"/>
          <p:cNvSpPr>
            <a:spLocks noGrp="1"/>
          </p:cNvSpPr>
          <p:nvPr>
            <p:ph idx="1"/>
          </p:nvPr>
        </p:nvSpPr>
        <p:spPr/>
        <p:txBody>
          <a:bodyPr/>
          <a:lstStyle/>
          <a:p>
            <a:endParaRPr lang="es-AR" dirty="0" smtClean="0"/>
          </a:p>
          <a:p>
            <a:r>
              <a:rPr lang="es-AR" dirty="0" smtClean="0"/>
              <a:t>¡Dale!</a:t>
            </a:r>
          </a:p>
          <a:p>
            <a:r>
              <a:rPr lang="es-AR" dirty="0" smtClean="0"/>
              <a:t>Ponerle onda</a:t>
            </a:r>
          </a:p>
          <a:p>
            <a:r>
              <a:rPr lang="es-AR" dirty="0" smtClean="0"/>
              <a:t>Ponerle garra</a:t>
            </a:r>
          </a:p>
          <a:p>
            <a:r>
              <a:rPr lang="es-AR" dirty="0" smtClean="0"/>
              <a:t>Meterle pata</a:t>
            </a:r>
          </a:p>
          <a:p>
            <a:r>
              <a:rPr lang="es-AR" dirty="0" smtClean="0"/>
              <a:t>¡No le aflojes!</a:t>
            </a:r>
          </a:p>
          <a:p>
            <a:r>
              <a:rPr lang="es-AR" dirty="0" smtClean="0"/>
              <a:t>Darle para adelante</a:t>
            </a:r>
            <a:endParaRPr lang="es-A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Dativo </a:t>
            </a:r>
            <a:r>
              <a:rPr lang="es-AR" dirty="0" err="1" smtClean="0"/>
              <a:t>antipasivo</a:t>
            </a:r>
            <a:endParaRPr lang="es-AR" dirty="0"/>
          </a:p>
        </p:txBody>
      </p:sp>
      <p:sp>
        <p:nvSpPr>
          <p:cNvPr id="3" name="2 Marcador de contenido"/>
          <p:cNvSpPr>
            <a:spLocks noGrp="1"/>
          </p:cNvSpPr>
          <p:nvPr>
            <p:ph idx="1"/>
          </p:nvPr>
        </p:nvSpPr>
        <p:spPr/>
        <p:txBody>
          <a:bodyPr/>
          <a:lstStyle/>
          <a:p>
            <a:endParaRPr lang="es-AR" dirty="0" smtClean="0"/>
          </a:p>
          <a:p>
            <a:r>
              <a:rPr lang="es-AR" dirty="0" smtClean="0"/>
              <a:t>Aflojarle al vino.</a:t>
            </a:r>
          </a:p>
          <a:p>
            <a:r>
              <a:rPr lang="es-AR" dirty="0" err="1" smtClean="0"/>
              <a:t>Parale</a:t>
            </a:r>
            <a:r>
              <a:rPr lang="es-AR" dirty="0" smtClean="0"/>
              <a:t> un poco al trabajo.</a:t>
            </a:r>
          </a:p>
          <a:p>
            <a:r>
              <a:rPr lang="es-AR" dirty="0" err="1" smtClean="0"/>
              <a:t>Tenés</a:t>
            </a:r>
            <a:r>
              <a:rPr lang="es-AR" dirty="0" smtClean="0"/>
              <a:t> que bajarle al ritmo.</a:t>
            </a:r>
          </a:p>
          <a:p>
            <a:endParaRPr lang="es-AR" dirty="0" smtClean="0"/>
          </a:p>
          <a:p>
            <a:r>
              <a:rPr lang="es-AR" dirty="0" smtClean="0"/>
              <a:t>Cf. español mexicano:</a:t>
            </a:r>
          </a:p>
          <a:p>
            <a:r>
              <a:rPr lang="es-AR" dirty="0" smtClean="0"/>
              <a:t>Subirle / bajarle al volumen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err="1" smtClean="0"/>
              <a:t>Abstract</a:t>
            </a:r>
            <a:endParaRPr lang="es-AR" dirty="0"/>
          </a:p>
        </p:txBody>
      </p:sp>
      <p:sp>
        <p:nvSpPr>
          <p:cNvPr id="3" name="2 Marcador de contenido"/>
          <p:cNvSpPr>
            <a:spLocks noGrp="1"/>
          </p:cNvSpPr>
          <p:nvPr>
            <p:ph idx="1"/>
          </p:nvPr>
        </p:nvSpPr>
        <p:spPr/>
        <p:txBody>
          <a:bodyPr>
            <a:normAutofit fontScale="77500" lnSpcReduction="20000"/>
          </a:bodyPr>
          <a:lstStyle/>
          <a:p>
            <a:pPr algn="just"/>
            <a:r>
              <a:rPr lang="es-AR" dirty="0" smtClean="0"/>
              <a:t>En este trabajo presentamos cuatro casos especiales del caso dativo en nuestra variedad de español. En primer lugar, tratamos nuevos usos de dativo regido por verbos como </a:t>
            </a:r>
            <a:r>
              <a:rPr lang="es-AR" i="1" dirty="0" smtClean="0"/>
              <a:t>compartir</a:t>
            </a:r>
            <a:r>
              <a:rPr lang="es-AR" dirty="0" smtClean="0"/>
              <a:t>: </a:t>
            </a:r>
            <a:r>
              <a:rPr lang="es-AR" b="1" i="1" dirty="0" smtClean="0"/>
              <a:t>Les</a:t>
            </a:r>
            <a:r>
              <a:rPr lang="es-AR" i="1" dirty="0" smtClean="0"/>
              <a:t> quiero compartir toda la información nueva que acabamos de recibir</a:t>
            </a:r>
            <a:r>
              <a:rPr lang="es-AR" dirty="0" smtClean="0"/>
              <a:t> (Cf. </a:t>
            </a:r>
            <a:r>
              <a:rPr lang="es-AR" i="1" dirty="0" smtClean="0"/>
              <a:t>Quiero compartir </a:t>
            </a:r>
            <a:r>
              <a:rPr lang="es-AR" b="1" i="1" dirty="0" smtClean="0"/>
              <a:t>con</a:t>
            </a:r>
            <a:r>
              <a:rPr lang="es-AR" i="1" dirty="0" smtClean="0"/>
              <a:t> ustedes</a:t>
            </a:r>
            <a:r>
              <a:rPr lang="es-AR" dirty="0" smtClean="0"/>
              <a:t>…). En segundo lugar, estudiamos el dativo reflexivo (o </a:t>
            </a:r>
            <a:r>
              <a:rPr lang="es-AR" dirty="0" err="1" smtClean="0"/>
              <a:t>autobenefactivo</a:t>
            </a:r>
            <a:r>
              <a:rPr lang="es-AR" dirty="0" smtClean="0"/>
              <a:t>) no seleccionado en enunciados como </a:t>
            </a:r>
            <a:r>
              <a:rPr lang="es-AR" i="1" dirty="0" err="1" smtClean="0"/>
              <a:t>Abri</a:t>
            </a:r>
            <a:r>
              <a:rPr lang="es-AR" b="1" i="1" dirty="0" err="1" smtClean="0"/>
              <a:t>te</a:t>
            </a:r>
            <a:r>
              <a:rPr lang="es-AR" i="1" dirty="0" smtClean="0"/>
              <a:t> un vinito</a:t>
            </a:r>
            <a:r>
              <a:rPr lang="es-AR" dirty="0" smtClean="0"/>
              <a:t>, argumentando que se trata de un </a:t>
            </a:r>
            <a:r>
              <a:rPr lang="es-AR" dirty="0" err="1" smtClean="0"/>
              <a:t>benefactivo</a:t>
            </a:r>
            <a:r>
              <a:rPr lang="es-AR" dirty="0" smtClean="0"/>
              <a:t> extendido o diferido que incluye al hablante. En tercer lugar, analizamos el dativo en segunda persona del singular con valor genérico, también no seleccionado, que hallamos en oraciones como </a:t>
            </a:r>
            <a:r>
              <a:rPr lang="es-AR" i="1" dirty="0" smtClean="0"/>
              <a:t>El tipo no </a:t>
            </a:r>
            <a:r>
              <a:rPr lang="es-AR" b="1" i="1" dirty="0" smtClean="0"/>
              <a:t>te</a:t>
            </a:r>
            <a:r>
              <a:rPr lang="es-AR" i="1" dirty="0" smtClean="0"/>
              <a:t> camina dos cuadras ni que le pagues</a:t>
            </a:r>
            <a:r>
              <a:rPr lang="es-AR" dirty="0" smtClean="0"/>
              <a:t>. </a:t>
            </a:r>
            <a:r>
              <a:rPr lang="es-AR" b="1" dirty="0" smtClean="0"/>
              <a:t>Propondremos que aquí el dativo tiene un valor deóntico y que se trata de un ítem de polaridad negativa</a:t>
            </a:r>
            <a:r>
              <a:rPr lang="es-AR" dirty="0" smtClean="0"/>
              <a:t>. Finalmente, consideraremos el dativo en frases idiomáticas como </a:t>
            </a:r>
            <a:r>
              <a:rPr lang="es-AR" i="1" dirty="0" smtClean="0"/>
              <a:t>poner</a:t>
            </a:r>
            <a:r>
              <a:rPr lang="es-AR" b="1" i="1" dirty="0" smtClean="0"/>
              <a:t>le</a:t>
            </a:r>
            <a:r>
              <a:rPr lang="es-AR" i="1" dirty="0" smtClean="0"/>
              <a:t> onda</a:t>
            </a:r>
            <a:r>
              <a:rPr lang="es-AR" dirty="0" smtClean="0"/>
              <a:t> y </a:t>
            </a:r>
            <a:r>
              <a:rPr lang="es-AR" i="1" dirty="0" smtClean="0"/>
              <a:t>dar</a:t>
            </a:r>
            <a:r>
              <a:rPr lang="es-AR" b="1" i="1" dirty="0" smtClean="0"/>
              <a:t>le</a:t>
            </a:r>
            <a:r>
              <a:rPr lang="es-AR" i="1" dirty="0" smtClean="0"/>
              <a:t> para adelante</a:t>
            </a:r>
            <a:r>
              <a:rPr lang="es-AR" dirty="0" smtClean="0"/>
              <a:t>, el que analizaremos como expletivo, al igual que el acusativo expletivo en frases, también fosilizadas, como </a:t>
            </a:r>
            <a:r>
              <a:rPr lang="es-AR" i="1" dirty="0" smtClean="0"/>
              <a:t>tener</a:t>
            </a:r>
            <a:r>
              <a:rPr lang="es-AR" b="1" i="1" dirty="0" smtClean="0"/>
              <a:t>la</a:t>
            </a:r>
            <a:r>
              <a:rPr lang="es-AR" i="1" dirty="0" smtClean="0"/>
              <a:t> clara</a:t>
            </a:r>
            <a:r>
              <a:rPr lang="es-AR" dirty="0" smtClean="0"/>
              <a:t>, </a:t>
            </a:r>
            <a:r>
              <a:rPr lang="es-AR" i="1" dirty="0" smtClean="0"/>
              <a:t>romper</a:t>
            </a:r>
            <a:r>
              <a:rPr lang="es-AR" b="1" i="1" dirty="0" smtClean="0"/>
              <a:t>la</a:t>
            </a:r>
            <a:r>
              <a:rPr lang="es-AR" dirty="0" smtClean="0"/>
              <a:t>, </a:t>
            </a:r>
            <a:r>
              <a:rPr lang="es-AR" i="1" dirty="0" smtClean="0"/>
              <a:t>cortar</a:t>
            </a:r>
            <a:r>
              <a:rPr lang="es-AR" b="1" i="1" dirty="0" smtClean="0"/>
              <a:t>la</a:t>
            </a:r>
            <a:r>
              <a:rPr lang="es-AR" dirty="0" smtClean="0"/>
              <a:t> y otras.</a:t>
            </a:r>
          </a:p>
          <a:p>
            <a:endParaRPr lang="es-AR" dirty="0" smtClean="0"/>
          </a:p>
          <a:p>
            <a:endParaRPr lang="es-A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836712"/>
            <a:ext cx="8229600" cy="722344"/>
          </a:xfrm>
        </p:spPr>
        <p:txBody>
          <a:bodyPr>
            <a:normAutofit fontScale="90000"/>
          </a:bodyPr>
          <a:lstStyle/>
          <a:p>
            <a:r>
              <a:rPr lang="es-AR" b="1" dirty="0" smtClean="0"/>
              <a:t>Referencias</a:t>
            </a:r>
            <a:endParaRPr lang="es-AR" b="1" dirty="0"/>
          </a:p>
        </p:txBody>
      </p:sp>
      <p:sp>
        <p:nvSpPr>
          <p:cNvPr id="3" name="2 Marcador de contenido"/>
          <p:cNvSpPr>
            <a:spLocks noGrp="1"/>
          </p:cNvSpPr>
          <p:nvPr>
            <p:ph idx="1"/>
          </p:nvPr>
        </p:nvSpPr>
        <p:spPr>
          <a:xfrm>
            <a:off x="457200" y="2132856"/>
            <a:ext cx="8229600" cy="4248472"/>
          </a:xfrm>
        </p:spPr>
        <p:txBody>
          <a:bodyPr>
            <a:normAutofit fontScale="70000" lnSpcReduction="20000"/>
          </a:bodyPr>
          <a:lstStyle/>
          <a:p>
            <a:endParaRPr lang="es-AR" sz="2900" dirty="0" smtClean="0">
              <a:solidFill>
                <a:schemeClr val="tx2"/>
              </a:solidFill>
            </a:endParaRPr>
          </a:p>
          <a:p>
            <a:r>
              <a:rPr lang="es-AR" sz="3200" dirty="0" err="1" smtClean="0"/>
              <a:t>Giammatteo</a:t>
            </a:r>
            <a:r>
              <a:rPr lang="es-AR" sz="3200" dirty="0" smtClean="0"/>
              <a:t>, M. y H. Albano. (en prensa) “Análisis léxico-sintáctico de </a:t>
            </a:r>
            <a:r>
              <a:rPr lang="es-AR" sz="3200" i="1" dirty="0" smtClean="0"/>
              <a:t>mandarse</a:t>
            </a:r>
            <a:r>
              <a:rPr lang="es-AR" sz="3200" dirty="0" smtClean="0"/>
              <a:t> en el uso coloquial del español de la Argentina”, .</a:t>
            </a:r>
            <a:r>
              <a:rPr lang="es-AR" sz="3200" i="1" dirty="0" smtClean="0"/>
              <a:t>Cuadernos de la ALFAL </a:t>
            </a:r>
            <a:r>
              <a:rPr lang="es-AR" sz="3200" dirty="0" smtClean="0"/>
              <a:t> (en prensa).</a:t>
            </a:r>
          </a:p>
          <a:p>
            <a:r>
              <a:rPr lang="es-AR" sz="3200" dirty="0" smtClean="0"/>
              <a:t/>
            </a:r>
            <a:br>
              <a:rPr lang="es-AR" sz="3200" dirty="0" smtClean="0"/>
            </a:br>
            <a:r>
              <a:rPr lang="es-AR" sz="3200" dirty="0" err="1" smtClean="0"/>
              <a:t>Giammatteo</a:t>
            </a:r>
            <a:r>
              <a:rPr lang="es-AR" sz="3200" dirty="0" smtClean="0"/>
              <a:t>, M.  (2017) “Dativos no argumentales en el español coloquial de Buenos </a:t>
            </a:r>
            <a:r>
              <a:rPr lang="es-AR" sz="3200" dirty="0" err="1" smtClean="0"/>
              <a:t>Aires”.Ponencia</a:t>
            </a:r>
            <a:r>
              <a:rPr lang="es-AR" sz="3200" dirty="0" smtClean="0"/>
              <a:t> leída en el Proyecto Romania Nova, en el XVIII Congreso de la Asociación de Lingüística y Filología de América Latina (ALFAL), Bogotá, 2017.  </a:t>
            </a:r>
          </a:p>
          <a:p>
            <a:endParaRPr lang="es-AR" sz="3200" dirty="0" smtClean="0"/>
          </a:p>
          <a:p>
            <a:r>
              <a:rPr lang="es-AR" sz="3200" dirty="0" err="1" smtClean="0"/>
              <a:t>Masullo</a:t>
            </a:r>
            <a:r>
              <a:rPr lang="es-AR" sz="3200" dirty="0" smtClean="0"/>
              <a:t>, P. J. (1992) </a:t>
            </a:r>
            <a:r>
              <a:rPr lang="es-AR" sz="3200" i="1" dirty="0" err="1" smtClean="0"/>
              <a:t>Incorporation</a:t>
            </a:r>
            <a:r>
              <a:rPr lang="es-AR" sz="3200" i="1" dirty="0" smtClean="0"/>
              <a:t> and Case </a:t>
            </a:r>
            <a:r>
              <a:rPr lang="es-AR" sz="3200" i="1" dirty="0" err="1" smtClean="0"/>
              <a:t>Theory</a:t>
            </a:r>
            <a:r>
              <a:rPr lang="es-AR" sz="3200" i="1" dirty="0" smtClean="0"/>
              <a:t> in </a:t>
            </a:r>
            <a:r>
              <a:rPr lang="es-AR" sz="3200" i="1" dirty="0" err="1" smtClean="0"/>
              <a:t>Spanish</a:t>
            </a:r>
            <a:r>
              <a:rPr lang="es-AR" sz="3200" dirty="0" smtClean="0"/>
              <a:t>, tesis doctoral, Universidad de Washington.</a:t>
            </a:r>
          </a:p>
          <a:p>
            <a:pPr>
              <a:buNone/>
            </a:pPr>
            <a:r>
              <a:rPr lang="es-AR" sz="2900" dirty="0" smtClean="0">
                <a:solidFill>
                  <a:schemeClr val="tx2"/>
                </a:solidFill>
              </a:rPr>
              <a:t> </a:t>
            </a:r>
          </a:p>
        </p:txBody>
      </p:sp>
      <p:sp>
        <p:nvSpPr>
          <p:cNvPr id="4" name="3 CuadroTexto"/>
          <p:cNvSpPr txBox="1"/>
          <p:nvPr/>
        </p:nvSpPr>
        <p:spPr>
          <a:xfrm>
            <a:off x="0" y="0"/>
            <a:ext cx="9144000" cy="646331"/>
          </a:xfrm>
          <a:prstGeom prst="rect">
            <a:avLst/>
          </a:prstGeom>
          <a:noFill/>
        </p:spPr>
        <p:txBody>
          <a:bodyPr wrap="square" rtlCol="0">
            <a:spAutoFit/>
          </a:bodyPr>
          <a:lstStyle/>
          <a:p>
            <a:pPr algn="ctr"/>
            <a:r>
              <a:rPr lang="es-AR" i="1" dirty="0" smtClean="0"/>
              <a:t>XIV Congreso Nacional Sociedad Argentina de Lingüística (SAL) - </a:t>
            </a:r>
            <a:r>
              <a:rPr lang="es-AR" i="1" dirty="0" err="1" smtClean="0"/>
              <a:t>Masullo</a:t>
            </a:r>
            <a:endParaRPr lang="es-AR" i="1" dirty="0" smtClean="0"/>
          </a:p>
          <a:p>
            <a:endParaRPr lang="es-A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1935480"/>
            <a:ext cx="8568952" cy="4922520"/>
          </a:xfrm>
        </p:spPr>
        <p:txBody>
          <a:bodyPr>
            <a:normAutofit/>
          </a:bodyPr>
          <a:lstStyle/>
          <a:p>
            <a:pPr>
              <a:buNone/>
            </a:pPr>
            <a:endParaRPr lang="es-AR" dirty="0" smtClean="0">
              <a:solidFill>
                <a:schemeClr val="tx2"/>
              </a:solidFill>
            </a:endParaRPr>
          </a:p>
          <a:p>
            <a:r>
              <a:rPr lang="es-AR" dirty="0" err="1" smtClean="0"/>
              <a:t>Masullo</a:t>
            </a:r>
            <a:r>
              <a:rPr lang="es-AR" dirty="0" smtClean="0"/>
              <a:t>, P. J. (2012) “</a:t>
            </a:r>
            <a:r>
              <a:rPr lang="es-AR" dirty="0" err="1" smtClean="0"/>
              <a:t>Covert</a:t>
            </a:r>
            <a:r>
              <a:rPr lang="es-AR" dirty="0" smtClean="0"/>
              <a:t> </a:t>
            </a:r>
            <a:r>
              <a:rPr lang="es-AR" dirty="0" err="1" smtClean="0"/>
              <a:t>Exclamatives</a:t>
            </a:r>
            <a:r>
              <a:rPr lang="es-AR" dirty="0" smtClean="0"/>
              <a:t> (in </a:t>
            </a:r>
            <a:r>
              <a:rPr lang="es-AR" dirty="0" err="1" smtClean="0"/>
              <a:t>Spanish</a:t>
            </a:r>
            <a:r>
              <a:rPr lang="es-AR" dirty="0" smtClean="0"/>
              <a:t>) and </a:t>
            </a:r>
            <a:r>
              <a:rPr lang="es-AR" dirty="0" err="1" smtClean="0"/>
              <a:t>Logical</a:t>
            </a:r>
            <a:r>
              <a:rPr lang="es-AR" dirty="0" smtClean="0"/>
              <a:t> </a:t>
            </a:r>
            <a:r>
              <a:rPr lang="es-AR" dirty="0" err="1" smtClean="0"/>
              <a:t>Form</a:t>
            </a:r>
            <a:r>
              <a:rPr lang="es-AR" dirty="0" smtClean="0"/>
              <a:t>”, en M. González-Rivera and S. </a:t>
            </a:r>
            <a:r>
              <a:rPr lang="es-AR" dirty="0" err="1" smtClean="0"/>
              <a:t>Sassarego</a:t>
            </a:r>
            <a:r>
              <a:rPr lang="es-AR" dirty="0" smtClean="0"/>
              <a:t> (eds.) </a:t>
            </a:r>
            <a:r>
              <a:rPr lang="es-AR" i="1" dirty="0" err="1" smtClean="0"/>
              <a:t>Current</a:t>
            </a:r>
            <a:r>
              <a:rPr lang="es-AR" i="1" dirty="0" smtClean="0"/>
              <a:t> Formal </a:t>
            </a:r>
            <a:r>
              <a:rPr lang="es-AR" i="1" dirty="0" err="1" smtClean="0"/>
              <a:t>Aspects</a:t>
            </a:r>
            <a:r>
              <a:rPr lang="es-AR" i="1" dirty="0" smtClean="0"/>
              <a:t> of </a:t>
            </a:r>
            <a:r>
              <a:rPr lang="es-AR" i="1" dirty="0" err="1" smtClean="0"/>
              <a:t>Spanish</a:t>
            </a:r>
            <a:r>
              <a:rPr lang="es-AR" i="1" dirty="0" smtClean="0"/>
              <a:t> </a:t>
            </a:r>
            <a:r>
              <a:rPr lang="es-AR" i="1" dirty="0" err="1" smtClean="0"/>
              <a:t>Syntax</a:t>
            </a:r>
            <a:r>
              <a:rPr lang="es-AR" i="1" dirty="0" smtClean="0"/>
              <a:t> and </a:t>
            </a:r>
            <a:r>
              <a:rPr lang="es-AR" i="1" dirty="0" err="1" smtClean="0"/>
              <a:t>Semantics</a:t>
            </a:r>
            <a:r>
              <a:rPr lang="es-AR" dirty="0" smtClean="0"/>
              <a:t>. Newcastle-</a:t>
            </a:r>
            <a:r>
              <a:rPr lang="es-AR" dirty="0" err="1" smtClean="0"/>
              <a:t>upon</a:t>
            </a:r>
            <a:r>
              <a:rPr lang="es-AR" dirty="0" smtClean="0"/>
              <a:t>-</a:t>
            </a:r>
            <a:r>
              <a:rPr lang="es-AR" dirty="0" err="1" smtClean="0"/>
              <a:t>Tyne</a:t>
            </a:r>
            <a:r>
              <a:rPr lang="es-AR" dirty="0" smtClean="0"/>
              <a:t>: Cambridge </a:t>
            </a:r>
            <a:r>
              <a:rPr lang="es-AR" dirty="0" err="1" smtClean="0"/>
              <a:t>Scholars</a:t>
            </a:r>
            <a:r>
              <a:rPr lang="es-AR" dirty="0" smtClean="0"/>
              <a:t> Publishing.</a:t>
            </a:r>
          </a:p>
          <a:p>
            <a:endParaRPr lang="es-AR" dirty="0" smtClean="0"/>
          </a:p>
          <a:p>
            <a:r>
              <a:rPr lang="es-AR" dirty="0" err="1" smtClean="0"/>
              <a:t>Masullo</a:t>
            </a:r>
            <a:r>
              <a:rPr lang="es-AR" dirty="0" smtClean="0"/>
              <a:t>, P. J. (2017) “</a:t>
            </a:r>
            <a:r>
              <a:rPr lang="es-AR" dirty="0" err="1" smtClean="0"/>
              <a:t>Exclamatives</a:t>
            </a:r>
            <a:r>
              <a:rPr lang="es-AR" dirty="0" smtClean="0"/>
              <a:t> in </a:t>
            </a:r>
            <a:r>
              <a:rPr lang="es-AR" dirty="0" err="1" smtClean="0"/>
              <a:t>Argentinian</a:t>
            </a:r>
            <a:r>
              <a:rPr lang="es-AR" dirty="0" smtClean="0"/>
              <a:t> </a:t>
            </a:r>
            <a:r>
              <a:rPr lang="es-AR" dirty="0" err="1" smtClean="0"/>
              <a:t>Spanish</a:t>
            </a:r>
            <a:r>
              <a:rPr lang="es-AR" dirty="0" smtClean="0"/>
              <a:t> and </a:t>
            </a:r>
            <a:r>
              <a:rPr lang="es-AR" dirty="0" err="1" smtClean="0"/>
              <a:t>their</a:t>
            </a:r>
            <a:r>
              <a:rPr lang="es-AR" dirty="0" smtClean="0"/>
              <a:t> </a:t>
            </a:r>
            <a:r>
              <a:rPr lang="es-AR" dirty="0" err="1" smtClean="0"/>
              <a:t>next</a:t>
            </a:r>
            <a:r>
              <a:rPr lang="es-AR" dirty="0" smtClean="0"/>
              <a:t> of </a:t>
            </a:r>
            <a:r>
              <a:rPr lang="es-AR" dirty="0" err="1" smtClean="0"/>
              <a:t>kin</a:t>
            </a:r>
            <a:r>
              <a:rPr lang="es-AR" dirty="0" smtClean="0"/>
              <a:t>”, en Bosque, I. (ed.) </a:t>
            </a:r>
            <a:r>
              <a:rPr lang="es-AR" i="1" dirty="0" err="1" smtClean="0"/>
              <a:t>Advances</a:t>
            </a:r>
            <a:r>
              <a:rPr lang="es-AR" i="1" dirty="0" smtClean="0"/>
              <a:t> in </a:t>
            </a:r>
            <a:r>
              <a:rPr lang="es-AR" i="1" dirty="0" err="1" smtClean="0"/>
              <a:t>the</a:t>
            </a:r>
            <a:r>
              <a:rPr lang="es-AR" i="1" dirty="0" smtClean="0"/>
              <a:t> </a:t>
            </a:r>
            <a:r>
              <a:rPr lang="es-AR" i="1" dirty="0" err="1" smtClean="0"/>
              <a:t>Study</a:t>
            </a:r>
            <a:r>
              <a:rPr lang="es-AR" i="1" dirty="0" smtClean="0"/>
              <a:t> of </a:t>
            </a:r>
            <a:r>
              <a:rPr lang="es-AR" i="1" dirty="0" err="1" smtClean="0"/>
              <a:t>Exclamatives</a:t>
            </a:r>
            <a:r>
              <a:rPr lang="es-AR" i="1" dirty="0" smtClean="0"/>
              <a:t>.</a:t>
            </a:r>
            <a:r>
              <a:rPr lang="es-AR" dirty="0" smtClean="0"/>
              <a:t> Columbus: Ohio </a:t>
            </a:r>
            <a:r>
              <a:rPr lang="es-AR" dirty="0" err="1" smtClean="0"/>
              <a:t>University</a:t>
            </a:r>
            <a:r>
              <a:rPr lang="es-AR" dirty="0" smtClean="0"/>
              <a:t> </a:t>
            </a:r>
            <a:r>
              <a:rPr lang="es-AR" dirty="0" err="1" smtClean="0"/>
              <a:t>Press</a:t>
            </a:r>
            <a:r>
              <a:rPr lang="es-AR" dirty="0" smtClean="0"/>
              <a:t>.</a:t>
            </a:r>
          </a:p>
          <a:p>
            <a:pPr>
              <a:buNone/>
            </a:pPr>
            <a:endParaRPr lang="es-AR" dirty="0"/>
          </a:p>
        </p:txBody>
      </p:sp>
      <p:sp>
        <p:nvSpPr>
          <p:cNvPr id="4" name="1 Título"/>
          <p:cNvSpPr txBox="1">
            <a:spLocks/>
          </p:cNvSpPr>
          <p:nvPr/>
        </p:nvSpPr>
        <p:spPr>
          <a:xfrm>
            <a:off x="467544" y="836712"/>
            <a:ext cx="8229600" cy="722344"/>
          </a:xfrm>
          <a:prstGeom prst="rect">
            <a:avLst/>
          </a:prstGeom>
        </p:spPr>
        <p:txBody>
          <a:bodyPr vert="horz" lIns="0" rIns="0" bIns="0" anchor="b">
            <a:normAutofit fontScale="90000"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AR" sz="5000" b="1" i="0" u="none" strike="noStrike" kern="1200" cap="none" spc="0" normalizeH="0" baseline="0" noProof="0" smtClean="0">
                <a:ln>
                  <a:noFill/>
                </a:ln>
                <a:solidFill>
                  <a:schemeClr val="tx2"/>
                </a:solidFill>
                <a:effectLst/>
                <a:uLnTx/>
                <a:uFillTx/>
                <a:latin typeface="+mj-lt"/>
                <a:ea typeface="+mj-ea"/>
                <a:cs typeface="+mj-cs"/>
              </a:rPr>
              <a:t>Referencias</a:t>
            </a:r>
            <a:endParaRPr kumimoji="0" lang="es-AR" sz="5000" b="1" i="0" u="none" strike="noStrike" kern="1200" cap="none" spc="0" normalizeH="0" baseline="0" noProof="0" dirty="0">
              <a:ln>
                <a:noFill/>
              </a:ln>
              <a:solidFill>
                <a:schemeClr val="tx2"/>
              </a:solidFill>
              <a:effectLst/>
              <a:uLnTx/>
              <a:uFillTx/>
              <a:latin typeface="+mj-lt"/>
              <a:ea typeface="+mj-ea"/>
              <a:cs typeface="+mj-cs"/>
            </a:endParaRPr>
          </a:p>
        </p:txBody>
      </p:sp>
      <p:sp>
        <p:nvSpPr>
          <p:cNvPr id="5" name="4 CuadroTexto"/>
          <p:cNvSpPr txBox="1"/>
          <p:nvPr/>
        </p:nvSpPr>
        <p:spPr>
          <a:xfrm>
            <a:off x="0" y="0"/>
            <a:ext cx="9144000" cy="646331"/>
          </a:xfrm>
          <a:prstGeom prst="rect">
            <a:avLst/>
          </a:prstGeom>
          <a:noFill/>
        </p:spPr>
        <p:txBody>
          <a:bodyPr wrap="square" rtlCol="0">
            <a:spAutoFit/>
          </a:bodyPr>
          <a:lstStyle/>
          <a:p>
            <a:pPr algn="ctr"/>
            <a:r>
              <a:rPr lang="es-AR" i="1" dirty="0" smtClean="0"/>
              <a:t>XIV Congreso Nacional Sociedad Argentina de Lingüística (SAL) - </a:t>
            </a:r>
            <a:r>
              <a:rPr lang="es-AR" i="1" dirty="0" err="1" smtClean="0"/>
              <a:t>Masullo</a:t>
            </a:r>
            <a:endParaRPr lang="es-AR" i="1" dirty="0" smtClean="0"/>
          </a:p>
          <a:p>
            <a:endParaRPr lang="es-A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935480"/>
            <a:ext cx="8435280" cy="4805888"/>
          </a:xfrm>
        </p:spPr>
        <p:txBody>
          <a:bodyPr>
            <a:normAutofit/>
          </a:bodyPr>
          <a:lstStyle/>
          <a:p>
            <a:pPr>
              <a:buNone/>
            </a:pPr>
            <a:endParaRPr lang="es-AR" dirty="0" smtClean="0">
              <a:solidFill>
                <a:schemeClr val="tx2"/>
              </a:solidFill>
            </a:endParaRPr>
          </a:p>
          <a:p>
            <a:r>
              <a:rPr lang="es-AR" dirty="0" err="1" smtClean="0"/>
              <a:t>Masullo</a:t>
            </a:r>
            <a:r>
              <a:rPr lang="es-AR" dirty="0" smtClean="0"/>
              <a:t>, P. J. y H. </a:t>
            </a:r>
            <a:r>
              <a:rPr lang="es-AR" dirty="0" err="1" smtClean="0"/>
              <a:t>Bertora</a:t>
            </a:r>
            <a:r>
              <a:rPr lang="es-AR" dirty="0" smtClean="0"/>
              <a:t> (2014) “Objetos expletivos en el español rioplatense”.</a:t>
            </a:r>
          </a:p>
          <a:p>
            <a:endParaRPr lang="es-AR" dirty="0" smtClean="0"/>
          </a:p>
          <a:p>
            <a:r>
              <a:rPr lang="es-AR" dirty="0" smtClean="0"/>
              <a:t>RAE &amp; Asociación de Academias de la Lengua Española (2009) </a:t>
            </a:r>
            <a:r>
              <a:rPr lang="es-AR" i="1" dirty="0" smtClean="0"/>
              <a:t>Nueva Gramática de la Lengua Española, Sintaxis II</a:t>
            </a:r>
            <a:r>
              <a:rPr lang="es-AR" dirty="0" smtClean="0"/>
              <a:t>, cap. 42, Madrid: Espasa.</a:t>
            </a:r>
          </a:p>
          <a:p>
            <a:endParaRPr lang="es-AR" dirty="0" smtClean="0">
              <a:solidFill>
                <a:schemeClr val="tx2"/>
              </a:solidFill>
            </a:endParaRPr>
          </a:p>
          <a:p>
            <a:endParaRPr lang="es-AR" dirty="0" smtClean="0">
              <a:solidFill>
                <a:schemeClr val="tx2"/>
              </a:solidFill>
            </a:endParaRPr>
          </a:p>
          <a:p>
            <a:endParaRPr lang="es-AR" dirty="0"/>
          </a:p>
        </p:txBody>
      </p:sp>
      <p:sp>
        <p:nvSpPr>
          <p:cNvPr id="4" name="1 Título"/>
          <p:cNvSpPr txBox="1">
            <a:spLocks/>
          </p:cNvSpPr>
          <p:nvPr/>
        </p:nvSpPr>
        <p:spPr>
          <a:xfrm>
            <a:off x="467544" y="836712"/>
            <a:ext cx="8229600" cy="722344"/>
          </a:xfrm>
          <a:prstGeom prst="rect">
            <a:avLst/>
          </a:prstGeom>
        </p:spPr>
        <p:txBody>
          <a:bodyPr vert="horz" lIns="0" rIns="0" bIns="0" anchor="b">
            <a:normAutofit fontScale="90000"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AR" sz="5000" b="1" i="0" u="none" strike="noStrike" kern="1200" cap="none" spc="0" normalizeH="0" baseline="0" noProof="0" smtClean="0">
                <a:ln>
                  <a:noFill/>
                </a:ln>
                <a:solidFill>
                  <a:schemeClr val="tx2"/>
                </a:solidFill>
                <a:effectLst/>
                <a:uLnTx/>
                <a:uFillTx/>
                <a:latin typeface="+mj-lt"/>
                <a:ea typeface="+mj-ea"/>
                <a:cs typeface="+mj-cs"/>
              </a:rPr>
              <a:t>Referencias</a:t>
            </a:r>
            <a:endParaRPr kumimoji="0" lang="es-AR" sz="5000" b="1" i="0" u="none" strike="noStrike" kern="1200" cap="none" spc="0" normalizeH="0" baseline="0" noProof="0" dirty="0">
              <a:ln>
                <a:noFill/>
              </a:ln>
              <a:solidFill>
                <a:schemeClr val="tx2"/>
              </a:solidFill>
              <a:effectLst/>
              <a:uLnTx/>
              <a:uFillTx/>
              <a:latin typeface="+mj-lt"/>
              <a:ea typeface="+mj-ea"/>
              <a:cs typeface="+mj-cs"/>
            </a:endParaRPr>
          </a:p>
        </p:txBody>
      </p:sp>
      <p:sp>
        <p:nvSpPr>
          <p:cNvPr id="5" name="4 CuadroTexto"/>
          <p:cNvSpPr txBox="1"/>
          <p:nvPr/>
        </p:nvSpPr>
        <p:spPr>
          <a:xfrm>
            <a:off x="0" y="0"/>
            <a:ext cx="9144000" cy="646331"/>
          </a:xfrm>
          <a:prstGeom prst="rect">
            <a:avLst/>
          </a:prstGeom>
          <a:noFill/>
        </p:spPr>
        <p:txBody>
          <a:bodyPr wrap="square" rtlCol="0">
            <a:spAutoFit/>
          </a:bodyPr>
          <a:lstStyle/>
          <a:p>
            <a:pPr algn="ctr"/>
            <a:r>
              <a:rPr lang="es-AR" i="1" dirty="0" smtClean="0"/>
              <a:t>XIV Congreso Nacional Sociedad Argentina de Lingüística (SAL) - </a:t>
            </a:r>
            <a:r>
              <a:rPr lang="es-AR" i="1" dirty="0" err="1" smtClean="0"/>
              <a:t>Masullo</a:t>
            </a:r>
            <a:endParaRPr lang="es-AR" i="1" dirty="0" smtClean="0"/>
          </a:p>
          <a:p>
            <a:endParaRPr lang="es-A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Introducción</a:t>
            </a:r>
            <a:endParaRPr lang="es-AR" dirty="0"/>
          </a:p>
        </p:txBody>
      </p:sp>
      <p:sp>
        <p:nvSpPr>
          <p:cNvPr id="3" name="2 Marcador de contenido"/>
          <p:cNvSpPr>
            <a:spLocks noGrp="1"/>
          </p:cNvSpPr>
          <p:nvPr>
            <p:ph idx="1"/>
          </p:nvPr>
        </p:nvSpPr>
        <p:spPr/>
        <p:txBody>
          <a:bodyPr>
            <a:normAutofit lnSpcReduction="10000"/>
          </a:bodyPr>
          <a:lstStyle/>
          <a:p>
            <a:endParaRPr lang="es-AR" dirty="0" smtClean="0"/>
          </a:p>
          <a:p>
            <a:r>
              <a:rPr lang="es-AR" dirty="0" smtClean="0"/>
              <a:t>El caso dativo en español como caso estructural</a:t>
            </a:r>
          </a:p>
          <a:p>
            <a:r>
              <a:rPr lang="es-AR" dirty="0" smtClean="0"/>
              <a:t>Heterogeneidad semántica (theta)</a:t>
            </a:r>
          </a:p>
          <a:p>
            <a:r>
              <a:rPr lang="es-AR" dirty="0" smtClean="0"/>
              <a:t>(Cf. </a:t>
            </a:r>
            <a:r>
              <a:rPr lang="es-AR" dirty="0" err="1" smtClean="0"/>
              <a:t>Masullo</a:t>
            </a:r>
            <a:r>
              <a:rPr lang="es-AR" dirty="0" smtClean="0"/>
              <a:t> 1992)</a:t>
            </a:r>
          </a:p>
          <a:p>
            <a:r>
              <a:rPr lang="es-AR" b="1" dirty="0" smtClean="0"/>
              <a:t>Dativo seleccionado (o regido) y no seleccionado (o no regido)</a:t>
            </a:r>
            <a:r>
              <a:rPr lang="es-AR" dirty="0" smtClean="0"/>
              <a:t>:</a:t>
            </a:r>
          </a:p>
          <a:p>
            <a:r>
              <a:rPr lang="es-AR" i="1" dirty="0" smtClean="0"/>
              <a:t>María me prestó la computadora para trabajar.</a:t>
            </a:r>
          </a:p>
          <a:p>
            <a:r>
              <a:rPr lang="es-AR" i="1" dirty="0" smtClean="0"/>
              <a:t>María nos lavó los platos después de comer.</a:t>
            </a:r>
          </a:p>
          <a:p>
            <a:r>
              <a:rPr lang="es-AR" dirty="0" smtClean="0"/>
              <a:t>Necesidad de </a:t>
            </a:r>
            <a:r>
              <a:rPr lang="es-AR" dirty="0" err="1" smtClean="0"/>
              <a:t>deconstruir</a:t>
            </a:r>
            <a:r>
              <a:rPr lang="es-AR" dirty="0" smtClean="0"/>
              <a:t> la asimetría complemento-adjunto</a:t>
            </a:r>
          </a:p>
          <a:p>
            <a:pPr>
              <a:buNone/>
            </a:pPr>
            <a:endParaRPr lang="es-AR" dirty="0" smtClean="0"/>
          </a:p>
          <a:p>
            <a:endParaRPr lang="es-AR"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Introducción (cont.)</a:t>
            </a:r>
            <a:endParaRPr lang="es-AR" dirty="0"/>
          </a:p>
        </p:txBody>
      </p:sp>
      <p:sp>
        <p:nvSpPr>
          <p:cNvPr id="3" name="2 Marcador de contenido"/>
          <p:cNvSpPr>
            <a:spLocks noGrp="1"/>
          </p:cNvSpPr>
          <p:nvPr>
            <p:ph idx="1"/>
          </p:nvPr>
        </p:nvSpPr>
        <p:spPr/>
        <p:txBody>
          <a:bodyPr>
            <a:normAutofit lnSpcReduction="10000"/>
          </a:bodyPr>
          <a:lstStyle/>
          <a:p>
            <a:r>
              <a:rPr lang="es-AR" b="1" dirty="0" smtClean="0"/>
              <a:t>Alternancias argumentales y paráfrasis temáticas</a:t>
            </a:r>
            <a:r>
              <a:rPr lang="es-AR" dirty="0" smtClean="0"/>
              <a:t>:</a:t>
            </a:r>
          </a:p>
          <a:p>
            <a:endParaRPr lang="es-AR" dirty="0" smtClean="0"/>
          </a:p>
          <a:p>
            <a:r>
              <a:rPr lang="es-AR" dirty="0" smtClean="0"/>
              <a:t>Juana compró un regalo </a:t>
            </a:r>
            <a:r>
              <a:rPr lang="es-AR" u="sng" dirty="0" smtClean="0"/>
              <a:t>para</a:t>
            </a:r>
            <a:r>
              <a:rPr lang="es-AR" dirty="0" smtClean="0"/>
              <a:t> su madre. </a:t>
            </a:r>
          </a:p>
          <a:p>
            <a:r>
              <a:rPr lang="es-AR" dirty="0" smtClean="0"/>
              <a:t>Juana le compró un regalo a su madre.</a:t>
            </a:r>
          </a:p>
          <a:p>
            <a:endParaRPr lang="es-AR" dirty="0" smtClean="0"/>
          </a:p>
          <a:p>
            <a:r>
              <a:rPr lang="es-AR" dirty="0" smtClean="0"/>
              <a:t>La hermana hizo la tarea </a:t>
            </a:r>
            <a:r>
              <a:rPr lang="es-AR" u="sng" dirty="0" smtClean="0"/>
              <a:t>por</a:t>
            </a:r>
            <a:r>
              <a:rPr lang="es-AR" dirty="0" smtClean="0"/>
              <a:t> / </a:t>
            </a:r>
            <a:r>
              <a:rPr lang="es-AR" u="sng" dirty="0" smtClean="0"/>
              <a:t>para</a:t>
            </a:r>
            <a:r>
              <a:rPr lang="es-AR" dirty="0" smtClean="0"/>
              <a:t> el hermano menor.</a:t>
            </a:r>
          </a:p>
          <a:p>
            <a:r>
              <a:rPr lang="es-AR" dirty="0" smtClean="0"/>
              <a:t>La hermana le hizo la tarea al hermano menor.</a:t>
            </a:r>
          </a:p>
          <a:p>
            <a:endParaRPr lang="es-AR" dirty="0" smtClean="0"/>
          </a:p>
          <a:p>
            <a:r>
              <a:rPr lang="es-AR" dirty="0" smtClean="0"/>
              <a:t>Olvidé de poner / echar sal </a:t>
            </a:r>
            <a:r>
              <a:rPr lang="es-AR" u="sng" dirty="0" smtClean="0"/>
              <a:t>en</a:t>
            </a:r>
            <a:r>
              <a:rPr lang="es-AR" dirty="0" smtClean="0"/>
              <a:t> la salsa.</a:t>
            </a:r>
          </a:p>
          <a:p>
            <a:r>
              <a:rPr lang="es-AR" dirty="0" smtClean="0"/>
              <a:t>Olvidé de ponerle / echarle sal a la salsa.</a:t>
            </a:r>
          </a:p>
          <a:p>
            <a:endParaRPr lang="es-A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AR" sz="4000" dirty="0" smtClean="0"/>
              <a:t>El dativo de interés, ético y empático</a:t>
            </a:r>
            <a:endParaRPr lang="es-AR" sz="4000" dirty="0"/>
          </a:p>
        </p:txBody>
      </p:sp>
      <p:sp>
        <p:nvSpPr>
          <p:cNvPr id="3" name="2 Marcador de contenido"/>
          <p:cNvSpPr>
            <a:spLocks noGrp="1"/>
          </p:cNvSpPr>
          <p:nvPr>
            <p:ph idx="1"/>
          </p:nvPr>
        </p:nvSpPr>
        <p:spPr/>
        <p:txBody>
          <a:bodyPr>
            <a:normAutofit fontScale="92500" lnSpcReduction="20000"/>
          </a:bodyPr>
          <a:lstStyle/>
          <a:p>
            <a:r>
              <a:rPr lang="es-AR" dirty="0" smtClean="0"/>
              <a:t>No reflexivo</a:t>
            </a:r>
          </a:p>
          <a:p>
            <a:r>
              <a:rPr lang="es-AR" dirty="0" smtClean="0"/>
              <a:t>Reflexivo: </a:t>
            </a:r>
            <a:r>
              <a:rPr lang="es-AR" dirty="0" err="1" smtClean="0"/>
              <a:t>autobenefactivo</a:t>
            </a:r>
            <a:r>
              <a:rPr lang="es-AR" dirty="0" smtClean="0"/>
              <a:t> / </a:t>
            </a:r>
            <a:r>
              <a:rPr lang="es-AR" dirty="0" err="1" smtClean="0"/>
              <a:t>malefactivo</a:t>
            </a:r>
            <a:endParaRPr lang="es-AR" dirty="0" smtClean="0"/>
          </a:p>
          <a:p>
            <a:r>
              <a:rPr lang="es-AR" dirty="0" smtClean="0"/>
              <a:t>Estigmatizado / no estigmatizado: </a:t>
            </a:r>
          </a:p>
          <a:p>
            <a:r>
              <a:rPr lang="es-AR" i="1" dirty="0" smtClean="0"/>
              <a:t>El nene me va muy bien en la escuela</a:t>
            </a:r>
            <a:endParaRPr lang="es-AR" dirty="0" smtClean="0"/>
          </a:p>
          <a:p>
            <a:r>
              <a:rPr lang="es-AR" i="1" dirty="0" smtClean="0"/>
              <a:t>No te me caigas</a:t>
            </a:r>
          </a:p>
          <a:p>
            <a:r>
              <a:rPr lang="es-AR" dirty="0" smtClean="0"/>
              <a:t>Incorporado: </a:t>
            </a:r>
            <a:r>
              <a:rPr lang="es-AR" i="1" dirty="0" smtClean="0"/>
              <a:t>hacerse los rulos / los ratones (* a sí mismo)</a:t>
            </a:r>
          </a:p>
          <a:p>
            <a:r>
              <a:rPr lang="es-AR" dirty="0" smtClean="0"/>
              <a:t>Restricciones léxicas: </a:t>
            </a:r>
            <a:r>
              <a:rPr lang="es-AR" i="1" dirty="0" err="1" smtClean="0"/>
              <a:t>encontra</a:t>
            </a:r>
            <a:r>
              <a:rPr lang="es-AR" i="1" dirty="0" smtClean="0"/>
              <a:t> (se) / hallar (*se) un billete en la calle</a:t>
            </a:r>
          </a:p>
          <a:p>
            <a:r>
              <a:rPr lang="es-AR" dirty="0" smtClean="0"/>
              <a:t>Con verbos epistémicos y mentales: </a:t>
            </a:r>
            <a:r>
              <a:rPr lang="es-AR" i="1" dirty="0" smtClean="0"/>
              <a:t>creerse</a:t>
            </a:r>
            <a:r>
              <a:rPr lang="es-AR" dirty="0" smtClean="0"/>
              <a:t>, </a:t>
            </a:r>
            <a:r>
              <a:rPr lang="es-AR" i="1" dirty="0" smtClean="0"/>
              <a:t>pensarse</a:t>
            </a:r>
            <a:r>
              <a:rPr lang="es-AR" dirty="0" smtClean="0"/>
              <a:t>, </a:t>
            </a:r>
            <a:r>
              <a:rPr lang="es-AR" i="1" dirty="0" smtClean="0"/>
              <a:t>suponerse</a:t>
            </a:r>
            <a:r>
              <a:rPr lang="es-AR" dirty="0" smtClean="0"/>
              <a:t>,  </a:t>
            </a:r>
            <a:r>
              <a:rPr lang="es-AR" i="1" dirty="0" smtClean="0"/>
              <a:t>imaginarse</a:t>
            </a:r>
            <a:r>
              <a:rPr lang="es-AR" dirty="0" smtClean="0"/>
              <a:t>, </a:t>
            </a:r>
            <a:r>
              <a:rPr lang="es-AR" i="1" dirty="0" smtClean="0"/>
              <a:t>soñarse</a:t>
            </a:r>
            <a:r>
              <a:rPr lang="es-AR" dirty="0" smtClean="0"/>
              <a:t>.</a:t>
            </a:r>
          </a:p>
          <a:p>
            <a:r>
              <a:rPr lang="es-AR" dirty="0" smtClean="0"/>
              <a:t>Casos fosilizados con expletivos: </a:t>
            </a:r>
            <a:r>
              <a:rPr lang="es-AR" i="1" dirty="0" smtClean="0"/>
              <a:t>ingeniárselas</a:t>
            </a:r>
            <a:r>
              <a:rPr lang="es-AR" dirty="0" smtClean="0"/>
              <a:t>, </a:t>
            </a:r>
            <a:r>
              <a:rPr lang="es-AR" i="1" dirty="0" smtClean="0"/>
              <a:t>arreglárselas</a:t>
            </a:r>
            <a:endParaRPr lang="es-A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El dativo perfectivo</a:t>
            </a:r>
            <a:endParaRPr lang="es-AR" dirty="0"/>
          </a:p>
        </p:txBody>
      </p:sp>
      <p:sp>
        <p:nvSpPr>
          <p:cNvPr id="3" name="2 Marcador de contenido"/>
          <p:cNvSpPr>
            <a:spLocks noGrp="1"/>
          </p:cNvSpPr>
          <p:nvPr>
            <p:ph idx="1"/>
          </p:nvPr>
        </p:nvSpPr>
        <p:spPr/>
        <p:txBody>
          <a:bodyPr/>
          <a:lstStyle/>
          <a:p>
            <a:endParaRPr lang="es-AR" dirty="0" smtClean="0"/>
          </a:p>
          <a:p>
            <a:r>
              <a:rPr lang="es-AR" dirty="0" smtClean="0"/>
              <a:t>Caso especial de </a:t>
            </a:r>
            <a:r>
              <a:rPr lang="es-AR" dirty="0" err="1" smtClean="0"/>
              <a:t>autobenefactivo</a:t>
            </a:r>
            <a:r>
              <a:rPr lang="es-AR" dirty="0" smtClean="0"/>
              <a:t>/</a:t>
            </a:r>
            <a:r>
              <a:rPr lang="es-AR" dirty="0" err="1" smtClean="0"/>
              <a:t>malefactivo</a:t>
            </a:r>
            <a:r>
              <a:rPr lang="es-AR" dirty="0" smtClean="0"/>
              <a:t>:</a:t>
            </a:r>
          </a:p>
          <a:p>
            <a:endParaRPr lang="es-AR" dirty="0" smtClean="0"/>
          </a:p>
          <a:p>
            <a:r>
              <a:rPr lang="es-AR" i="1" dirty="0" smtClean="0"/>
              <a:t>Tragarse una moneda / un sapo</a:t>
            </a:r>
          </a:p>
          <a:p>
            <a:r>
              <a:rPr lang="es-AR" i="1" dirty="0" smtClean="0"/>
              <a:t>Comerse una pizza</a:t>
            </a:r>
          </a:p>
          <a:p>
            <a:r>
              <a:rPr lang="es-AR" i="1" dirty="0" smtClean="0"/>
              <a:t>Comerse un garrón</a:t>
            </a:r>
          </a:p>
          <a:p>
            <a:r>
              <a:rPr lang="es-AR" i="1" dirty="0" smtClean="0"/>
              <a:t>Comerse varios años en cana</a:t>
            </a:r>
          </a:p>
          <a:p>
            <a:r>
              <a:rPr lang="es-AR" i="1" dirty="0" smtClean="0"/>
              <a:t>Clavarse una birra/dos empanadas</a:t>
            </a:r>
          </a:p>
          <a:p>
            <a:r>
              <a:rPr lang="es-AR" i="1" dirty="0" smtClean="0"/>
              <a:t>Comerse todo</a:t>
            </a:r>
          </a:p>
          <a:p>
            <a:endParaRPr lang="es-A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Variación</a:t>
            </a:r>
            <a:endParaRPr lang="es-AR" dirty="0"/>
          </a:p>
        </p:txBody>
      </p:sp>
      <p:sp>
        <p:nvSpPr>
          <p:cNvPr id="3" name="2 Marcador de contenido"/>
          <p:cNvSpPr>
            <a:spLocks noGrp="1"/>
          </p:cNvSpPr>
          <p:nvPr>
            <p:ph idx="1"/>
          </p:nvPr>
        </p:nvSpPr>
        <p:spPr/>
        <p:txBody>
          <a:bodyPr>
            <a:normAutofit fontScale="77500" lnSpcReduction="20000"/>
          </a:bodyPr>
          <a:lstStyle/>
          <a:p>
            <a:r>
              <a:rPr lang="es-AR" b="1" dirty="0" smtClean="0"/>
              <a:t>El rol temático fuente</a:t>
            </a:r>
          </a:p>
          <a:p>
            <a:endParaRPr lang="es-AR" dirty="0" smtClean="0"/>
          </a:p>
          <a:p>
            <a:r>
              <a:rPr lang="es-AR" dirty="0" smtClean="0"/>
              <a:t>%¿Qué le quieren al pobre hombre?</a:t>
            </a:r>
          </a:p>
          <a:p>
            <a:r>
              <a:rPr lang="es-AR" dirty="0" smtClean="0"/>
              <a:t>¿Qué quieren del pobre hombre?</a:t>
            </a:r>
          </a:p>
          <a:p>
            <a:endParaRPr lang="es-AR" dirty="0" smtClean="0"/>
          </a:p>
          <a:p>
            <a:r>
              <a:rPr lang="es-AR" dirty="0" smtClean="0"/>
              <a:t>* ¿Qué le esperan al pobre hombre?</a:t>
            </a:r>
          </a:p>
          <a:p>
            <a:r>
              <a:rPr lang="es-AR" dirty="0" smtClean="0"/>
              <a:t>¿Qué esperan del pobre hombre?</a:t>
            </a:r>
          </a:p>
          <a:p>
            <a:endParaRPr lang="es-AR" dirty="0" smtClean="0"/>
          </a:p>
          <a:p>
            <a:r>
              <a:rPr lang="es-AR" dirty="0" smtClean="0"/>
              <a:t>Aceptarle algo a alguien / de alguien</a:t>
            </a:r>
          </a:p>
          <a:p>
            <a:r>
              <a:rPr lang="es-AR" dirty="0" smtClean="0"/>
              <a:t>Exigirle algo a alguien / de alguien</a:t>
            </a:r>
          </a:p>
          <a:p>
            <a:r>
              <a:rPr lang="es-AR" dirty="0" smtClean="0"/>
              <a:t>Comprarle algo a alguien / * de alguien</a:t>
            </a:r>
          </a:p>
          <a:p>
            <a:r>
              <a:rPr lang="es-AR" dirty="0" smtClean="0"/>
              <a:t>Aprenderle algo a alguien / de alguien</a:t>
            </a:r>
          </a:p>
          <a:p>
            <a:r>
              <a:rPr lang="es-AR" dirty="0" smtClean="0"/>
              <a:t>Heredarle algo a alguien / de alguien</a:t>
            </a:r>
          </a:p>
          <a:p>
            <a:r>
              <a:rPr lang="es-AR" dirty="0" smtClean="0"/>
              <a:t>Averiguarle algo a alguien / de alguien</a:t>
            </a:r>
            <a:endParaRPr lang="es-A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Nuevas </a:t>
            </a:r>
            <a:r>
              <a:rPr lang="es-AR" dirty="0" err="1" smtClean="0"/>
              <a:t>dativizaciones</a:t>
            </a:r>
            <a:endParaRPr lang="es-AR" dirty="0"/>
          </a:p>
        </p:txBody>
      </p:sp>
      <p:sp>
        <p:nvSpPr>
          <p:cNvPr id="3" name="2 Marcador de contenido"/>
          <p:cNvSpPr>
            <a:spLocks noGrp="1"/>
          </p:cNvSpPr>
          <p:nvPr>
            <p:ph idx="1"/>
          </p:nvPr>
        </p:nvSpPr>
        <p:spPr/>
        <p:txBody>
          <a:bodyPr>
            <a:normAutofit fontScale="70000" lnSpcReduction="20000"/>
          </a:bodyPr>
          <a:lstStyle/>
          <a:p>
            <a:endParaRPr lang="es-AR" i="1" dirty="0" smtClean="0"/>
          </a:p>
          <a:p>
            <a:r>
              <a:rPr lang="es-AR" dirty="0" smtClean="0"/>
              <a:t>Compartirle algo a alguien</a:t>
            </a:r>
          </a:p>
          <a:p>
            <a:r>
              <a:rPr lang="es-AR" dirty="0" smtClean="0"/>
              <a:t>(Cf. compartir algo </a:t>
            </a:r>
            <a:r>
              <a:rPr lang="es-AR" b="1" dirty="0" smtClean="0"/>
              <a:t>con</a:t>
            </a:r>
            <a:r>
              <a:rPr lang="es-AR" dirty="0" smtClean="0"/>
              <a:t> alguien)</a:t>
            </a:r>
          </a:p>
          <a:p>
            <a:endParaRPr lang="es-AR" dirty="0" smtClean="0"/>
          </a:p>
          <a:p>
            <a:r>
              <a:rPr lang="es-AR" dirty="0" smtClean="0"/>
              <a:t>Colaborarle a alguien</a:t>
            </a:r>
          </a:p>
          <a:p>
            <a:r>
              <a:rPr lang="es-AR" dirty="0" smtClean="0"/>
              <a:t>(Cf. colaborar </a:t>
            </a:r>
            <a:r>
              <a:rPr lang="es-AR" b="1" dirty="0" smtClean="0"/>
              <a:t>con</a:t>
            </a:r>
            <a:r>
              <a:rPr lang="es-AR" dirty="0" smtClean="0"/>
              <a:t> alguien)</a:t>
            </a:r>
          </a:p>
          <a:p>
            <a:endParaRPr lang="es-AR" dirty="0" smtClean="0"/>
          </a:p>
          <a:p>
            <a:r>
              <a:rPr lang="es-AR" dirty="0" smtClean="0"/>
              <a:t>Consultarle algo a alguien</a:t>
            </a:r>
          </a:p>
          <a:p>
            <a:r>
              <a:rPr lang="es-AR" dirty="0" smtClean="0"/>
              <a:t>Consultar algo </a:t>
            </a:r>
            <a:r>
              <a:rPr lang="es-AR" b="1" dirty="0" smtClean="0"/>
              <a:t>con</a:t>
            </a:r>
            <a:r>
              <a:rPr lang="es-AR" dirty="0" smtClean="0"/>
              <a:t> alguien</a:t>
            </a:r>
          </a:p>
          <a:p>
            <a:endParaRPr lang="es-AR" dirty="0" smtClean="0"/>
          </a:p>
          <a:p>
            <a:r>
              <a:rPr lang="es-AR" dirty="0" smtClean="0"/>
              <a:t>Entrarle a un tema</a:t>
            </a:r>
          </a:p>
          <a:p>
            <a:r>
              <a:rPr lang="es-AR" dirty="0" smtClean="0"/>
              <a:t>(Cf. entrar </a:t>
            </a:r>
            <a:r>
              <a:rPr lang="es-AR" b="1" dirty="0" smtClean="0"/>
              <a:t>en</a:t>
            </a:r>
            <a:r>
              <a:rPr lang="es-AR" dirty="0" smtClean="0"/>
              <a:t> un tema)</a:t>
            </a:r>
          </a:p>
          <a:p>
            <a:r>
              <a:rPr lang="es-AR" dirty="0" smtClean="0"/>
              <a:t>¿Le entramos (a la comida)?</a:t>
            </a:r>
          </a:p>
          <a:p>
            <a:endParaRPr lang="es-AR" i="1" dirty="0" smtClean="0"/>
          </a:p>
          <a:p>
            <a:r>
              <a:rPr lang="es-AR" i="1" dirty="0" smtClean="0"/>
              <a:t>¿</a:t>
            </a:r>
            <a:r>
              <a:rPr lang="es-AR" dirty="0" err="1" smtClean="0"/>
              <a:t>Resemantización</a:t>
            </a:r>
            <a:r>
              <a:rPr lang="es-AR" i="1" dirty="0" smtClean="0"/>
              <a:t>?</a:t>
            </a:r>
            <a:endParaRPr lang="es-AR" i="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AR" sz="3200" dirty="0" err="1" smtClean="0"/>
              <a:t>Autobenefactivo</a:t>
            </a:r>
            <a:r>
              <a:rPr lang="es-AR" sz="3200" dirty="0" smtClean="0"/>
              <a:t>/</a:t>
            </a:r>
            <a:r>
              <a:rPr lang="es-AR" sz="3200" dirty="0" err="1" smtClean="0"/>
              <a:t>malefactivo</a:t>
            </a:r>
            <a:r>
              <a:rPr lang="es-AR" sz="3200" dirty="0" smtClean="0"/>
              <a:t> en construcciones elativas: el caso de </a:t>
            </a:r>
            <a:r>
              <a:rPr lang="es-AR" sz="3200" i="1" dirty="0" smtClean="0"/>
              <a:t>mandarse</a:t>
            </a:r>
            <a:endParaRPr lang="es-AR" sz="3200" i="1" dirty="0"/>
          </a:p>
        </p:txBody>
      </p:sp>
      <p:sp>
        <p:nvSpPr>
          <p:cNvPr id="3" name="2 Marcador de contenido"/>
          <p:cNvSpPr>
            <a:spLocks noGrp="1"/>
          </p:cNvSpPr>
          <p:nvPr>
            <p:ph idx="1"/>
          </p:nvPr>
        </p:nvSpPr>
        <p:spPr/>
        <p:txBody>
          <a:bodyPr/>
          <a:lstStyle/>
          <a:p>
            <a:pPr>
              <a:buNone/>
            </a:pPr>
            <a:endParaRPr lang="es-AR" dirty="0" smtClean="0"/>
          </a:p>
          <a:p>
            <a:pPr>
              <a:buNone/>
            </a:pPr>
            <a:r>
              <a:rPr lang="es-AR" dirty="0" smtClean="0"/>
              <a:t>Mandarse un moco / macana</a:t>
            </a:r>
          </a:p>
          <a:p>
            <a:pPr>
              <a:buNone/>
            </a:pPr>
            <a:r>
              <a:rPr lang="es-AR" dirty="0" smtClean="0"/>
              <a:t>(Cf. </a:t>
            </a:r>
            <a:r>
              <a:rPr lang="es-AR" dirty="0" err="1" smtClean="0"/>
              <a:t>Giammatteo</a:t>
            </a:r>
            <a:r>
              <a:rPr lang="es-AR" dirty="0" smtClean="0"/>
              <a:t> </a:t>
            </a:r>
            <a:r>
              <a:rPr lang="es-AR" dirty="0" smtClean="0"/>
              <a:t>y Albano)</a:t>
            </a:r>
          </a:p>
          <a:p>
            <a:pPr>
              <a:buNone/>
            </a:pPr>
            <a:endParaRPr lang="es-AR" dirty="0" smtClean="0"/>
          </a:p>
          <a:p>
            <a:pPr>
              <a:buNone/>
            </a:pPr>
            <a:r>
              <a:rPr lang="es-AR" dirty="0" smtClean="0"/>
              <a:t> ? Anoche Juan se mandó un asado.</a:t>
            </a:r>
          </a:p>
          <a:p>
            <a:pPr>
              <a:buNone/>
            </a:pPr>
            <a:r>
              <a:rPr lang="es-AR" dirty="0" smtClean="0"/>
              <a:t>Anoche Juan se mandó un asado…</a:t>
            </a:r>
          </a:p>
          <a:p>
            <a:pPr>
              <a:buNone/>
            </a:pPr>
            <a:r>
              <a:rPr lang="es-AR" dirty="0" smtClean="0"/>
              <a:t>Anoche Juan se mandó flor de asado.</a:t>
            </a:r>
          </a:p>
          <a:p>
            <a:pPr>
              <a:buNone/>
            </a:pPr>
            <a:r>
              <a:rPr lang="es-AR" dirty="0" smtClean="0"/>
              <a:t>Anoche Juan se mando un asado de aquellos.</a:t>
            </a:r>
          </a:p>
          <a:p>
            <a:pPr>
              <a:buNone/>
            </a:pPr>
            <a:r>
              <a:rPr lang="es-AR" dirty="0" smtClean="0"/>
              <a:t>Anoche Juan se mandó un </a:t>
            </a:r>
            <a:r>
              <a:rPr lang="es-AR" dirty="0" err="1" smtClean="0"/>
              <a:t>asadazo</a:t>
            </a:r>
            <a:r>
              <a:rPr lang="es-AR" dirty="0" smtClean="0"/>
              <a:t>.</a:t>
            </a:r>
            <a:endParaRPr lang="es-A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964</TotalTime>
  <Words>1424</Words>
  <Application>Microsoft Office PowerPoint</Application>
  <PresentationFormat>Presentación en pantalla (4:3)</PresentationFormat>
  <Paragraphs>202</Paragraphs>
  <Slides>22</Slides>
  <Notes>0</Notes>
  <HiddenSlides>0</HiddenSlides>
  <MMClips>0</MMClips>
  <ScaleCrop>false</ScaleCrop>
  <HeadingPairs>
    <vt:vector size="4" baseType="variant">
      <vt:variant>
        <vt:lpstr>Tema</vt:lpstr>
      </vt:variant>
      <vt:variant>
        <vt:i4>1</vt:i4>
      </vt:variant>
      <vt:variant>
        <vt:lpstr>Títulos de diapositiva</vt:lpstr>
      </vt:variant>
      <vt:variant>
        <vt:i4>22</vt:i4>
      </vt:variant>
    </vt:vector>
  </HeadingPairs>
  <TitlesOfParts>
    <vt:vector size="23" baseType="lpstr">
      <vt:lpstr>Flujo</vt:lpstr>
      <vt:lpstr>Valores especiales del dativo en el español argentino   Trabajo enmarcado en el Proyecto de Investigación Observatorio Lingüístico del Español Argentino, Universidad Nacional de Río Negro.  Pascual José Masullo Universidad Nacional de Río Negro, Bariloche pascual33@gmail.com </vt:lpstr>
      <vt:lpstr>Abstract</vt:lpstr>
      <vt:lpstr>Introducción</vt:lpstr>
      <vt:lpstr>Introducción (cont.)</vt:lpstr>
      <vt:lpstr>El dativo de interés, ético y empático</vt:lpstr>
      <vt:lpstr>El dativo perfectivo</vt:lpstr>
      <vt:lpstr>Variación</vt:lpstr>
      <vt:lpstr>Nuevas dativizaciones</vt:lpstr>
      <vt:lpstr>Autobenefactivo/malefactivo en construcciones elativas: el caso de mandarse</vt:lpstr>
      <vt:lpstr>Autobenefactivo en construcciones elativas: la construcción se…todo</vt:lpstr>
      <vt:lpstr>La construcción se…todo (cont.)</vt:lpstr>
      <vt:lpstr>Autobenefactivo extendido</vt:lpstr>
      <vt:lpstr>Benefactivo genérico/arb en segunda persona del singular</vt:lpstr>
      <vt:lpstr>Benefactivo genérico/arb en segunda persona del singular (cont.)</vt:lpstr>
      <vt:lpstr>Contraexpectativa</vt:lpstr>
      <vt:lpstr>Benefactivo arbitrario: carácter elativo</vt:lpstr>
      <vt:lpstr>Análisis</vt:lpstr>
      <vt:lpstr>Dativo expletivo</vt:lpstr>
      <vt:lpstr>Dativo antipasivo</vt:lpstr>
      <vt:lpstr>Referencias</vt:lpstr>
      <vt:lpstr>Diapositiva 21</vt:lpstr>
      <vt:lpstr>Diapositiva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Expresiones  Exclamativas y Elativas en las Interfaces   Pascual José Masullo Universidad Nacional de Río Negro, Bariloche pascual33@gmail.com</dc:title>
  <dc:creator>PASCUAL</dc:creator>
  <cp:lastModifiedBy>Pascual</cp:lastModifiedBy>
  <cp:revision>121</cp:revision>
  <dcterms:created xsi:type="dcterms:W3CDTF">2014-04-15T18:22:07Z</dcterms:created>
  <dcterms:modified xsi:type="dcterms:W3CDTF">2018-07-04T19:02:08Z</dcterms:modified>
</cp:coreProperties>
</file>