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6" r:id="rId3"/>
    <p:sldId id="257" r:id="rId4"/>
    <p:sldId id="264" r:id="rId5"/>
    <p:sldId id="263" r:id="rId6"/>
    <p:sldId id="265" r:id="rId7"/>
    <p:sldId id="268" r:id="rId8"/>
    <p:sldId id="269" r:id="rId9"/>
    <p:sldId id="276" r:id="rId10"/>
    <p:sldId id="270" r:id="rId11"/>
    <p:sldId id="271" r:id="rId12"/>
    <p:sldId id="273" r:id="rId13"/>
    <p:sldId id="274" r:id="rId14"/>
    <p:sldId id="275" r:id="rId15"/>
    <p:sldId id="272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4896"/>
    <a:srgbClr val="57B6D5"/>
    <a:srgbClr val="E23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4"/>
    <p:restoredTop sz="94753"/>
  </p:normalViewPr>
  <p:slideViewPr>
    <p:cSldViewPr snapToGrid="0">
      <p:cViewPr>
        <p:scale>
          <a:sx n="123" d="100"/>
          <a:sy n="123" d="100"/>
        </p:scale>
        <p:origin x="344" y="-3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s-ES"/>
              <a:t>Haga clic para editar el estilo de subtítulo del patrón</a:t>
            </a:r>
            <a:endParaRPr lang="en-GB"/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428B73-9D3D-44A1-B684-720AEA07C716}" type="datetime1">
              <a:rPr lang="en-GB"/>
              <a:pPr lvl="0"/>
              <a:t>16/04/2022</a:t>
            </a:fld>
            <a:endParaRPr lang="en-GB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6399AB-F08E-4550-AC7F-4426F328CD71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77135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AA013A-88F6-429A-B4E8-A289AA91CF72}" type="datetime1">
              <a:rPr lang="en-GB"/>
              <a:pPr lvl="0"/>
              <a:t>16/04/2022</a:t>
            </a:fld>
            <a:endParaRPr lang="en-GB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2D7C10-27B1-4890-9123-26D16E8406FC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28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75DC79-E024-469C-94A4-91C1829B759E}" type="datetime1">
              <a:rPr lang="en-GB"/>
              <a:pPr lvl="0"/>
              <a:t>16/04/2022</a:t>
            </a:fld>
            <a:endParaRPr lang="en-GB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0BFD33-BB8C-45B0-8747-19E5CF2754C3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176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4FA8C-EB8E-4336-A838-AE2DDC6275C3}" type="datetimeFigureOut">
              <a:rPr lang="pt-BR" smtClean="0"/>
              <a:t>16/04/2022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65102-CC4E-4514-B29B-275BCB9C7BF6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510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 noGrp="1"/>
          </p:cNvSpPr>
          <p:nvPr>
            <p:ph idx="4294967295"/>
          </p:nvPr>
        </p:nvSpPr>
        <p:spPr>
          <a:xfrm>
            <a:off x="838203" y="1284902"/>
            <a:ext cx="10515600" cy="4197718"/>
          </a:xfrm>
        </p:spPr>
        <p:txBody>
          <a:bodyPr/>
          <a:lstStyle>
            <a:lvl1pPr>
              <a:defRPr>
                <a:latin typeface="Verdana" pitchFamily="34"/>
                <a:ea typeface="Verdana" pitchFamily="34"/>
                <a:cs typeface="Verdana" pitchFamily="34"/>
              </a:defRPr>
            </a:lvl1pPr>
            <a:lvl2pPr>
              <a:defRPr i="1">
                <a:latin typeface="Georgia" pitchFamily="18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3" name="Marcador de fech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9B43E7-D84A-4E5D-B632-DCEFD972C75B}" type="datetime1">
              <a:rPr lang="en-GB"/>
              <a:pPr lvl="0"/>
              <a:t>16/04/2022</a:t>
            </a:fld>
            <a:endParaRPr lang="en-GB"/>
          </a:p>
        </p:txBody>
      </p:sp>
      <p:sp>
        <p:nvSpPr>
          <p:cNvPr id="4" name="Marcador de pie de pá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Marcador de número de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AE930E-2DD2-4E6E-A999-3174AB03A00D}" type="slidenum">
              <a:t>‹Nr.›</a:t>
            </a:fld>
            <a:endParaRPr lang="en-GB"/>
          </a:p>
        </p:txBody>
      </p:sp>
      <p:sp>
        <p:nvSpPr>
          <p:cNvPr id="7" name="9 CuadroTexto"/>
          <p:cNvSpPr txBox="1"/>
          <p:nvPr/>
        </p:nvSpPr>
        <p:spPr>
          <a:xfrm>
            <a:off x="7504837" y="6189263"/>
            <a:ext cx="3097209" cy="4000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 dirty="0">
                <a:solidFill>
                  <a:srgbClr val="000000"/>
                </a:solidFill>
                <a:uFillTx/>
                <a:latin typeface="Gotham Book" pitchFamily="50"/>
                <a:ea typeface="Arial Unicode MS"/>
                <a:cs typeface="Arial" pitchFamily="34"/>
              </a:rPr>
              <a:t>Co-funded by the European Union’s Horizon 2020 Research and Innovation Programme.</a:t>
            </a:r>
          </a:p>
        </p:txBody>
      </p:sp>
      <p:pic>
        <p:nvPicPr>
          <p:cNvPr id="11" name="Imagen 11" descr="EC_Logo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596960" y="6218656"/>
            <a:ext cx="766270" cy="520253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12" name="Conector recto 4"/>
          <p:cNvCxnSpPr/>
          <p:nvPr userDrawn="1"/>
        </p:nvCxnSpPr>
        <p:spPr>
          <a:xfrm>
            <a:off x="838203" y="6149747"/>
            <a:ext cx="10515600" cy="0"/>
          </a:xfrm>
          <a:prstGeom prst="straightConnector1">
            <a:avLst/>
          </a:prstGeom>
          <a:ln>
            <a:solidFill>
              <a:srgbClr val="5C489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-colo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62" y="455207"/>
            <a:ext cx="2813218" cy="54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5544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8F206B-183A-465F-BF1C-E2D80023D2B6}" type="datetime1">
              <a:rPr lang="en-GB"/>
              <a:pPr lvl="0"/>
              <a:t>16/04/2022</a:t>
            </a:fld>
            <a:endParaRPr lang="en-GB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3AEDD8-4DAF-4640-A47D-81E7E7307E8A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67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08C01A-2D69-4CFB-8A3F-34571854148E}" type="datetime1">
              <a:rPr lang="en-GB"/>
              <a:pPr lvl="0"/>
              <a:t>16/04/2022</a:t>
            </a:fld>
            <a:endParaRPr lang="en-GB"/>
          </a:p>
        </p:txBody>
      </p:sp>
      <p:sp>
        <p:nvSpPr>
          <p:cNvPr id="6" name="Marcador de pie de pá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Marcador de número de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2AEE43-AFCB-479B-8EC4-FC95CBDE3F2A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292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0AF07B-E6E4-4E47-8EBA-AAF9EBD90A13}" type="datetime1">
              <a:rPr lang="en-GB"/>
              <a:pPr lvl="0"/>
              <a:t>16/04/2022</a:t>
            </a:fld>
            <a:endParaRPr lang="en-GB"/>
          </a:p>
        </p:txBody>
      </p:sp>
      <p:sp>
        <p:nvSpPr>
          <p:cNvPr id="8" name="Marcador de pie de página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Marcador de número de diapositiva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9C8DAB-5E58-4930-9EA1-4CE1AEF6EBE8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19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AC6E6D-9DCE-41E5-9859-4B27E0990ECC}" type="datetime1">
              <a:rPr lang="en-GB"/>
              <a:pPr lvl="0"/>
              <a:t>16/04/2022</a:t>
            </a:fld>
            <a:endParaRPr lang="en-GB"/>
          </a:p>
        </p:txBody>
      </p:sp>
      <p:sp>
        <p:nvSpPr>
          <p:cNvPr id="4" name="Marcador de pie de página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Marcador de número de diapositiv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31F857-7614-46D6-B768-09D09795DE52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181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3213C2-0A48-47C0-8E73-EEBC396A1F37}" type="datetime1">
              <a:rPr lang="en-GB"/>
              <a:pPr lvl="0"/>
              <a:t>16/04/2022</a:t>
            </a:fld>
            <a:endParaRPr lang="en-GB"/>
          </a:p>
        </p:txBody>
      </p:sp>
      <p:sp>
        <p:nvSpPr>
          <p:cNvPr id="3" name="Marcador de pie de página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Marcador de número de diapos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27DA95-D9CB-441E-B777-FAA30C23E429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53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665476-BB7C-448A-BC3A-89FB362380A8}" type="datetime1">
              <a:rPr lang="en-GB"/>
              <a:pPr lvl="0"/>
              <a:t>16/04/2022</a:t>
            </a:fld>
            <a:endParaRPr lang="en-GB"/>
          </a:p>
        </p:txBody>
      </p:sp>
      <p:sp>
        <p:nvSpPr>
          <p:cNvPr id="6" name="Marcador de pie de pá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Marcador de número de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74E26D-6A41-4F76-90F2-62EE38063BDA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09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Marcador de texto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32FE65-BFC4-4785-A854-26032A044ACB}" type="datetime1">
              <a:rPr lang="en-GB"/>
              <a:pPr lvl="0"/>
              <a:t>16/04/2022</a:t>
            </a:fld>
            <a:endParaRPr lang="en-GB"/>
          </a:p>
        </p:txBody>
      </p:sp>
      <p:sp>
        <p:nvSpPr>
          <p:cNvPr id="6" name="Marcador de pie de pá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Marcador de número de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32655A-1A77-4373-BC23-331C69BB803C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864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F3214AA0-A796-467D-971C-B398B5C475DF}" type="datetime1">
              <a:rPr lang="en-GB"/>
              <a:pPr lvl="0"/>
              <a:t>16/04/2022</a:t>
            </a:fld>
            <a:endParaRPr lang="en-GB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715D2B3-7CEB-4C4B-ACA2-1F56DC327BE3}" type="slidenum"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s-E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s-E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ender-STI-Project-102150328397071/" TargetMode="External"/><Relationship Id="rId4" Type="http://schemas.openxmlformats.org/officeDocument/2006/relationships/image" Target="../media/image20.png"/><Relationship Id="rId5" Type="http://schemas.openxmlformats.org/officeDocument/2006/relationships/hyperlink" Target="https://twitter.com/GenderSti" TargetMode="External"/><Relationship Id="rId6" Type="http://schemas.openxmlformats.org/officeDocument/2006/relationships/image" Target="../media/image21.png"/><Relationship Id="rId7" Type="http://schemas.openxmlformats.org/officeDocument/2006/relationships/hyperlink" Target="https://www.linkedin.com/company/gender-sti/" TargetMode="External"/><Relationship Id="rId8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ender-sti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85648" y="816573"/>
            <a:ext cx="51293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Evaluation </a:t>
            </a:r>
            <a:r>
              <a:rPr lang="en-US" sz="3600" dirty="0"/>
              <a:t>and </a:t>
            </a:r>
            <a:r>
              <a:rPr lang="en-US" sz="3600" dirty="0" smtClean="0"/>
              <a:t>reflections </a:t>
            </a:r>
          </a:p>
          <a:p>
            <a:r>
              <a:rPr lang="en-US" sz="3600" dirty="0" smtClean="0"/>
              <a:t>By </a:t>
            </a:r>
            <a:r>
              <a:rPr lang="en-US" sz="3600" dirty="0" err="1" smtClean="0"/>
              <a:t>RAGCyT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Agrupar 7"/>
          <p:cNvGrpSpPr/>
          <p:nvPr/>
        </p:nvGrpSpPr>
        <p:grpSpPr>
          <a:xfrm>
            <a:off x="914398" y="5733582"/>
            <a:ext cx="2385753" cy="748146"/>
            <a:chOff x="914398" y="5708643"/>
            <a:chExt cx="2385753" cy="748146"/>
          </a:xfrm>
        </p:grpSpPr>
        <p:sp>
          <p:nvSpPr>
            <p:cNvPr id="9" name="CaixaDeTexto 8"/>
            <p:cNvSpPr txBox="1"/>
            <p:nvPr/>
          </p:nvSpPr>
          <p:spPr>
            <a:xfrm>
              <a:off x="1085648" y="5901933"/>
              <a:ext cx="20432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spc="50" dirty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PARTNER LOGO AREA</a:t>
              </a: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914398" y="5708643"/>
              <a:ext cx="2385753" cy="74814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2" name="Imagen 11" descr="EC_Logo1">
            <a:extLst>
              <a:ext uri="{FF2B5EF4-FFF2-40B4-BE49-F238E27FC236}">
                <a16:creationId xmlns="" xmlns:a16="http://schemas.microsoft.com/office/drawing/2014/main" id="{403FEF36-6312-4142-A7DF-643A9A3562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616327" y="5838608"/>
            <a:ext cx="775338" cy="5264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4 Cuadro de texto">
            <a:extLst>
              <a:ext uri="{FF2B5EF4-FFF2-40B4-BE49-F238E27FC236}">
                <a16:creationId xmlns="" xmlns:a16="http://schemas.microsoft.com/office/drawing/2014/main" id="{98907562-43B7-AC4B-A9B6-C2399192E63C}"/>
              </a:ext>
            </a:extLst>
          </p:cNvPr>
          <p:cNvSpPr txBox="1"/>
          <p:nvPr/>
        </p:nvSpPr>
        <p:spPr>
          <a:xfrm>
            <a:off x="7159392" y="5842302"/>
            <a:ext cx="3456944" cy="609603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 dirty="0">
                <a:solidFill>
                  <a:srgbClr val="404040"/>
                </a:solidFill>
                <a:uFillTx/>
                <a:latin typeface="Arial" pitchFamily="34"/>
                <a:ea typeface="Times New Roman" pitchFamily="18"/>
                <a:cs typeface="Times New Roman" pitchFamily="18"/>
              </a:rPr>
              <a:t>This project has received funding from the European Union’s Horizon 2020 research and innovation programme under grant agreement No.</a:t>
            </a:r>
            <a:r>
              <a:rPr lang="en-GB" sz="1000" b="0" i="0" u="none" strike="noStrike" kern="1200" cap="none" spc="0" dirty="0">
                <a:solidFill>
                  <a:srgbClr val="404040"/>
                </a:solidFill>
                <a:uFillTx/>
                <a:latin typeface="Arial" pitchFamily="34"/>
                <a:ea typeface="Times New Roman" pitchFamily="18"/>
                <a:cs typeface="Times New Roman" pitchFamily="18"/>
              </a:rPr>
              <a:t> 872427.</a:t>
            </a:r>
            <a:endParaRPr lang="en-GB" sz="1000" b="0" i="0" u="none" strike="noStrike" kern="1200" cap="none" spc="0" baseline="0" dirty="0">
              <a:solidFill>
                <a:srgbClr val="404040"/>
              </a:solidFill>
              <a:uFillTx/>
              <a:latin typeface="Verdana" pitchFamily="34"/>
              <a:ea typeface="Times New Roman" pitchFamily="18"/>
              <a:cs typeface="Times New Roman" pitchFamily="18"/>
            </a:endParaRPr>
          </a:p>
        </p:txBody>
      </p:sp>
      <p:sp>
        <p:nvSpPr>
          <p:cNvPr id="14" name="Cuadro de texto 12">
            <a:extLst>
              <a:ext uri="{FF2B5EF4-FFF2-40B4-BE49-F238E27FC236}">
                <a16:creationId xmlns="" xmlns:a16="http://schemas.microsoft.com/office/drawing/2014/main" id="{4A8AED09-17FC-744A-A4BF-1ACC4F689D9D}"/>
              </a:ext>
            </a:extLst>
          </p:cNvPr>
          <p:cNvSpPr txBox="1"/>
          <p:nvPr/>
        </p:nvSpPr>
        <p:spPr>
          <a:xfrm>
            <a:off x="7973071" y="6373185"/>
            <a:ext cx="3422654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900" b="0" i="0" u="none" strike="noStrike" kern="1200" cap="none" spc="0" baseline="0" dirty="0">
                <a:solidFill>
                  <a:srgbClr val="404040"/>
                </a:solidFill>
                <a:uFillTx/>
                <a:latin typeface="Arial" pitchFamily="34"/>
                <a:ea typeface="Times New Roman" pitchFamily="18"/>
              </a:rPr>
              <a:t>Copyright © GENDER STI Consortium 2020 – 2023</a:t>
            </a:r>
            <a:endParaRPr lang="en-GB" sz="1200" b="0" i="0" u="none" strike="noStrike" kern="1200" cap="none" spc="0" baseline="0" dirty="0">
              <a:solidFill>
                <a:srgbClr val="404040"/>
              </a:solidFill>
              <a:uFillTx/>
              <a:latin typeface="Times New Roman" pitchFamily="18"/>
              <a:ea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900" b="0" i="0" u="none" strike="noStrike" kern="1200" cap="none" spc="0" baseline="0" dirty="0">
                <a:solidFill>
                  <a:srgbClr val="404040"/>
                </a:solidFill>
                <a:uFillTx/>
                <a:latin typeface="Verdana" pitchFamily="34"/>
                <a:ea typeface="Times New Roman" pitchFamily="18"/>
                <a:cs typeface="Times New Roman" pitchFamily="18"/>
              </a:rPr>
              <a:t> </a:t>
            </a:r>
            <a:endParaRPr lang="en-GB" sz="1000" b="0" i="0" u="none" strike="noStrike" kern="1200" cap="none" spc="0" baseline="0" dirty="0">
              <a:solidFill>
                <a:srgbClr val="404040"/>
              </a:solidFill>
              <a:uFillTx/>
              <a:latin typeface="Verdana" pitchFamily="34"/>
              <a:ea typeface="Times New Roman" pitchFamily="18"/>
              <a:cs typeface="Times New Roman" pitchFamily="18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1127"/>
            <a:ext cx="4304832" cy="8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09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28672" y="1380365"/>
            <a:ext cx="6661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7030A0"/>
                </a:solidFill>
              </a:rPr>
              <a:t>WP3 GENDER STI Co-</a:t>
            </a:r>
            <a:r>
              <a:rPr lang="es-ES" sz="3200" dirty="0" err="1">
                <a:solidFill>
                  <a:srgbClr val="7030A0"/>
                </a:solidFill>
              </a:rPr>
              <a:t>Design</a:t>
            </a:r>
            <a:r>
              <a:rPr lang="es-ES" sz="3200" dirty="0">
                <a:solidFill>
                  <a:srgbClr val="7030A0"/>
                </a:solidFill>
              </a:rPr>
              <a:t> </a:t>
            </a:r>
            <a:r>
              <a:rPr lang="es-ES" sz="3200" dirty="0" err="1">
                <a:solidFill>
                  <a:srgbClr val="7030A0"/>
                </a:solidFill>
              </a:rPr>
              <a:t>Labs</a:t>
            </a:r>
            <a:endParaRPr lang="es-ES" sz="3200" dirty="0">
              <a:solidFill>
                <a:srgbClr val="7030A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14398" y="2250831"/>
            <a:ext cx="99880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s-ES_tradnl" sz="2400" dirty="0" err="1"/>
              <a:t>We</a:t>
            </a:r>
            <a:r>
              <a:rPr lang="es-ES_tradnl" sz="2400" dirty="0"/>
              <a:t> </a:t>
            </a:r>
            <a:r>
              <a:rPr lang="es-ES_tradnl" sz="2400" dirty="0" err="1"/>
              <a:t>achieved</a:t>
            </a:r>
            <a:r>
              <a:rPr lang="es-ES_tradnl" sz="2400" dirty="0"/>
              <a:t> </a:t>
            </a:r>
            <a:r>
              <a:rPr lang="es-ES_tradnl" sz="2400" dirty="0" err="1"/>
              <a:t>presence</a:t>
            </a:r>
            <a:r>
              <a:rPr lang="es-ES_tradnl" sz="2400" dirty="0"/>
              <a:t> and active </a:t>
            </a:r>
            <a:r>
              <a:rPr lang="es-ES_tradnl" sz="2400" dirty="0" err="1"/>
              <a:t>participation</a:t>
            </a:r>
            <a:r>
              <a:rPr lang="es-ES_tradnl" sz="2400" dirty="0"/>
              <a:t> in </a:t>
            </a:r>
            <a:r>
              <a:rPr lang="es-ES_tradnl" sz="2400" dirty="0" err="1"/>
              <a:t>the</a:t>
            </a:r>
            <a:r>
              <a:rPr lang="es-ES_tradnl" sz="2400" dirty="0"/>
              <a:t> </a:t>
            </a:r>
            <a:r>
              <a:rPr lang="es-ES_tradnl" sz="2400" dirty="0" err="1" smtClean="0"/>
              <a:t>Labs</a:t>
            </a:r>
            <a:endParaRPr lang="es-ES_tradnl" sz="2400" dirty="0"/>
          </a:p>
          <a:p>
            <a:pPr marL="342900" indent="-342900">
              <a:buFont typeface="Wingdings" charset="2"/>
              <a:buChar char="Ø"/>
            </a:pPr>
            <a:endParaRPr lang="es-ES_tradnl" sz="2400" dirty="0" smtClean="0"/>
          </a:p>
          <a:p>
            <a:pPr marL="342900" indent="-342900">
              <a:buFont typeface="Wingdings" charset="2"/>
              <a:buChar char="Ø"/>
            </a:pPr>
            <a:r>
              <a:rPr lang="es-ES_tradnl" sz="2400" dirty="0" err="1" smtClean="0"/>
              <a:t>We</a:t>
            </a:r>
            <a:r>
              <a:rPr lang="es-ES_tradnl" sz="2400" dirty="0" smtClean="0"/>
              <a:t> </a:t>
            </a:r>
            <a:r>
              <a:rPr lang="es-ES_tradnl" sz="2400" dirty="0" err="1"/>
              <a:t>were</a:t>
            </a:r>
            <a:r>
              <a:rPr lang="es-ES_tradnl" sz="2400" dirty="0"/>
              <a:t> </a:t>
            </a:r>
            <a:r>
              <a:rPr lang="es-ES_tradnl" sz="2400" dirty="0" err="1"/>
              <a:t>able</a:t>
            </a:r>
            <a:r>
              <a:rPr lang="es-ES_tradnl" sz="2400" dirty="0"/>
              <a:t> to </a:t>
            </a:r>
            <a:r>
              <a:rPr lang="es-ES_tradnl" sz="2400" dirty="0" err="1"/>
              <a:t>understand</a:t>
            </a:r>
            <a:r>
              <a:rPr lang="es-ES_tradnl" sz="2400" dirty="0"/>
              <a:t> </a:t>
            </a:r>
            <a:r>
              <a:rPr lang="es-ES_tradnl" sz="2400" dirty="0" err="1"/>
              <a:t>from</a:t>
            </a:r>
            <a:r>
              <a:rPr lang="es-ES_tradnl" sz="2400" dirty="0"/>
              <a:t> </a:t>
            </a:r>
            <a:r>
              <a:rPr lang="es-ES_tradnl" sz="2400" dirty="0" err="1"/>
              <a:t>what</a:t>
            </a:r>
            <a:r>
              <a:rPr lang="es-ES_tradnl" sz="2400" dirty="0"/>
              <a:t> place to </a:t>
            </a:r>
            <a:r>
              <a:rPr lang="es-ES_tradnl" sz="2400" dirty="0" err="1"/>
              <a:t>contribute</a:t>
            </a:r>
            <a:r>
              <a:rPr lang="es-ES_tradnl" sz="2400" dirty="0"/>
              <a:t> in </a:t>
            </a:r>
            <a:r>
              <a:rPr lang="es-ES_tradnl" sz="2400" dirty="0" err="1"/>
              <a:t>the</a:t>
            </a:r>
            <a:r>
              <a:rPr lang="es-ES_tradnl" sz="2400" dirty="0"/>
              <a:t> </a:t>
            </a:r>
            <a:r>
              <a:rPr lang="es-ES_tradnl" sz="2400" dirty="0" err="1"/>
              <a:t>periods</a:t>
            </a:r>
            <a:r>
              <a:rPr lang="es-ES_tradnl" sz="2400" dirty="0"/>
              <a:t> </a:t>
            </a:r>
            <a:r>
              <a:rPr lang="es-ES_tradnl" sz="2400" dirty="0" err="1"/>
              <a:t>between</a:t>
            </a:r>
            <a:r>
              <a:rPr lang="es-ES_tradnl" sz="2400" dirty="0"/>
              <a:t> </a:t>
            </a:r>
            <a:r>
              <a:rPr lang="es-ES_tradnl" sz="2400" dirty="0" err="1"/>
              <a:t>each</a:t>
            </a:r>
            <a:r>
              <a:rPr lang="es-ES_tradnl" sz="2400" dirty="0"/>
              <a:t> of </a:t>
            </a:r>
            <a:r>
              <a:rPr lang="es-ES_tradnl" sz="2400" dirty="0" err="1"/>
              <a:t>the</a:t>
            </a:r>
            <a:r>
              <a:rPr lang="es-ES_tradnl" sz="2400" dirty="0"/>
              <a:t> </a:t>
            </a:r>
            <a:r>
              <a:rPr lang="es-ES_tradnl" sz="2400" dirty="0" smtClean="0"/>
              <a:t>meetings.</a:t>
            </a:r>
          </a:p>
          <a:p>
            <a:pPr marL="342900" indent="-342900">
              <a:buFont typeface="Wingdings" charset="2"/>
              <a:buChar char="Ø"/>
            </a:pPr>
            <a:endParaRPr lang="es-ES_tradnl" sz="2400" dirty="0"/>
          </a:p>
          <a:p>
            <a:pPr marL="342900" indent="-342900">
              <a:buFont typeface="Wingdings" charset="2"/>
              <a:buChar char="Ø"/>
            </a:pPr>
            <a:r>
              <a:rPr lang="es-ES_tradnl" sz="2400" dirty="0" err="1" smtClean="0"/>
              <a:t>We</a:t>
            </a:r>
            <a:r>
              <a:rPr lang="es-ES_tradnl" sz="2400" dirty="0" smtClean="0"/>
              <a:t> </a:t>
            </a:r>
            <a:r>
              <a:rPr lang="es-ES_tradnl" sz="2400" dirty="0" err="1"/>
              <a:t>consider</a:t>
            </a:r>
            <a:r>
              <a:rPr lang="es-ES_tradnl" sz="2400" dirty="0"/>
              <a:t> </a:t>
            </a:r>
            <a:r>
              <a:rPr lang="es-ES_tradnl" sz="2400" dirty="0" err="1"/>
              <a:t>that</a:t>
            </a:r>
            <a:r>
              <a:rPr lang="es-ES_tradnl" sz="2400" dirty="0"/>
              <a:t> </a:t>
            </a:r>
            <a:r>
              <a:rPr lang="es-ES_tradnl" sz="2400" dirty="0" err="1"/>
              <a:t>the</a:t>
            </a:r>
            <a:r>
              <a:rPr lang="es-ES_tradnl" sz="2400" dirty="0"/>
              <a:t> </a:t>
            </a:r>
            <a:r>
              <a:rPr lang="es-ES_tradnl" sz="2400" dirty="0" err="1"/>
              <a:t>plurality</a:t>
            </a:r>
            <a:r>
              <a:rPr lang="es-ES_tradnl" sz="2400" dirty="0"/>
              <a:t> of </a:t>
            </a:r>
            <a:r>
              <a:rPr lang="es-ES_tradnl" sz="2400" dirty="0" err="1"/>
              <a:t>perspectives</a:t>
            </a:r>
            <a:r>
              <a:rPr lang="es-ES_tradnl" sz="2400" dirty="0"/>
              <a:t> and </a:t>
            </a:r>
            <a:r>
              <a:rPr lang="es-ES_tradnl" sz="2400" dirty="0" err="1"/>
              <a:t>experiences</a:t>
            </a:r>
            <a:r>
              <a:rPr lang="es-ES_tradnl" sz="2400" dirty="0"/>
              <a:t> </a:t>
            </a:r>
            <a:r>
              <a:rPr lang="es-ES_tradnl" sz="2400" dirty="0" err="1"/>
              <a:t>gave</a:t>
            </a:r>
            <a:r>
              <a:rPr lang="es-ES_tradnl" sz="2400" dirty="0"/>
              <a:t> </a:t>
            </a:r>
            <a:r>
              <a:rPr lang="es-ES_tradnl" sz="2400" dirty="0" err="1"/>
              <a:t>the</a:t>
            </a:r>
            <a:r>
              <a:rPr lang="es-ES_tradnl" sz="2400" dirty="0"/>
              <a:t> </a:t>
            </a:r>
            <a:r>
              <a:rPr lang="es-ES_tradnl" sz="2400" dirty="0" err="1"/>
              <a:t>project</a:t>
            </a:r>
            <a:r>
              <a:rPr lang="es-ES_tradnl" sz="2400" dirty="0"/>
              <a:t> </a:t>
            </a:r>
            <a:r>
              <a:rPr lang="es-ES_tradnl" sz="2400" dirty="0" err="1"/>
              <a:t>greater</a:t>
            </a:r>
            <a:r>
              <a:rPr lang="es-ES_tradnl" sz="2400" dirty="0"/>
              <a:t> </a:t>
            </a:r>
            <a:r>
              <a:rPr lang="es-ES_tradnl" sz="2400" dirty="0" err="1" smtClean="0"/>
              <a:t>realism</a:t>
            </a:r>
            <a:endParaRPr lang="es-ES_tradnl" sz="2400" dirty="0"/>
          </a:p>
          <a:p>
            <a:pPr marL="342900" indent="-342900">
              <a:buFont typeface="Wingdings" charset="2"/>
              <a:buChar char="Ø"/>
            </a:pPr>
            <a:endParaRPr lang="es-ES_tradnl" sz="2400" dirty="0" smtClean="0"/>
          </a:p>
          <a:p>
            <a:pPr marL="342900" indent="-342900">
              <a:buFont typeface="Wingdings" charset="2"/>
              <a:buChar char="Ø"/>
            </a:pP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s-ES_tradnl" sz="2400" dirty="0" err="1"/>
              <a:t>language</a:t>
            </a:r>
            <a:r>
              <a:rPr lang="es-ES_tradnl" sz="2400" dirty="0"/>
              <a:t> </a:t>
            </a:r>
            <a:r>
              <a:rPr lang="es-ES_tradnl" sz="2400" dirty="0" err="1"/>
              <a:t>limited</a:t>
            </a:r>
            <a:r>
              <a:rPr lang="es-ES_tradnl" sz="2400" dirty="0"/>
              <a:t> </a:t>
            </a:r>
            <a:r>
              <a:rPr lang="es-ES_tradnl" sz="2400" dirty="0" err="1"/>
              <a:t>us</a:t>
            </a:r>
            <a:r>
              <a:rPr lang="es-ES_tradnl" sz="2400" dirty="0"/>
              <a:t> at times, so </a:t>
            </a:r>
            <a:r>
              <a:rPr lang="es-ES_tradnl" sz="2400" dirty="0" err="1"/>
              <a:t>the</a:t>
            </a:r>
            <a:r>
              <a:rPr lang="es-ES_tradnl" sz="2400" dirty="0"/>
              <a:t> </a:t>
            </a:r>
            <a:r>
              <a:rPr lang="es-ES_tradnl" sz="2400" dirty="0" err="1"/>
              <a:t>help</a:t>
            </a:r>
            <a:r>
              <a:rPr lang="es-ES_tradnl" sz="2400" dirty="0"/>
              <a:t> of </a:t>
            </a:r>
            <a:r>
              <a:rPr lang="es-ES_tradnl" sz="2400" dirty="0" err="1"/>
              <a:t>colleagues</a:t>
            </a:r>
            <a:r>
              <a:rPr lang="es-ES_tradnl" sz="2400" dirty="0"/>
              <a:t> </a:t>
            </a:r>
            <a:r>
              <a:rPr lang="es-ES_tradnl" sz="2400" dirty="0" err="1"/>
              <a:t>was</a:t>
            </a:r>
            <a:r>
              <a:rPr lang="es-ES_tradnl" sz="2400" dirty="0"/>
              <a:t> invaluable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476" y="-3648"/>
            <a:ext cx="3364523" cy="274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66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4294967295"/>
          </p:nvPr>
        </p:nvSpPr>
        <p:spPr>
          <a:xfrm>
            <a:off x="786248" y="994355"/>
            <a:ext cx="10515600" cy="5167454"/>
          </a:xfrm>
        </p:spPr>
        <p:txBody>
          <a:bodyPr>
            <a:normAutofit fontScale="70000" lnSpcReduction="20000"/>
          </a:bodyPr>
          <a:lstStyle/>
          <a:p>
            <a:endParaRPr lang="es-ES_tradnl" sz="2000" dirty="0" smtClean="0"/>
          </a:p>
          <a:p>
            <a:r>
              <a:rPr lang="es-ES_tradnl" b="1" dirty="0" err="1" smtClean="0">
                <a:solidFill>
                  <a:srgbClr val="7030A0"/>
                </a:solidFill>
              </a:rPr>
              <a:t>Most</a:t>
            </a:r>
            <a:r>
              <a:rPr lang="es-ES_tradnl" b="1" dirty="0" smtClean="0">
                <a:solidFill>
                  <a:srgbClr val="7030A0"/>
                </a:solidFill>
              </a:rPr>
              <a:t> </a:t>
            </a:r>
            <a:r>
              <a:rPr lang="es-ES_tradnl" b="1" dirty="0" err="1">
                <a:solidFill>
                  <a:srgbClr val="7030A0"/>
                </a:solidFill>
              </a:rPr>
              <a:t>important</a:t>
            </a:r>
            <a:r>
              <a:rPr lang="es-ES_tradnl" b="1" dirty="0">
                <a:solidFill>
                  <a:srgbClr val="7030A0"/>
                </a:solidFill>
              </a:rPr>
              <a:t> </a:t>
            </a:r>
            <a:r>
              <a:rPr lang="es-ES_tradnl" b="1" dirty="0" err="1">
                <a:solidFill>
                  <a:srgbClr val="7030A0"/>
                </a:solidFill>
              </a:rPr>
              <a:t>conclusion</a:t>
            </a:r>
            <a:r>
              <a:rPr lang="es-ES_tradnl" b="1" dirty="0">
                <a:solidFill>
                  <a:srgbClr val="7030A0"/>
                </a:solidFill>
              </a:rPr>
              <a:t> of </a:t>
            </a:r>
            <a:r>
              <a:rPr lang="es-ES_tradnl" b="1" dirty="0" err="1">
                <a:solidFill>
                  <a:srgbClr val="7030A0"/>
                </a:solidFill>
              </a:rPr>
              <a:t>the</a:t>
            </a:r>
            <a:r>
              <a:rPr lang="es-ES_tradnl" b="1" dirty="0">
                <a:solidFill>
                  <a:srgbClr val="7030A0"/>
                </a:solidFill>
              </a:rPr>
              <a:t> </a:t>
            </a:r>
            <a:r>
              <a:rPr lang="es-ES_tradnl" b="1" dirty="0" err="1" smtClean="0">
                <a:solidFill>
                  <a:srgbClr val="7030A0"/>
                </a:solidFill>
              </a:rPr>
              <a:t>Labs</a:t>
            </a:r>
            <a:endParaRPr lang="es-ES_tradnl" b="1" dirty="0">
              <a:solidFill>
                <a:srgbClr val="7030A0"/>
              </a:solidFill>
            </a:endParaRPr>
          </a:p>
          <a:p>
            <a:pPr algn="just">
              <a:lnSpc>
                <a:spcPct val="170000"/>
              </a:lnSpc>
            </a:pPr>
            <a:r>
              <a:rPr lang="es-ES_tradnl" sz="1700" dirty="0" err="1" smtClean="0"/>
              <a:t>We</a:t>
            </a:r>
            <a:r>
              <a:rPr lang="es-ES_tradnl" sz="1700" dirty="0" smtClean="0"/>
              <a:t> </a:t>
            </a:r>
            <a:r>
              <a:rPr lang="es-ES_tradnl" sz="1700" dirty="0" err="1"/>
              <a:t>believe</a:t>
            </a:r>
            <a:r>
              <a:rPr lang="es-ES_tradnl" sz="1700" dirty="0"/>
              <a:t> </a:t>
            </a:r>
            <a:r>
              <a:rPr lang="es-ES_tradnl" sz="1700" dirty="0" err="1"/>
              <a:t>that</a:t>
            </a:r>
            <a:r>
              <a:rPr lang="es-ES_tradnl" sz="1700" dirty="0"/>
              <a:t> </a:t>
            </a:r>
            <a:r>
              <a:rPr lang="es-ES_tradnl" sz="1700" dirty="0" err="1"/>
              <a:t>an</a:t>
            </a:r>
            <a:r>
              <a:rPr lang="es-ES_tradnl" sz="1700" dirty="0"/>
              <a:t> </a:t>
            </a:r>
            <a:r>
              <a:rPr lang="es-ES_tradnl" sz="1700" dirty="0" err="1"/>
              <a:t>interesting</a:t>
            </a:r>
            <a:r>
              <a:rPr lang="es-ES_tradnl" sz="1700" dirty="0"/>
              <a:t> </a:t>
            </a:r>
            <a:r>
              <a:rPr lang="es-ES_tradnl" sz="1700" dirty="0" err="1"/>
              <a:t>initiative</a:t>
            </a:r>
            <a:r>
              <a:rPr lang="es-ES_tradnl" sz="1700" dirty="0"/>
              <a:t> </a:t>
            </a:r>
            <a:r>
              <a:rPr lang="es-ES_tradnl" sz="1700" dirty="0" err="1"/>
              <a:t>would</a:t>
            </a:r>
            <a:r>
              <a:rPr lang="es-ES_tradnl" sz="1700" dirty="0"/>
              <a:t> be to </a:t>
            </a:r>
            <a:r>
              <a:rPr lang="es-ES_tradnl" sz="1700" dirty="0" err="1"/>
              <a:t>carry</a:t>
            </a:r>
            <a:r>
              <a:rPr lang="es-ES_tradnl" sz="1700" dirty="0"/>
              <a:t> </a:t>
            </a:r>
            <a:r>
              <a:rPr lang="es-ES_tradnl" sz="1700" dirty="0" err="1"/>
              <a:t>out</a:t>
            </a:r>
            <a:r>
              <a:rPr lang="es-ES_tradnl" sz="1700" dirty="0"/>
              <a:t> </a:t>
            </a:r>
            <a:r>
              <a:rPr lang="es-ES_tradnl" sz="1700" dirty="0" err="1"/>
              <a:t>small</a:t>
            </a:r>
            <a:r>
              <a:rPr lang="es-ES_tradnl" sz="1700" dirty="0"/>
              <a:t> meetings </a:t>
            </a:r>
            <a:r>
              <a:rPr lang="es-ES_tradnl" sz="1700" dirty="0" err="1"/>
              <a:t>on</a:t>
            </a:r>
            <a:r>
              <a:rPr lang="es-ES_tradnl" sz="1700" dirty="0"/>
              <a:t> </a:t>
            </a:r>
            <a:r>
              <a:rPr lang="es-ES_tradnl" sz="1700" dirty="0" err="1"/>
              <a:t>the</a:t>
            </a:r>
            <a:r>
              <a:rPr lang="es-ES_tradnl" sz="1700" dirty="0"/>
              <a:t> internet </a:t>
            </a:r>
            <a:r>
              <a:rPr lang="es-ES_tradnl" sz="1700" dirty="0" err="1"/>
              <a:t>thataccount</a:t>
            </a:r>
            <a:r>
              <a:rPr lang="es-ES_tradnl" sz="1700" dirty="0"/>
              <a:t> </a:t>
            </a:r>
            <a:r>
              <a:rPr lang="es-ES_tradnl" sz="1700" dirty="0" err="1"/>
              <a:t>for</a:t>
            </a:r>
            <a:r>
              <a:rPr lang="es-ES_tradnl" sz="1700" dirty="0"/>
              <a:t> </a:t>
            </a:r>
            <a:r>
              <a:rPr lang="es-ES_tradnl" sz="1700" dirty="0" err="1"/>
              <a:t>the</a:t>
            </a:r>
            <a:r>
              <a:rPr lang="es-ES_tradnl" sz="1700" dirty="0"/>
              <a:t> data </a:t>
            </a:r>
            <a:r>
              <a:rPr lang="es-ES_tradnl" sz="1700" dirty="0" err="1"/>
              <a:t>that</a:t>
            </a:r>
            <a:r>
              <a:rPr lang="es-ES_tradnl" sz="1700" dirty="0"/>
              <a:t> </a:t>
            </a:r>
            <a:r>
              <a:rPr lang="es-ES_tradnl" sz="1700" dirty="0" err="1"/>
              <a:t>is</a:t>
            </a:r>
            <a:r>
              <a:rPr lang="es-ES_tradnl" sz="1700" dirty="0"/>
              <a:t> </a:t>
            </a:r>
            <a:r>
              <a:rPr lang="es-ES_tradnl" sz="1700" dirty="0" err="1"/>
              <a:t>being</a:t>
            </a:r>
            <a:r>
              <a:rPr lang="es-ES_tradnl" sz="1700" dirty="0"/>
              <a:t> </a:t>
            </a:r>
            <a:r>
              <a:rPr lang="es-ES_tradnl" sz="1700" dirty="0" err="1"/>
              <a:t>produced</a:t>
            </a:r>
            <a:r>
              <a:rPr lang="es-ES_tradnl" sz="1700" dirty="0"/>
              <a:t>. As a </a:t>
            </a:r>
            <a:r>
              <a:rPr lang="es-ES_tradnl" sz="1700" dirty="0" err="1"/>
              <a:t>way</a:t>
            </a:r>
            <a:r>
              <a:rPr lang="es-ES_tradnl" sz="1700" dirty="0"/>
              <a:t> to </a:t>
            </a:r>
            <a:r>
              <a:rPr lang="es-ES_tradnl" sz="1700" dirty="0" err="1"/>
              <a:t>make</a:t>
            </a:r>
            <a:r>
              <a:rPr lang="es-ES_tradnl" sz="1700" dirty="0"/>
              <a:t> visible </a:t>
            </a:r>
            <a:r>
              <a:rPr lang="es-ES_tradnl" sz="1700" dirty="0" err="1"/>
              <a:t>the</a:t>
            </a:r>
            <a:r>
              <a:rPr lang="es-ES_tradnl" sz="1700" dirty="0"/>
              <a:t> </a:t>
            </a:r>
            <a:r>
              <a:rPr lang="es-ES_tradnl" sz="1700" dirty="0" err="1"/>
              <a:t>different</a:t>
            </a:r>
            <a:r>
              <a:rPr lang="es-ES_tradnl" sz="1700" dirty="0"/>
              <a:t> </a:t>
            </a:r>
            <a:r>
              <a:rPr lang="es-ES_tradnl" sz="1700" dirty="0" err="1"/>
              <a:t>experiencesof</a:t>
            </a:r>
            <a:r>
              <a:rPr lang="es-ES_tradnl" sz="1700" dirty="0"/>
              <a:t> </a:t>
            </a:r>
            <a:r>
              <a:rPr lang="es-ES_tradnl" sz="1700" dirty="0" err="1"/>
              <a:t>women</a:t>
            </a:r>
            <a:r>
              <a:rPr lang="es-ES_tradnl" sz="1700" dirty="0"/>
              <a:t> in </a:t>
            </a:r>
            <a:r>
              <a:rPr lang="es-ES_tradnl" sz="1700" dirty="0" err="1"/>
              <a:t>science</a:t>
            </a:r>
            <a:r>
              <a:rPr lang="es-ES_tradnl" sz="1700" dirty="0"/>
              <a:t> and </a:t>
            </a:r>
            <a:r>
              <a:rPr lang="es-ES_tradnl" sz="1700" dirty="0" err="1"/>
              <a:t>the</a:t>
            </a:r>
            <a:r>
              <a:rPr lang="es-ES_tradnl" sz="1700" dirty="0"/>
              <a:t> </a:t>
            </a:r>
            <a:r>
              <a:rPr lang="es-ES_tradnl" sz="1700" dirty="0" err="1"/>
              <a:t>situations</a:t>
            </a:r>
            <a:r>
              <a:rPr lang="es-ES_tradnl" sz="1700" dirty="0"/>
              <a:t> </a:t>
            </a:r>
            <a:r>
              <a:rPr lang="es-ES_tradnl" sz="1700" dirty="0" err="1"/>
              <a:t>they</a:t>
            </a:r>
            <a:r>
              <a:rPr lang="es-ES_tradnl" sz="1700" dirty="0"/>
              <a:t> </a:t>
            </a:r>
            <a:r>
              <a:rPr lang="es-ES_tradnl" sz="1700" dirty="0" err="1"/>
              <a:t>must</a:t>
            </a:r>
            <a:r>
              <a:rPr lang="es-ES_tradnl" sz="1700" dirty="0"/>
              <a:t> </a:t>
            </a:r>
            <a:r>
              <a:rPr lang="es-ES_tradnl" sz="1700" dirty="0" err="1"/>
              <a:t>go</a:t>
            </a:r>
            <a:r>
              <a:rPr lang="es-ES_tradnl" sz="1700" dirty="0"/>
              <a:t> </a:t>
            </a:r>
            <a:r>
              <a:rPr lang="es-ES_tradnl" sz="1700" dirty="0" err="1"/>
              <a:t>through</a:t>
            </a:r>
            <a:r>
              <a:rPr lang="es-ES_tradnl" sz="1700" dirty="0"/>
              <a:t> in </a:t>
            </a:r>
            <a:r>
              <a:rPr lang="es-ES_tradnl" sz="1700" dirty="0" err="1"/>
              <a:t>an</a:t>
            </a:r>
            <a:r>
              <a:rPr lang="es-ES_tradnl" sz="1700" dirty="0"/>
              <a:t> </a:t>
            </a:r>
            <a:r>
              <a:rPr lang="es-ES_tradnl" sz="1700" dirty="0" err="1"/>
              <a:t>unequal</a:t>
            </a:r>
            <a:r>
              <a:rPr lang="es-ES_tradnl" sz="1700" dirty="0"/>
              <a:t> </a:t>
            </a:r>
            <a:r>
              <a:rPr lang="es-ES_tradnl" sz="1700" dirty="0" err="1"/>
              <a:t>system</a:t>
            </a:r>
            <a:r>
              <a:rPr lang="es-ES_tradnl" sz="1700" dirty="0"/>
              <a:t>. </a:t>
            </a:r>
            <a:r>
              <a:rPr lang="es-ES_tradnl" sz="1700" dirty="0" err="1"/>
              <a:t>Likewise,we</a:t>
            </a:r>
            <a:r>
              <a:rPr lang="es-ES_tradnl" sz="1700" dirty="0"/>
              <a:t> </a:t>
            </a:r>
            <a:r>
              <a:rPr lang="es-ES_tradnl" sz="1700" dirty="0" err="1"/>
              <a:t>believe</a:t>
            </a:r>
            <a:r>
              <a:rPr lang="es-ES_tradnl" sz="1700" dirty="0"/>
              <a:t> </a:t>
            </a:r>
            <a:r>
              <a:rPr lang="es-ES_tradnl" sz="1700" dirty="0" err="1"/>
              <a:t>it</a:t>
            </a:r>
            <a:r>
              <a:rPr lang="es-ES_tradnl" sz="1700" dirty="0"/>
              <a:t> </a:t>
            </a:r>
            <a:r>
              <a:rPr lang="es-ES_tradnl" sz="1700" dirty="0" err="1"/>
              <a:t>is</a:t>
            </a:r>
            <a:r>
              <a:rPr lang="es-ES_tradnl" sz="1700" dirty="0"/>
              <a:t> </a:t>
            </a:r>
            <a:r>
              <a:rPr lang="es-ES_tradnl" sz="1700" dirty="0" err="1"/>
              <a:t>important</a:t>
            </a:r>
            <a:r>
              <a:rPr lang="es-ES_tradnl" sz="1700" dirty="0"/>
              <a:t> to </a:t>
            </a:r>
            <a:r>
              <a:rPr lang="es-ES_tradnl" sz="1700" dirty="0" err="1"/>
              <a:t>convene</a:t>
            </a:r>
            <a:r>
              <a:rPr lang="es-ES_tradnl" sz="1700" dirty="0"/>
              <a:t> meetings </a:t>
            </a:r>
            <a:r>
              <a:rPr lang="es-ES_tradnl" sz="1700" dirty="0" err="1"/>
              <a:t>with</a:t>
            </a:r>
            <a:r>
              <a:rPr lang="es-ES_tradnl" sz="1700" dirty="0"/>
              <a:t> </a:t>
            </a:r>
            <a:r>
              <a:rPr lang="es-ES_tradnl" sz="1700" dirty="0" err="1"/>
              <a:t>the</a:t>
            </a:r>
            <a:r>
              <a:rPr lang="es-ES_tradnl" sz="1700" dirty="0"/>
              <a:t> </a:t>
            </a:r>
            <a:r>
              <a:rPr lang="es-ES_tradnl" sz="1700" dirty="0" err="1"/>
              <a:t>main</a:t>
            </a:r>
            <a:r>
              <a:rPr lang="es-ES_tradnl" sz="1700" dirty="0"/>
              <a:t> </a:t>
            </a:r>
            <a:r>
              <a:rPr lang="es-ES_tradnl" sz="1700" dirty="0" err="1"/>
              <a:t>representatives</a:t>
            </a:r>
            <a:r>
              <a:rPr lang="es-ES_tradnl" sz="1700" dirty="0"/>
              <a:t> of </a:t>
            </a:r>
            <a:r>
              <a:rPr lang="es-ES_tradnl" sz="1700" dirty="0" err="1"/>
              <a:t>these</a:t>
            </a:r>
            <a:r>
              <a:rPr lang="es-ES_tradnl" sz="1700" dirty="0"/>
              <a:t> </a:t>
            </a:r>
            <a:r>
              <a:rPr lang="es-ES_tradnl" sz="1700" dirty="0" err="1"/>
              <a:t>issues</a:t>
            </a:r>
            <a:r>
              <a:rPr lang="es-ES_tradnl" sz="1700" dirty="0"/>
              <a:t> </a:t>
            </a:r>
            <a:r>
              <a:rPr lang="es-ES_tradnl" sz="1700" dirty="0" err="1"/>
              <a:t>inthe</a:t>
            </a:r>
            <a:r>
              <a:rPr lang="es-ES_tradnl" sz="1700" dirty="0"/>
              <a:t> </a:t>
            </a:r>
            <a:r>
              <a:rPr lang="es-ES_tradnl" sz="1700" dirty="0" err="1"/>
              <a:t>countries</a:t>
            </a:r>
            <a:r>
              <a:rPr lang="es-ES_tradnl" sz="1700" dirty="0"/>
              <a:t> </a:t>
            </a:r>
            <a:r>
              <a:rPr lang="es-ES_tradnl" sz="1700" dirty="0" err="1"/>
              <a:t>involved</a:t>
            </a:r>
            <a:r>
              <a:rPr lang="es-ES_tradnl" sz="1700" dirty="0"/>
              <a:t> and to be </a:t>
            </a:r>
            <a:r>
              <a:rPr lang="es-ES_tradnl" sz="1700" dirty="0" err="1"/>
              <a:t>able</a:t>
            </a:r>
            <a:r>
              <a:rPr lang="es-ES_tradnl" sz="1700" dirty="0"/>
              <a:t> to </a:t>
            </a:r>
            <a:r>
              <a:rPr lang="es-ES_tradnl" sz="1700" dirty="0" err="1"/>
              <a:t>establish</a:t>
            </a:r>
            <a:r>
              <a:rPr lang="es-ES_tradnl" sz="1700" dirty="0"/>
              <a:t> a </a:t>
            </a:r>
            <a:r>
              <a:rPr lang="es-ES_tradnl" sz="1700" dirty="0" err="1"/>
              <a:t>kind</a:t>
            </a:r>
            <a:r>
              <a:rPr lang="es-ES_tradnl" sz="1700" dirty="0"/>
              <a:t> of </a:t>
            </a:r>
            <a:r>
              <a:rPr lang="es-ES_tradnl" sz="1700" dirty="0" err="1"/>
              <a:t>communiqué</a:t>
            </a:r>
            <a:r>
              <a:rPr lang="es-ES_tradnl" sz="1700" dirty="0"/>
              <a:t> </a:t>
            </a:r>
            <a:r>
              <a:rPr lang="es-ES_tradnl" sz="1700" dirty="0" err="1"/>
              <a:t>denouncing</a:t>
            </a:r>
            <a:r>
              <a:rPr lang="es-ES_tradnl" sz="1700" dirty="0"/>
              <a:t> </a:t>
            </a:r>
            <a:r>
              <a:rPr lang="es-ES_tradnl" sz="1700" dirty="0" err="1"/>
              <a:t>the</a:t>
            </a:r>
            <a:r>
              <a:rPr lang="es-ES_tradnl" sz="1700" dirty="0"/>
              <a:t> </a:t>
            </a:r>
            <a:r>
              <a:rPr lang="es-ES_tradnl" sz="1700" dirty="0" err="1"/>
              <a:t>lack</a:t>
            </a:r>
            <a:r>
              <a:rPr lang="es-ES_tradnl" sz="1700" dirty="0"/>
              <a:t> </a:t>
            </a:r>
            <a:r>
              <a:rPr lang="es-ES_tradnl" sz="1700" dirty="0" err="1"/>
              <a:t>ofcriteria</a:t>
            </a:r>
            <a:r>
              <a:rPr lang="es-ES_tradnl" sz="1700" dirty="0"/>
              <a:t> </a:t>
            </a:r>
            <a:r>
              <a:rPr lang="es-ES_tradnl" sz="1700" dirty="0" err="1"/>
              <a:t>revealed</a:t>
            </a:r>
            <a:r>
              <a:rPr lang="es-ES_tradnl" sz="1700" dirty="0"/>
              <a:t> </a:t>
            </a:r>
            <a:r>
              <a:rPr lang="es-ES_tradnl" sz="1700" dirty="0" err="1"/>
              <a:t>with</a:t>
            </a:r>
            <a:r>
              <a:rPr lang="es-ES_tradnl" sz="1700" dirty="0"/>
              <a:t> </a:t>
            </a:r>
            <a:r>
              <a:rPr lang="es-ES_tradnl" sz="1700" dirty="0" err="1"/>
              <a:t>regard</a:t>
            </a:r>
            <a:r>
              <a:rPr lang="es-ES_tradnl" sz="1700" dirty="0"/>
              <a:t> to bilateral </a:t>
            </a:r>
            <a:r>
              <a:rPr lang="es-ES_tradnl" sz="1700" dirty="0" err="1"/>
              <a:t>agreements</a:t>
            </a:r>
            <a:r>
              <a:rPr lang="es-ES_tradnl" sz="1700" dirty="0"/>
              <a:t> and </a:t>
            </a:r>
            <a:r>
              <a:rPr lang="es-ES_tradnl" sz="1700" dirty="0" err="1"/>
              <a:t>gender</a:t>
            </a:r>
            <a:r>
              <a:rPr lang="es-ES_tradnl" sz="1700" dirty="0" smtClean="0"/>
              <a:t>.</a:t>
            </a:r>
          </a:p>
          <a:p>
            <a:endParaRPr lang="en-GB" b="1" dirty="0" smtClean="0">
              <a:solidFill>
                <a:srgbClr val="7030A0"/>
              </a:solidFill>
            </a:endParaRPr>
          </a:p>
          <a:p>
            <a:r>
              <a:rPr lang="en-GB" b="1" dirty="0" smtClean="0">
                <a:solidFill>
                  <a:srgbClr val="7030A0"/>
                </a:solidFill>
              </a:rPr>
              <a:t>We </a:t>
            </a:r>
            <a:r>
              <a:rPr lang="en-GB" b="1" dirty="0">
                <a:solidFill>
                  <a:srgbClr val="7030A0"/>
                </a:solidFill>
              </a:rPr>
              <a:t>highlight some of our proposal:</a:t>
            </a:r>
          </a:p>
          <a:p>
            <a:pPr lvl="1">
              <a:lnSpc>
                <a:spcPct val="160000"/>
              </a:lnSpc>
            </a:pPr>
            <a:r>
              <a:rPr lang="es-AR" sz="1900" dirty="0"/>
              <a:t>Planned to revise the general clause on gender equity and to include a more specific one in future international cooperation agreements and project proposals MINCYT might be involved. </a:t>
            </a:r>
          </a:p>
          <a:p>
            <a:pPr lvl="1">
              <a:lnSpc>
                <a:spcPct val="160000"/>
              </a:lnSpc>
            </a:pPr>
            <a:r>
              <a:rPr lang="es-AR" sz="1900" dirty="0"/>
              <a:t>Establish inclusive regional agendas that respond to the social and economic interests of women. Taking into account the differences by economic, social, cultural sectors, etc.</a:t>
            </a:r>
          </a:p>
          <a:p>
            <a:pPr lvl="1">
              <a:lnSpc>
                <a:spcPct val="160000"/>
              </a:lnSpc>
            </a:pPr>
            <a:r>
              <a:rPr lang="es-AR" sz="1900" dirty="0"/>
              <a:t>Analyze that the gender perspective is included in the Project</a:t>
            </a:r>
          </a:p>
          <a:p>
            <a:pPr lvl="1">
              <a:lnSpc>
                <a:spcPct val="160000"/>
              </a:lnSpc>
            </a:pPr>
            <a:r>
              <a:rPr lang="es-AR" sz="1900" dirty="0"/>
              <a:t>Reducing horizontal segregation explained by gender stereotypes and sexual division of labour. </a:t>
            </a:r>
          </a:p>
          <a:p>
            <a:pPr lvl="1">
              <a:lnSpc>
                <a:spcPct val="160000"/>
              </a:lnSpc>
            </a:pPr>
            <a:r>
              <a:rPr lang="es-AR" sz="1900" dirty="0"/>
              <a:t>Reducing career gaps between men and women in the scientific system.</a:t>
            </a:r>
          </a:p>
          <a:p>
            <a:pPr>
              <a:lnSpc>
                <a:spcPct val="160000"/>
              </a:lnSpc>
            </a:pPr>
            <a:endParaRPr lang="es-ES_tradnl" sz="1900" dirty="0"/>
          </a:p>
        </p:txBody>
      </p:sp>
    </p:spTree>
    <p:extLst>
      <p:ext uri="{BB962C8B-B14F-4D97-AF65-F5344CB8AC3E}">
        <p14:creationId xmlns:p14="http://schemas.microsoft.com/office/powerpoint/2010/main" val="308099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04091" y="1230143"/>
            <a:ext cx="11687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7030A0"/>
                </a:solidFill>
              </a:rPr>
              <a:t>WP4 </a:t>
            </a:r>
            <a:r>
              <a:rPr lang="es-ES" sz="2800" b="1" dirty="0" err="1">
                <a:solidFill>
                  <a:srgbClr val="7030A0"/>
                </a:solidFill>
              </a:rPr>
              <a:t>Recommendations</a:t>
            </a:r>
            <a:r>
              <a:rPr lang="es-ES" sz="2800" b="1" dirty="0">
                <a:solidFill>
                  <a:srgbClr val="7030A0"/>
                </a:solidFill>
              </a:rPr>
              <a:t> </a:t>
            </a:r>
            <a:r>
              <a:rPr lang="es-ES" sz="2800" b="1" dirty="0" err="1">
                <a:solidFill>
                  <a:srgbClr val="7030A0"/>
                </a:solidFill>
              </a:rPr>
              <a:t>for</a:t>
            </a:r>
            <a:r>
              <a:rPr lang="es-ES" sz="2800" b="1" dirty="0">
                <a:solidFill>
                  <a:srgbClr val="7030A0"/>
                </a:solidFill>
              </a:rPr>
              <a:t> </a:t>
            </a:r>
            <a:r>
              <a:rPr lang="es-ES" sz="2800" b="1" dirty="0" err="1">
                <a:solidFill>
                  <a:srgbClr val="7030A0"/>
                </a:solidFill>
              </a:rPr>
              <a:t>implementing</a:t>
            </a:r>
            <a:r>
              <a:rPr lang="es-ES" sz="2800" b="1" dirty="0">
                <a:solidFill>
                  <a:srgbClr val="7030A0"/>
                </a:solidFill>
              </a:rPr>
              <a:t> </a:t>
            </a:r>
            <a:r>
              <a:rPr lang="es-ES" sz="2800" b="1" dirty="0" err="1">
                <a:solidFill>
                  <a:srgbClr val="7030A0"/>
                </a:solidFill>
              </a:rPr>
              <a:t>gender</a:t>
            </a:r>
            <a:r>
              <a:rPr lang="es-ES" sz="2800" b="1" dirty="0">
                <a:solidFill>
                  <a:srgbClr val="7030A0"/>
                </a:solidFill>
              </a:rPr>
              <a:t> </a:t>
            </a:r>
            <a:r>
              <a:rPr lang="es-ES" sz="2800" b="1" dirty="0" err="1">
                <a:solidFill>
                  <a:srgbClr val="7030A0"/>
                </a:solidFill>
              </a:rPr>
              <a:t>equality</a:t>
            </a:r>
            <a:r>
              <a:rPr lang="es-ES" sz="2800" b="1" dirty="0">
                <a:solidFill>
                  <a:srgbClr val="7030A0"/>
                </a:solidFill>
              </a:rPr>
              <a:t> in STI dialogues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969477" y="2169330"/>
            <a:ext cx="99411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err="1"/>
              <a:t>From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Labs</a:t>
            </a:r>
            <a:r>
              <a:rPr lang="es-ES_tradnl" dirty="0"/>
              <a:t> </a:t>
            </a:r>
            <a:r>
              <a:rPr lang="es-ES_tradnl" dirty="0" err="1"/>
              <a:t>we</a:t>
            </a:r>
            <a:r>
              <a:rPr lang="es-ES_tradnl" dirty="0"/>
              <a:t> </a:t>
            </a:r>
            <a:r>
              <a:rPr lang="es-ES_tradnl" dirty="0" err="1"/>
              <a:t>have</a:t>
            </a:r>
            <a:r>
              <a:rPr lang="es-ES_tradnl" dirty="0"/>
              <a:t> </a:t>
            </a:r>
            <a:r>
              <a:rPr lang="es-ES_tradnl" dirty="0" err="1"/>
              <a:t>been</a:t>
            </a:r>
            <a:r>
              <a:rPr lang="es-ES_tradnl" dirty="0"/>
              <a:t> </a:t>
            </a:r>
            <a:r>
              <a:rPr lang="es-ES_tradnl" dirty="0" err="1"/>
              <a:t>able</a:t>
            </a:r>
            <a:r>
              <a:rPr lang="es-ES_tradnl" dirty="0"/>
              <a:t> to </a:t>
            </a:r>
            <a:r>
              <a:rPr lang="es-ES_tradnl" dirty="0" err="1"/>
              <a:t>exchangewith</a:t>
            </a:r>
            <a:r>
              <a:rPr lang="es-ES_tradnl" dirty="0"/>
              <a:t> </a:t>
            </a:r>
            <a:r>
              <a:rPr lang="es-ES_tradnl" dirty="0" err="1"/>
              <a:t>women</a:t>
            </a:r>
            <a:r>
              <a:rPr lang="es-ES_tradnl" dirty="0"/>
              <a:t> and </a:t>
            </a:r>
            <a:r>
              <a:rPr lang="es-ES_tradnl" dirty="0" err="1"/>
              <a:t>men</a:t>
            </a:r>
            <a:r>
              <a:rPr lang="es-ES_tradnl" dirty="0"/>
              <a:t> </a:t>
            </a:r>
            <a:r>
              <a:rPr lang="es-ES_tradnl" dirty="0" err="1"/>
              <a:t>from</a:t>
            </a:r>
            <a:r>
              <a:rPr lang="es-ES_tradnl" dirty="0"/>
              <a:t> </a:t>
            </a:r>
            <a:r>
              <a:rPr lang="es-ES_tradnl" dirty="0" err="1"/>
              <a:t>different</a:t>
            </a:r>
            <a:r>
              <a:rPr lang="es-ES_tradnl" dirty="0"/>
              <a:t> </a:t>
            </a:r>
            <a:r>
              <a:rPr lang="es-ES_tradnl" dirty="0" err="1"/>
              <a:t>countries</a:t>
            </a:r>
            <a:r>
              <a:rPr lang="es-ES_tradnl" dirty="0"/>
              <a:t>, as </a:t>
            </a:r>
            <a:r>
              <a:rPr lang="es-ES_tradnl" dirty="0" err="1"/>
              <a:t>well</a:t>
            </a:r>
            <a:r>
              <a:rPr lang="es-ES_tradnl" dirty="0"/>
              <a:t> as </a:t>
            </a:r>
            <a:r>
              <a:rPr lang="es-ES_tradnl" dirty="0" err="1"/>
              <a:t>think</a:t>
            </a:r>
            <a:r>
              <a:rPr lang="es-ES_tradnl" dirty="0"/>
              <a:t> of </a:t>
            </a:r>
            <a:r>
              <a:rPr lang="es-ES_tradnl" dirty="0" err="1"/>
              <a:t>long</a:t>
            </a:r>
            <a:r>
              <a:rPr lang="es-ES_tradnl" dirty="0"/>
              <a:t>- and </a:t>
            </a:r>
            <a:r>
              <a:rPr lang="es-ES_tradnl" dirty="0" err="1"/>
              <a:t>medium-termproposals</a:t>
            </a:r>
            <a:r>
              <a:rPr lang="es-ES_tradnl" dirty="0"/>
              <a:t> </a:t>
            </a:r>
            <a:r>
              <a:rPr lang="es-ES_tradnl" dirty="0" err="1"/>
              <a:t>that</a:t>
            </a:r>
            <a:r>
              <a:rPr lang="es-ES_tradnl" dirty="0"/>
              <a:t> </a:t>
            </a:r>
            <a:r>
              <a:rPr lang="es-ES_tradnl" dirty="0" err="1"/>
              <a:t>allow</a:t>
            </a:r>
            <a:r>
              <a:rPr lang="es-ES_tradnl" dirty="0"/>
              <a:t> a more </a:t>
            </a:r>
            <a:r>
              <a:rPr lang="es-ES_tradnl" dirty="0" err="1"/>
              <a:t>participatory</a:t>
            </a:r>
            <a:r>
              <a:rPr lang="es-ES_tradnl" dirty="0"/>
              <a:t> </a:t>
            </a:r>
            <a:r>
              <a:rPr lang="es-ES_tradnl" dirty="0" err="1"/>
              <a:t>construction</a:t>
            </a:r>
            <a:r>
              <a:rPr lang="es-ES_tradnl" dirty="0"/>
              <a:t>. </a:t>
            </a:r>
            <a:r>
              <a:rPr lang="es-ES_tradnl" dirty="0" err="1"/>
              <a:t>What</a:t>
            </a:r>
            <a:r>
              <a:rPr lang="es-ES_tradnl" dirty="0"/>
              <a:t> </a:t>
            </a:r>
            <a:r>
              <a:rPr lang="es-ES_tradnl" dirty="0" err="1"/>
              <a:t>we</a:t>
            </a:r>
            <a:r>
              <a:rPr lang="es-ES_tradnl" dirty="0"/>
              <a:t> </a:t>
            </a:r>
            <a:r>
              <a:rPr lang="es-ES_tradnl" dirty="0" err="1"/>
              <a:t>found</a:t>
            </a:r>
            <a:r>
              <a:rPr lang="es-ES_tradnl" dirty="0"/>
              <a:t> </a:t>
            </a:r>
            <a:r>
              <a:rPr lang="es-ES_tradnl" dirty="0" err="1"/>
              <a:t>most</a:t>
            </a:r>
            <a:r>
              <a:rPr lang="es-ES_tradnl" dirty="0"/>
              <a:t> </a:t>
            </a:r>
            <a:r>
              <a:rPr lang="es-ES_tradnl" dirty="0" err="1"/>
              <a:t>interesting</a:t>
            </a:r>
            <a:r>
              <a:rPr lang="es-ES_tradnl" dirty="0"/>
              <a:t> </a:t>
            </a:r>
            <a:r>
              <a:rPr lang="es-ES_tradnl" dirty="0" err="1"/>
              <a:t>aboutthis</a:t>
            </a:r>
            <a:r>
              <a:rPr lang="es-ES_tradnl" dirty="0"/>
              <a:t> </a:t>
            </a:r>
            <a:r>
              <a:rPr lang="es-ES_tradnl" dirty="0" err="1"/>
              <a:t>was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possibility</a:t>
            </a:r>
            <a:r>
              <a:rPr lang="es-ES_tradnl" dirty="0"/>
              <a:t> of </a:t>
            </a:r>
            <a:r>
              <a:rPr lang="es-ES_tradnl" dirty="0" err="1"/>
              <a:t>seeing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problems</a:t>
            </a:r>
            <a:r>
              <a:rPr lang="es-ES_tradnl" dirty="0"/>
              <a:t> in a </a:t>
            </a:r>
            <a:r>
              <a:rPr lang="es-ES_tradnl" dirty="0" err="1"/>
              <a:t>localized</a:t>
            </a:r>
            <a:r>
              <a:rPr lang="es-ES_tradnl" dirty="0"/>
              <a:t> </a:t>
            </a:r>
            <a:r>
              <a:rPr lang="es-ES_tradnl" dirty="0" err="1"/>
              <a:t>way</a:t>
            </a:r>
            <a:r>
              <a:rPr lang="es-ES_tradnl" dirty="0"/>
              <a:t>. </a:t>
            </a:r>
            <a:r>
              <a:rPr lang="es-ES_tradnl" dirty="0" err="1"/>
              <a:t>Problematizing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notions</a:t>
            </a:r>
            <a:r>
              <a:rPr lang="es-ES_tradnl" dirty="0"/>
              <a:t> </a:t>
            </a:r>
            <a:r>
              <a:rPr lang="es-ES_tradnl" dirty="0" err="1"/>
              <a:t>ofgender</a:t>
            </a:r>
            <a:r>
              <a:rPr lang="es-ES_tradnl" dirty="0"/>
              <a:t>,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privileges</a:t>
            </a:r>
            <a:r>
              <a:rPr lang="es-ES_tradnl" dirty="0"/>
              <a:t> of </a:t>
            </a:r>
            <a:r>
              <a:rPr lang="es-ES_tradnl" dirty="0" err="1"/>
              <a:t>belonging</a:t>
            </a:r>
            <a:r>
              <a:rPr lang="es-ES_tradnl" dirty="0"/>
              <a:t> to </a:t>
            </a:r>
            <a:r>
              <a:rPr lang="es-ES_tradnl" dirty="0" err="1"/>
              <a:t>this</a:t>
            </a:r>
            <a:r>
              <a:rPr lang="es-ES_tradnl" dirty="0"/>
              <a:t> </a:t>
            </a:r>
            <a:r>
              <a:rPr lang="es-ES_tradnl" dirty="0" err="1"/>
              <a:t>or</a:t>
            </a:r>
            <a:r>
              <a:rPr lang="es-ES_tradnl" dirty="0"/>
              <a:t> </a:t>
            </a:r>
            <a:r>
              <a:rPr lang="es-ES_tradnl" dirty="0" err="1"/>
              <a:t>that</a:t>
            </a:r>
            <a:r>
              <a:rPr lang="es-ES_tradnl" dirty="0"/>
              <a:t> country, and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interdisciplinary</a:t>
            </a:r>
            <a:r>
              <a:rPr lang="es-ES_tradnl" dirty="0"/>
              <a:t> </a:t>
            </a:r>
            <a:r>
              <a:rPr lang="es-ES_tradnl" dirty="0" err="1"/>
              <a:t>view</a:t>
            </a:r>
            <a:r>
              <a:rPr lang="es-ES_tradnl" dirty="0"/>
              <a:t> </a:t>
            </a:r>
            <a:r>
              <a:rPr lang="es-ES_tradnl" dirty="0" err="1"/>
              <a:t>builtfrom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plurality</a:t>
            </a:r>
            <a:r>
              <a:rPr lang="es-ES_tradnl" dirty="0"/>
              <a:t> of </a:t>
            </a:r>
            <a:r>
              <a:rPr lang="es-ES_tradnl" dirty="0" err="1"/>
              <a:t>experiences</a:t>
            </a:r>
            <a:r>
              <a:rPr lang="es-ES_tradnl" dirty="0"/>
              <a:t>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969477" y="4062625"/>
            <a:ext cx="99411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/>
              <a:t>points</a:t>
            </a:r>
            <a:r>
              <a:rPr lang="es-ES_tradnl" dirty="0"/>
              <a:t> </a:t>
            </a:r>
            <a:r>
              <a:rPr lang="es-ES_tradnl" dirty="0" err="1"/>
              <a:t>thatwe</a:t>
            </a:r>
            <a:r>
              <a:rPr lang="es-ES_tradnl" dirty="0"/>
              <a:t> </a:t>
            </a:r>
            <a:r>
              <a:rPr lang="es-ES_tradnl" dirty="0" err="1"/>
              <a:t>take</a:t>
            </a:r>
            <a:r>
              <a:rPr lang="es-ES_tradnl" dirty="0"/>
              <a:t> as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most</a:t>
            </a:r>
            <a:r>
              <a:rPr lang="es-ES_tradnl" dirty="0"/>
              <a:t> </a:t>
            </a:r>
            <a:r>
              <a:rPr lang="es-ES_tradnl" dirty="0" err="1"/>
              <a:t>promising</a:t>
            </a:r>
            <a:r>
              <a:rPr lang="es-ES_tradnl" dirty="0"/>
              <a:t> are </a:t>
            </a:r>
            <a:r>
              <a:rPr lang="es-ES_tradnl" dirty="0" err="1"/>
              <a:t>those</a:t>
            </a:r>
            <a:r>
              <a:rPr lang="es-ES_tradnl" dirty="0"/>
              <a:t> </a:t>
            </a:r>
            <a:r>
              <a:rPr lang="es-ES_tradnl" dirty="0" err="1"/>
              <a:t>that</a:t>
            </a:r>
            <a:r>
              <a:rPr lang="es-ES_tradnl" dirty="0"/>
              <a:t> </a:t>
            </a:r>
            <a:r>
              <a:rPr lang="es-ES_tradnl" dirty="0" err="1"/>
              <a:t>encourage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construction</a:t>
            </a:r>
            <a:r>
              <a:rPr lang="es-ES_tradnl" dirty="0"/>
              <a:t> of </a:t>
            </a:r>
            <a:r>
              <a:rPr lang="es-ES_tradnl" dirty="0" err="1"/>
              <a:t>environments</a:t>
            </a:r>
            <a:r>
              <a:rPr lang="es-ES_tradnl" dirty="0"/>
              <a:t> free </a:t>
            </a:r>
            <a:r>
              <a:rPr lang="es-ES_tradnl" dirty="0" err="1"/>
              <a:t>ofviolence</a:t>
            </a:r>
            <a:r>
              <a:rPr lang="es-ES_tradnl" dirty="0"/>
              <a:t>, </a:t>
            </a:r>
            <a:r>
              <a:rPr lang="es-ES_tradnl" dirty="0" err="1"/>
              <a:t>that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,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possibility</a:t>
            </a:r>
            <a:r>
              <a:rPr lang="es-ES_tradnl" dirty="0"/>
              <a:t> of </a:t>
            </a:r>
            <a:r>
              <a:rPr lang="es-ES_tradnl" dirty="0" err="1"/>
              <a:t>making</a:t>
            </a:r>
            <a:r>
              <a:rPr lang="es-ES_tradnl" dirty="0"/>
              <a:t> </a:t>
            </a:r>
            <a:r>
              <a:rPr lang="es-ES_tradnl" dirty="0" err="1"/>
              <a:t>scientific</a:t>
            </a:r>
            <a:r>
              <a:rPr lang="es-ES_tradnl" dirty="0"/>
              <a:t> and </a:t>
            </a:r>
            <a:r>
              <a:rPr lang="es-ES_tradnl" dirty="0" err="1"/>
              <a:t>technological</a:t>
            </a:r>
            <a:r>
              <a:rPr lang="es-ES_tradnl" dirty="0"/>
              <a:t> </a:t>
            </a:r>
            <a:r>
              <a:rPr lang="es-ES_tradnl" dirty="0" err="1"/>
              <a:t>institutions,environments</a:t>
            </a:r>
            <a:r>
              <a:rPr lang="es-ES_tradnl" dirty="0"/>
              <a:t> </a:t>
            </a:r>
            <a:r>
              <a:rPr lang="es-ES_tradnl" dirty="0" err="1"/>
              <a:t>conducive</a:t>
            </a:r>
            <a:r>
              <a:rPr lang="es-ES_tradnl" dirty="0"/>
              <a:t> to </a:t>
            </a:r>
            <a:r>
              <a:rPr lang="es-ES_tradnl" dirty="0" err="1"/>
              <a:t>development</a:t>
            </a:r>
            <a:r>
              <a:rPr lang="es-ES_tradnl" dirty="0"/>
              <a:t> </a:t>
            </a:r>
            <a:r>
              <a:rPr lang="es-ES_tradnl" dirty="0" err="1"/>
              <a:t>with</a:t>
            </a:r>
            <a:r>
              <a:rPr lang="es-ES_tradnl" dirty="0"/>
              <a:t> </a:t>
            </a:r>
            <a:r>
              <a:rPr lang="es-ES_tradnl" dirty="0" err="1"/>
              <a:t>equality</a:t>
            </a:r>
            <a:r>
              <a:rPr lang="es-ES_tradnl" dirty="0"/>
              <a:t> and free </a:t>
            </a:r>
            <a:r>
              <a:rPr lang="es-ES_tradnl" dirty="0" err="1"/>
              <a:t>from</a:t>
            </a:r>
            <a:r>
              <a:rPr lang="es-ES_tradnl" dirty="0"/>
              <a:t> </a:t>
            </a:r>
            <a:r>
              <a:rPr lang="es-ES_tradnl" dirty="0" err="1"/>
              <a:t>violence</a:t>
            </a:r>
            <a:r>
              <a:rPr lang="es-ES_tradnl" dirty="0"/>
              <a:t>. As </a:t>
            </a:r>
            <a:r>
              <a:rPr lang="es-ES_tradnl" dirty="0" err="1"/>
              <a:t>well</a:t>
            </a:r>
            <a:r>
              <a:rPr lang="es-ES_tradnl" dirty="0"/>
              <a:t> as </a:t>
            </a:r>
            <a:r>
              <a:rPr lang="es-ES_tradnl" dirty="0" err="1"/>
              <a:t>theincorporation</a:t>
            </a:r>
            <a:r>
              <a:rPr lang="es-ES_tradnl" dirty="0"/>
              <a:t> of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gender</a:t>
            </a:r>
            <a:r>
              <a:rPr lang="es-ES_tradnl" dirty="0"/>
              <a:t> </a:t>
            </a:r>
            <a:r>
              <a:rPr lang="es-ES_tradnl" dirty="0" err="1"/>
              <a:t>perspective</a:t>
            </a:r>
            <a:r>
              <a:rPr lang="es-ES_tradnl" dirty="0"/>
              <a:t> in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processes</a:t>
            </a:r>
            <a:r>
              <a:rPr lang="es-ES_tradnl" dirty="0"/>
              <a:t> of </a:t>
            </a:r>
            <a:r>
              <a:rPr lang="es-ES_tradnl" dirty="0" err="1"/>
              <a:t>research</a:t>
            </a:r>
            <a:r>
              <a:rPr lang="es-ES_tradnl" dirty="0"/>
              <a:t>, </a:t>
            </a:r>
            <a:r>
              <a:rPr lang="es-ES_tradnl" dirty="0" err="1"/>
              <a:t>development</a:t>
            </a:r>
            <a:r>
              <a:rPr lang="es-ES_tradnl" dirty="0"/>
              <a:t> </a:t>
            </a:r>
            <a:r>
              <a:rPr lang="es-ES_tradnl" dirty="0" err="1"/>
              <a:t>andinnovation</a:t>
            </a:r>
            <a:r>
              <a:rPr lang="es-ES_tradnl" dirty="0"/>
              <a:t>. At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same</a:t>
            </a:r>
            <a:r>
              <a:rPr lang="es-ES_tradnl" dirty="0"/>
              <a:t> time </a:t>
            </a:r>
            <a:r>
              <a:rPr lang="es-ES_tradnl" dirty="0" err="1"/>
              <a:t>that</a:t>
            </a:r>
            <a:r>
              <a:rPr lang="es-ES_tradnl" dirty="0"/>
              <a:t> </a:t>
            </a:r>
            <a:r>
              <a:rPr lang="es-ES_tradnl" dirty="0" err="1"/>
              <a:t>we</a:t>
            </a:r>
            <a:r>
              <a:rPr lang="es-ES_tradnl" dirty="0"/>
              <a:t> </a:t>
            </a:r>
            <a:r>
              <a:rPr lang="es-ES_tradnl" dirty="0" err="1"/>
              <a:t>have</a:t>
            </a:r>
            <a:r>
              <a:rPr lang="es-ES_tradnl" dirty="0"/>
              <a:t> </a:t>
            </a:r>
            <a:r>
              <a:rPr lang="es-ES_tradnl" dirty="0" err="1"/>
              <a:t>discussed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importance</a:t>
            </a:r>
            <a:r>
              <a:rPr lang="es-ES_tradnl" dirty="0"/>
              <a:t> of </a:t>
            </a:r>
            <a:r>
              <a:rPr lang="es-ES_tradnl" dirty="0" err="1"/>
              <a:t>promoting</a:t>
            </a:r>
            <a:r>
              <a:rPr lang="es-ES_tradnl" dirty="0"/>
              <a:t> </a:t>
            </a:r>
            <a:r>
              <a:rPr lang="es-ES_tradnl" dirty="0" err="1"/>
              <a:t>equality</a:t>
            </a:r>
            <a:r>
              <a:rPr lang="es-ES_tradnl" dirty="0"/>
              <a:t> </a:t>
            </a:r>
            <a:r>
              <a:rPr lang="es-ES_tradnl" dirty="0" err="1"/>
              <a:t>forwomen</a:t>
            </a:r>
            <a:r>
              <a:rPr lang="es-ES_tradnl" dirty="0"/>
              <a:t> and </a:t>
            </a:r>
            <a:r>
              <a:rPr lang="es-ES_tradnl" dirty="0" err="1"/>
              <a:t>the</a:t>
            </a:r>
            <a:r>
              <a:rPr lang="es-ES_tradnl" dirty="0"/>
              <a:t> LGTBI+ </a:t>
            </a:r>
            <a:r>
              <a:rPr lang="es-ES_tradnl" dirty="0" err="1"/>
              <a:t>population</a:t>
            </a:r>
            <a:r>
              <a:rPr lang="es-ES_tradnl" dirty="0"/>
              <a:t> in </a:t>
            </a:r>
            <a:r>
              <a:rPr lang="es-ES_tradnl" dirty="0" err="1"/>
              <a:t>access</a:t>
            </a:r>
            <a:r>
              <a:rPr lang="es-ES_tradnl" dirty="0"/>
              <a:t> to </a:t>
            </a:r>
            <a:r>
              <a:rPr lang="es-ES_tradnl" dirty="0" err="1"/>
              <a:t>hierarchical</a:t>
            </a:r>
            <a:r>
              <a:rPr lang="es-ES_tradnl" dirty="0"/>
              <a:t> and/</a:t>
            </a:r>
            <a:r>
              <a:rPr lang="es-ES_tradnl" dirty="0" err="1"/>
              <a:t>or</a:t>
            </a:r>
            <a:r>
              <a:rPr lang="es-ES_tradnl" dirty="0"/>
              <a:t> </a:t>
            </a:r>
            <a:r>
              <a:rPr lang="es-ES_tradnl" dirty="0" err="1"/>
              <a:t>decision-making</a:t>
            </a:r>
            <a:r>
              <a:rPr lang="es-ES_tradnl" dirty="0"/>
              <a:t> positions.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52" y="4267200"/>
            <a:ext cx="2042408" cy="10074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0" y="2286000"/>
            <a:ext cx="1868556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44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90954" y="1316559"/>
            <a:ext cx="101639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 err="1"/>
              <a:t>For</a:t>
            </a:r>
            <a:r>
              <a:rPr lang="es-ES_tradnl" sz="2000" b="1" dirty="0"/>
              <a:t> </a:t>
            </a:r>
            <a:r>
              <a:rPr lang="es-ES_tradnl" sz="2000" b="1" dirty="0" err="1" smtClean="0"/>
              <a:t>the</a:t>
            </a:r>
            <a:r>
              <a:rPr lang="es-ES_tradnl" sz="2000" b="1" dirty="0" smtClean="0"/>
              <a:t> WP 4 </a:t>
            </a:r>
            <a:r>
              <a:rPr lang="es-ES_tradnl" sz="2000" b="1" dirty="0" err="1"/>
              <a:t>it</a:t>
            </a:r>
            <a:r>
              <a:rPr lang="es-ES_tradnl" sz="2000" b="1" dirty="0"/>
              <a:t> </a:t>
            </a:r>
            <a:r>
              <a:rPr lang="es-ES_tradnl" sz="2000" b="1" dirty="0" err="1"/>
              <a:t>was</a:t>
            </a:r>
            <a:r>
              <a:rPr lang="es-ES_tradnl" sz="2000" b="1" dirty="0"/>
              <a:t> </a:t>
            </a:r>
            <a:r>
              <a:rPr lang="es-ES_tradnl" sz="2000" b="1" dirty="0" err="1"/>
              <a:t>useful</a:t>
            </a:r>
            <a:r>
              <a:rPr lang="es-ES_tradnl" sz="2000" b="1" dirty="0"/>
              <a:t> to </a:t>
            </a:r>
            <a:r>
              <a:rPr lang="es-ES_tradnl" sz="2000" b="1" dirty="0" err="1"/>
              <a:t>go</a:t>
            </a:r>
            <a:r>
              <a:rPr lang="es-ES_tradnl" sz="2000" b="1" dirty="0"/>
              <a:t> back to </a:t>
            </a:r>
            <a:r>
              <a:rPr lang="es-ES_tradnl" sz="2000" b="1" dirty="0" err="1"/>
              <a:t>the</a:t>
            </a:r>
            <a:r>
              <a:rPr lang="es-ES_tradnl" sz="2000" b="1" dirty="0"/>
              <a:t> interviews, more </a:t>
            </a:r>
            <a:r>
              <a:rPr lang="es-ES_tradnl" sz="2000" b="1" dirty="0" err="1"/>
              <a:t>specifically</a:t>
            </a:r>
            <a:r>
              <a:rPr lang="es-ES_tradnl" sz="2000" b="1" dirty="0"/>
              <a:t> to </a:t>
            </a:r>
            <a:r>
              <a:rPr lang="es-ES_tradnl" sz="2000" b="1" dirty="0" err="1"/>
              <a:t>the</a:t>
            </a:r>
            <a:r>
              <a:rPr lang="es-ES_tradnl" sz="2000" b="1" dirty="0"/>
              <a:t> </a:t>
            </a:r>
            <a:r>
              <a:rPr lang="es-ES_tradnl" sz="2000" b="1" dirty="0" err="1"/>
              <a:t>long</a:t>
            </a:r>
            <a:r>
              <a:rPr lang="es-ES_tradnl" sz="2000" b="1" dirty="0"/>
              <a:t> </a:t>
            </a:r>
            <a:r>
              <a:rPr lang="es-ES_tradnl" sz="2000" b="1" dirty="0" err="1"/>
              <a:t>answers</a:t>
            </a:r>
            <a:r>
              <a:rPr lang="es-ES_tradnl" sz="2000" b="1" dirty="0"/>
              <a:t>. In </a:t>
            </a:r>
            <a:r>
              <a:rPr lang="es-ES_tradnl" sz="2000" b="1" dirty="0" err="1"/>
              <a:t>order</a:t>
            </a:r>
            <a:r>
              <a:rPr lang="es-ES_tradnl" sz="2000" b="1" dirty="0"/>
              <a:t> to </a:t>
            </a:r>
            <a:r>
              <a:rPr lang="es-ES_tradnl" sz="2000" b="1" dirty="0" err="1"/>
              <a:t>analyze</a:t>
            </a:r>
            <a:r>
              <a:rPr lang="es-ES_tradnl" sz="2000" b="1" dirty="0"/>
              <a:t> </a:t>
            </a:r>
            <a:r>
              <a:rPr lang="es-ES_tradnl" sz="2000" b="1" dirty="0" err="1"/>
              <a:t>the</a:t>
            </a:r>
            <a:r>
              <a:rPr lang="es-ES_tradnl" sz="2000" b="1" dirty="0"/>
              <a:t> real </a:t>
            </a:r>
            <a:r>
              <a:rPr lang="es-ES_tradnl" sz="2000" b="1" dirty="0" err="1"/>
              <a:t>weight</a:t>
            </a:r>
            <a:r>
              <a:rPr lang="es-ES_tradnl" sz="2000" b="1" dirty="0"/>
              <a:t> of </a:t>
            </a:r>
            <a:r>
              <a:rPr lang="es-ES_tradnl" sz="2000" b="1" dirty="0" err="1"/>
              <a:t>the</a:t>
            </a:r>
            <a:r>
              <a:rPr lang="es-ES_tradnl" sz="2000" b="1" dirty="0"/>
              <a:t> </a:t>
            </a:r>
            <a:r>
              <a:rPr lang="es-ES_tradnl" sz="2000" b="1" dirty="0" err="1"/>
              <a:t>presence</a:t>
            </a:r>
            <a:r>
              <a:rPr lang="es-ES_tradnl" sz="2000" b="1" dirty="0"/>
              <a:t> of </a:t>
            </a:r>
            <a:r>
              <a:rPr lang="es-ES_tradnl" sz="2000" b="1" dirty="0" err="1"/>
              <a:t>the</a:t>
            </a:r>
            <a:r>
              <a:rPr lang="es-ES_tradnl" sz="2000" b="1" dirty="0"/>
              <a:t> </a:t>
            </a:r>
            <a:r>
              <a:rPr lang="es-ES_tradnl" sz="2000" b="1" dirty="0" err="1"/>
              <a:t>gender</a:t>
            </a:r>
            <a:r>
              <a:rPr lang="es-ES_tradnl" sz="2000" b="1" dirty="0"/>
              <a:t> </a:t>
            </a:r>
            <a:r>
              <a:rPr lang="es-ES_tradnl" sz="2000" b="1" dirty="0" err="1"/>
              <a:t>perspective</a:t>
            </a:r>
            <a:r>
              <a:rPr lang="es-ES_tradnl" sz="2000" b="1" dirty="0"/>
              <a:t> in bilateral </a:t>
            </a:r>
            <a:r>
              <a:rPr lang="es-ES_tradnl" sz="2000" b="1" dirty="0" err="1" smtClean="0"/>
              <a:t>agreements</a:t>
            </a:r>
            <a:r>
              <a:rPr lang="es-ES_tradnl" sz="2000" b="1" dirty="0" smtClean="0"/>
              <a:t>:</a:t>
            </a:r>
            <a:endParaRPr lang="es-ES_tradnl" sz="2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6" y="2468685"/>
            <a:ext cx="10058400" cy="2489912"/>
          </a:xfrm>
          <a:prstGeom prst="rect">
            <a:avLst/>
          </a:prstGeom>
        </p:spPr>
      </p:pic>
      <p:sp>
        <p:nvSpPr>
          <p:cNvPr id="5" name="Anillo 4"/>
          <p:cNvSpPr/>
          <p:nvPr/>
        </p:nvSpPr>
        <p:spPr>
          <a:xfrm>
            <a:off x="480646" y="4374573"/>
            <a:ext cx="1600200" cy="872836"/>
          </a:xfrm>
          <a:prstGeom prst="donu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6" name="Flecha derecha 5"/>
          <p:cNvSpPr/>
          <p:nvPr/>
        </p:nvSpPr>
        <p:spPr>
          <a:xfrm rot="1985750">
            <a:off x="1776845" y="5247409"/>
            <a:ext cx="862446" cy="238991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ángulo 6"/>
          <p:cNvSpPr/>
          <p:nvPr/>
        </p:nvSpPr>
        <p:spPr>
          <a:xfrm>
            <a:off x="3048000" y="5366904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1400" dirty="0" err="1"/>
              <a:t>Especially</a:t>
            </a:r>
            <a:r>
              <a:rPr lang="es-ES_tradnl" sz="1400" dirty="0"/>
              <a:t> </a:t>
            </a:r>
            <a:r>
              <a:rPr lang="es-ES_tradnl" sz="1400" dirty="0" err="1"/>
              <a:t>this</a:t>
            </a:r>
            <a:r>
              <a:rPr lang="es-ES_tradnl" sz="1400" dirty="0"/>
              <a:t> </a:t>
            </a:r>
            <a:r>
              <a:rPr lang="es-ES_tradnl" sz="1400" dirty="0" err="1"/>
              <a:t>question</a:t>
            </a:r>
            <a:r>
              <a:rPr lang="es-ES_tradnl" sz="1400" dirty="0"/>
              <a:t>, to </a:t>
            </a:r>
            <a:r>
              <a:rPr lang="es-ES_tradnl" sz="1400" dirty="0" err="1"/>
              <a:t>think</a:t>
            </a:r>
            <a:r>
              <a:rPr lang="es-ES_tradnl" sz="1400" dirty="0"/>
              <a:t> </a:t>
            </a:r>
            <a:r>
              <a:rPr lang="es-ES_tradnl" sz="1400" dirty="0" err="1"/>
              <a:t>about</a:t>
            </a:r>
            <a:r>
              <a:rPr lang="es-ES_tradnl" sz="1400" dirty="0"/>
              <a:t> </a:t>
            </a:r>
            <a:r>
              <a:rPr lang="es-ES_tradnl" sz="1400" dirty="0" err="1"/>
              <a:t>how</a:t>
            </a:r>
            <a:r>
              <a:rPr lang="es-ES_tradnl" sz="1400" dirty="0"/>
              <a:t> to </a:t>
            </a:r>
            <a:r>
              <a:rPr lang="es-ES_tradnl" sz="1400" dirty="0" err="1"/>
              <a:t>implement</a:t>
            </a:r>
            <a:r>
              <a:rPr lang="es-ES_tradnl" sz="1400" dirty="0"/>
              <a:t> </a:t>
            </a:r>
            <a:r>
              <a:rPr lang="es-ES_tradnl" sz="1400" dirty="0" err="1"/>
              <a:t>changes</a:t>
            </a:r>
            <a:r>
              <a:rPr lang="es-ES_tradnl" sz="1400" dirty="0"/>
              <a:t> in bilateral </a:t>
            </a:r>
            <a:r>
              <a:rPr lang="es-ES_tradnl" sz="1400" dirty="0" err="1" smtClean="0"/>
              <a:t>agreements</a:t>
            </a:r>
            <a:r>
              <a:rPr lang="es-ES_tradnl" sz="1400" dirty="0" smtClean="0"/>
              <a:t>: </a:t>
            </a:r>
            <a:r>
              <a:rPr lang="es-ES_tradnl" sz="1400" dirty="0" err="1" smtClean="0">
                <a:solidFill>
                  <a:srgbClr val="7030A0"/>
                </a:solidFill>
              </a:rPr>
              <a:t>what</a:t>
            </a:r>
            <a:r>
              <a:rPr lang="es-ES_tradnl" sz="1400" dirty="0" smtClean="0">
                <a:solidFill>
                  <a:srgbClr val="7030A0"/>
                </a:solidFill>
              </a:rPr>
              <a:t> </a:t>
            </a:r>
            <a:r>
              <a:rPr lang="es-ES_tradnl" sz="1400" dirty="0" err="1">
                <a:solidFill>
                  <a:srgbClr val="7030A0"/>
                </a:solidFill>
              </a:rPr>
              <a:t>could</a:t>
            </a:r>
            <a:r>
              <a:rPr lang="es-ES_tradnl" sz="1400" dirty="0">
                <a:solidFill>
                  <a:srgbClr val="7030A0"/>
                </a:solidFill>
              </a:rPr>
              <a:t> be </a:t>
            </a:r>
            <a:r>
              <a:rPr lang="es-ES_tradnl" sz="1400" dirty="0" err="1">
                <a:solidFill>
                  <a:srgbClr val="7030A0"/>
                </a:solidFill>
              </a:rPr>
              <a:t>clearly</a:t>
            </a:r>
            <a:r>
              <a:rPr lang="es-ES_tradnl" sz="1400" dirty="0">
                <a:solidFill>
                  <a:srgbClr val="7030A0"/>
                </a:solidFill>
              </a:rPr>
              <a:t> </a:t>
            </a:r>
            <a:r>
              <a:rPr lang="es-ES_tradnl" sz="1400" dirty="0" err="1">
                <a:solidFill>
                  <a:srgbClr val="7030A0"/>
                </a:solidFill>
              </a:rPr>
              <a:t>stated</a:t>
            </a:r>
            <a:r>
              <a:rPr lang="es-ES_tradnl" sz="1400" dirty="0">
                <a:solidFill>
                  <a:srgbClr val="7030A0"/>
                </a:solidFill>
              </a:rPr>
              <a:t> in </a:t>
            </a:r>
            <a:r>
              <a:rPr lang="es-ES_tradnl" sz="1400" dirty="0" err="1">
                <a:solidFill>
                  <a:srgbClr val="7030A0"/>
                </a:solidFill>
              </a:rPr>
              <a:t>international</a:t>
            </a:r>
            <a:r>
              <a:rPr lang="es-ES_tradnl" sz="1400" dirty="0">
                <a:solidFill>
                  <a:srgbClr val="7030A0"/>
                </a:solidFill>
              </a:rPr>
              <a:t> </a:t>
            </a:r>
            <a:r>
              <a:rPr lang="es-ES_tradnl" sz="1400" dirty="0" err="1">
                <a:solidFill>
                  <a:srgbClr val="7030A0"/>
                </a:solidFill>
              </a:rPr>
              <a:t>cooperation</a:t>
            </a:r>
            <a:r>
              <a:rPr lang="es-ES_tradnl" sz="1400" dirty="0">
                <a:solidFill>
                  <a:srgbClr val="7030A0"/>
                </a:solidFill>
              </a:rPr>
              <a:t> </a:t>
            </a:r>
            <a:r>
              <a:rPr lang="es-ES_tradnl" sz="1400" dirty="0" err="1">
                <a:solidFill>
                  <a:srgbClr val="7030A0"/>
                </a:solidFill>
              </a:rPr>
              <a:t>agreements</a:t>
            </a:r>
            <a:r>
              <a:rPr lang="es-ES_tradnl" sz="1400" dirty="0">
                <a:solidFill>
                  <a:srgbClr val="7030A0"/>
                </a:solidFill>
              </a:rPr>
              <a:t> to </a:t>
            </a:r>
            <a:r>
              <a:rPr lang="es-ES_tradnl" sz="1400" dirty="0" err="1">
                <a:solidFill>
                  <a:srgbClr val="7030A0"/>
                </a:solidFill>
              </a:rPr>
              <a:t>foster</a:t>
            </a:r>
            <a:r>
              <a:rPr lang="es-ES_tradnl" sz="1400" dirty="0">
                <a:solidFill>
                  <a:srgbClr val="7030A0"/>
                </a:solidFill>
              </a:rPr>
              <a:t> </a:t>
            </a:r>
            <a:r>
              <a:rPr lang="es-ES_tradnl" sz="1400" dirty="0" err="1">
                <a:solidFill>
                  <a:srgbClr val="7030A0"/>
                </a:solidFill>
              </a:rPr>
              <a:t>women's</a:t>
            </a:r>
            <a:r>
              <a:rPr lang="es-ES_tradnl" sz="1400" dirty="0">
                <a:solidFill>
                  <a:srgbClr val="7030A0"/>
                </a:solidFill>
              </a:rPr>
              <a:t> </a:t>
            </a:r>
            <a:r>
              <a:rPr lang="es-ES_tradnl" sz="1400" dirty="0" err="1">
                <a:solidFill>
                  <a:srgbClr val="7030A0"/>
                </a:solidFill>
              </a:rPr>
              <a:t>participation</a:t>
            </a:r>
            <a:r>
              <a:rPr lang="es-ES_tradnl" sz="1400" dirty="0">
                <a:solidFill>
                  <a:srgbClr val="7030A0"/>
                </a:solidFill>
              </a:rPr>
              <a:t> in STI </a:t>
            </a:r>
            <a:r>
              <a:rPr lang="es-ES_tradnl" sz="1400" dirty="0" err="1">
                <a:solidFill>
                  <a:srgbClr val="7030A0"/>
                </a:solidFill>
              </a:rPr>
              <a:t>actions</a:t>
            </a:r>
            <a:r>
              <a:rPr lang="es-ES_tradnl" sz="1400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24187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84249" y="1249279"/>
            <a:ext cx="7956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rgbClr val="7030A0"/>
                </a:solidFill>
              </a:rPr>
              <a:t>WP5 </a:t>
            </a:r>
            <a:r>
              <a:rPr lang="es-ES" sz="2800" dirty="0" err="1">
                <a:solidFill>
                  <a:srgbClr val="7030A0"/>
                </a:solidFill>
              </a:rPr>
              <a:t>Communication</a:t>
            </a:r>
            <a:r>
              <a:rPr lang="es-ES" sz="2800" dirty="0">
                <a:solidFill>
                  <a:srgbClr val="7030A0"/>
                </a:solidFill>
              </a:rPr>
              <a:t>, </a:t>
            </a:r>
            <a:r>
              <a:rPr lang="es-ES" sz="2800" dirty="0" err="1">
                <a:solidFill>
                  <a:srgbClr val="7030A0"/>
                </a:solidFill>
              </a:rPr>
              <a:t>Dissemination</a:t>
            </a:r>
            <a:r>
              <a:rPr lang="es-ES" sz="2800" dirty="0">
                <a:solidFill>
                  <a:srgbClr val="7030A0"/>
                </a:solidFill>
              </a:rPr>
              <a:t> and </a:t>
            </a:r>
            <a:r>
              <a:rPr lang="es-ES" sz="2800" dirty="0" err="1">
                <a:solidFill>
                  <a:srgbClr val="7030A0"/>
                </a:solidFill>
              </a:rPr>
              <a:t>Exploitation</a:t>
            </a:r>
            <a:endParaRPr lang="en-GB" sz="2800" dirty="0">
              <a:solidFill>
                <a:srgbClr val="7030A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28" y="1901536"/>
            <a:ext cx="3278800" cy="207702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107873" y="247838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dirty="0" err="1" smtClean="0"/>
              <a:t>Coordination</a:t>
            </a:r>
            <a:r>
              <a:rPr lang="es-ES_tradnl" dirty="0" smtClean="0"/>
              <a:t> </a:t>
            </a:r>
            <a:r>
              <a:rPr lang="es-ES_tradnl" dirty="0"/>
              <a:t>and </a:t>
            </a:r>
            <a:r>
              <a:rPr lang="es-ES_tradnl" dirty="0" err="1"/>
              <a:t>participation</a:t>
            </a:r>
            <a:r>
              <a:rPr lang="es-ES_tradnl" dirty="0"/>
              <a:t> in </a:t>
            </a:r>
            <a:r>
              <a:rPr lang="es-ES_tradnl" dirty="0" err="1"/>
              <a:t>the</a:t>
            </a:r>
            <a:r>
              <a:rPr lang="es-ES_tradnl" dirty="0"/>
              <a:t> Cerebro y Mujer </a:t>
            </a:r>
            <a:r>
              <a:rPr lang="es-ES_tradnl" dirty="0" err="1"/>
              <a:t>Cycle</a:t>
            </a:r>
            <a:r>
              <a:rPr lang="es-ES_tradnl" dirty="0"/>
              <a:t>. </a:t>
            </a:r>
            <a:r>
              <a:rPr lang="es-ES_tradnl" dirty="0" err="1"/>
              <a:t>with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participation</a:t>
            </a:r>
            <a:r>
              <a:rPr lang="es-ES_tradnl" dirty="0"/>
              <a:t> of Yolanda Ursa </a:t>
            </a:r>
            <a:r>
              <a:rPr lang="es-ES_tradnl" dirty="0" err="1"/>
              <a:t>showing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first</a:t>
            </a:r>
            <a:r>
              <a:rPr lang="es-ES_tradnl" dirty="0"/>
              <a:t> </a:t>
            </a:r>
            <a:r>
              <a:rPr lang="es-ES_tradnl" dirty="0" err="1"/>
              <a:t>results</a:t>
            </a:r>
            <a:r>
              <a:rPr lang="es-ES_tradnl" dirty="0"/>
              <a:t> of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network</a:t>
            </a:r>
            <a:endParaRPr lang="es-ES_tradnl" dirty="0"/>
          </a:p>
        </p:txBody>
      </p:sp>
      <p:sp>
        <p:nvSpPr>
          <p:cNvPr id="8" name="Rectángulo 7"/>
          <p:cNvSpPr/>
          <p:nvPr/>
        </p:nvSpPr>
        <p:spPr>
          <a:xfrm>
            <a:off x="3962400" y="461607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dirty="0" err="1"/>
              <a:t>Presentation</a:t>
            </a:r>
            <a:r>
              <a:rPr lang="es-ES_tradnl" dirty="0"/>
              <a:t> of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paper</a:t>
            </a:r>
            <a:r>
              <a:rPr lang="es-ES_tradnl" dirty="0"/>
              <a:t> “</a:t>
            </a:r>
            <a:r>
              <a:rPr lang="es-ES_tradnl" dirty="0" err="1"/>
              <a:t>Gender</a:t>
            </a:r>
            <a:r>
              <a:rPr lang="es-ES_tradnl" dirty="0"/>
              <a:t> </a:t>
            </a:r>
            <a:r>
              <a:rPr lang="es-ES_tradnl" dirty="0" err="1"/>
              <a:t>equity</a:t>
            </a:r>
            <a:r>
              <a:rPr lang="es-ES_tradnl" dirty="0"/>
              <a:t> in </a:t>
            </a:r>
            <a:r>
              <a:rPr lang="es-ES_tradnl" dirty="0" err="1"/>
              <a:t>the</a:t>
            </a:r>
            <a:r>
              <a:rPr lang="es-ES_tradnl" dirty="0"/>
              <a:t> International </a:t>
            </a:r>
            <a:r>
              <a:rPr lang="es-ES_tradnl" dirty="0" err="1"/>
              <a:t>Cooperation</a:t>
            </a:r>
            <a:r>
              <a:rPr lang="es-ES_tradnl" dirty="0"/>
              <a:t> in </a:t>
            </a:r>
            <a:r>
              <a:rPr lang="es-ES_tradnl" dirty="0" err="1"/>
              <a:t>Science</a:t>
            </a:r>
            <a:r>
              <a:rPr lang="es-ES_tradnl" dirty="0"/>
              <a:t>, </a:t>
            </a:r>
            <a:r>
              <a:rPr lang="es-ES_tradnl" dirty="0" err="1"/>
              <a:t>Technology</a:t>
            </a:r>
            <a:r>
              <a:rPr lang="es-ES_tradnl" dirty="0"/>
              <a:t> and </a:t>
            </a:r>
            <a:r>
              <a:rPr lang="es-ES_tradnl" dirty="0" err="1"/>
              <a:t>Innovation</a:t>
            </a:r>
            <a:r>
              <a:rPr lang="es-ES_tradnl" dirty="0"/>
              <a:t>”. In </a:t>
            </a:r>
            <a:r>
              <a:rPr lang="es-ES_tradnl" dirty="0" err="1" smtClean="0"/>
              <a:t>Congress</a:t>
            </a:r>
            <a:r>
              <a:rPr lang="es-ES_tradnl" dirty="0" smtClean="0"/>
              <a:t> Iberoamericano </a:t>
            </a:r>
            <a:r>
              <a:rPr lang="es-ES_tradnl" dirty="0"/>
              <a:t>of </a:t>
            </a:r>
            <a:r>
              <a:rPr lang="es-ES_tradnl" dirty="0" err="1"/>
              <a:t>Science</a:t>
            </a:r>
            <a:r>
              <a:rPr lang="es-ES_tradnl" dirty="0"/>
              <a:t>, </a:t>
            </a:r>
            <a:r>
              <a:rPr lang="es-ES_tradnl" dirty="0" err="1"/>
              <a:t>Technology</a:t>
            </a:r>
            <a:r>
              <a:rPr lang="es-ES_tradnl" dirty="0"/>
              <a:t> and </a:t>
            </a:r>
            <a:r>
              <a:rPr lang="es-ES_tradnl" dirty="0" err="1"/>
              <a:t>Gender</a:t>
            </a:r>
            <a:r>
              <a:rPr lang="es-ES_tradnl" dirty="0"/>
              <a:t>. </a:t>
            </a:r>
            <a:r>
              <a:rPr lang="es-ES_tradnl" dirty="0" err="1"/>
              <a:t>Together</a:t>
            </a:r>
            <a:r>
              <a:rPr lang="es-ES_tradnl" dirty="0"/>
              <a:t> </a:t>
            </a:r>
            <a:r>
              <a:rPr lang="es-ES_tradnl" dirty="0" err="1"/>
              <a:t>with</a:t>
            </a:r>
            <a:r>
              <a:rPr lang="es-ES_tradnl" dirty="0"/>
              <a:t> </a:t>
            </a:r>
            <a:r>
              <a:rPr lang="es-ES_tradnl" dirty="0" err="1"/>
              <a:t>members</a:t>
            </a:r>
            <a:r>
              <a:rPr lang="es-ES_tradnl" dirty="0"/>
              <a:t> of </a:t>
            </a:r>
            <a:r>
              <a:rPr lang="es-ES_tradnl" dirty="0" err="1"/>
              <a:t>the</a:t>
            </a:r>
            <a:r>
              <a:rPr lang="es-ES_tradnl" dirty="0"/>
              <a:t> Network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90" y="4375727"/>
            <a:ext cx="3224810" cy="168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7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ono de validado por la comunidad"/>
          <p:cNvSpPr>
            <a:spLocks noChangeAspect="1" noChangeArrowheads="1"/>
          </p:cNvSpPr>
          <p:nvPr/>
        </p:nvSpPr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_tradnl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charset="0"/>
                <a:ea typeface="inherit" charset="0"/>
              </a:rPr>
              <a:t>ideas for the future</a:t>
            </a:r>
            <a:endParaRPr kumimoji="0" lang="es-ES_tradnl" altLang="es-ES_tradnl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_trad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endParaRPr kumimoji="0" lang="es-ES_tradnl" altLang="es-ES_tradnl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_tradnl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s-ES_tradnl" altLang="es-ES_tradnl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s-ES_tradnl" altLang="es-ES_tradnl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AutoShape 4" descr="cono de validado por la comunidad"/>
          <p:cNvSpPr>
            <a:spLocks noChangeAspect="1" noChangeArrowheads="1"/>
          </p:cNvSpPr>
          <p:nvPr/>
        </p:nvSpPr>
        <p:spPr bwMode="auto">
          <a:xfrm>
            <a:off x="152400" y="1524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24345" y="1308649"/>
            <a:ext cx="5014193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_tradnl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 Unicode MS" charset="0"/>
                <a:ea typeface="inherit" charset="0"/>
              </a:rPr>
              <a:t>ideas </a:t>
            </a:r>
            <a:r>
              <a:rPr kumimoji="0" lang="es-ES_tradnl" altLang="es-ES_tradnl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Arial Unicode MS" charset="0"/>
                <a:ea typeface="inherit" charset="0"/>
              </a:rPr>
              <a:t>for</a:t>
            </a:r>
            <a:r>
              <a:rPr kumimoji="0" lang="es-ES_tradnl" altLang="es-ES_tradnl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 Unicode MS" charset="0"/>
                <a:ea typeface="inherit" charset="0"/>
              </a:rPr>
              <a:t> </a:t>
            </a:r>
            <a:r>
              <a:rPr kumimoji="0" lang="es-ES_tradnl" altLang="es-ES_tradnl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Arial Unicode MS" charset="0"/>
                <a:ea typeface="inherit" charset="0"/>
              </a:rPr>
              <a:t>the</a:t>
            </a:r>
            <a:r>
              <a:rPr kumimoji="0" lang="es-ES_tradnl" altLang="es-ES_tradnl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 Unicode MS" charset="0"/>
                <a:ea typeface="inherit" charset="0"/>
              </a:rPr>
              <a:t> </a:t>
            </a:r>
            <a:r>
              <a:rPr kumimoji="0" lang="es-ES_tradnl" altLang="es-ES_tradnl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Unicode MS" charset="0"/>
                <a:ea typeface="inherit" charset="0"/>
              </a:rPr>
              <a:t>future</a:t>
            </a:r>
            <a:r>
              <a:rPr kumimoji="0" lang="es-ES_tradnl" altLang="es-ES_tradnl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Unicode MS" charset="0"/>
                <a:ea typeface="inherit" charset="0"/>
              </a:rPr>
              <a:t> </a:t>
            </a:r>
            <a:r>
              <a:rPr kumimoji="0" lang="es-ES_tradnl" altLang="es-ES_tradnl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Unicode MS" charset="0"/>
                <a:ea typeface="inherit" charset="0"/>
              </a:rPr>
              <a:t>by</a:t>
            </a:r>
            <a:r>
              <a:rPr kumimoji="0" lang="es-ES_tradnl" altLang="es-ES_tradnl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Unicode MS" charset="0"/>
                <a:ea typeface="inherit" charset="0"/>
              </a:rPr>
              <a:t> </a:t>
            </a:r>
            <a:r>
              <a:rPr kumimoji="0" lang="es-ES_tradnl" altLang="es-ES_tradnl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Unicode MS" charset="0"/>
                <a:ea typeface="inherit" charset="0"/>
              </a:rPr>
              <a:t>RAGCyT</a:t>
            </a:r>
            <a:endParaRPr kumimoji="0" lang="es-ES_tradnl" altLang="es-ES_tradnl" sz="28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_trad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endParaRPr kumimoji="0" lang="es-ES_tradnl" altLang="es-ES_tradnl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_tradnl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s-ES_tradnl" altLang="es-ES_tradnl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s-ES_tradnl" altLang="es-ES_tradnl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AutoShape 6" descr="cono de validado por la comunidad"/>
          <p:cNvSpPr>
            <a:spLocks noChangeAspect="1" noChangeArrowheads="1"/>
          </p:cNvSpPr>
          <p:nvPr/>
        </p:nvSpPr>
        <p:spPr bwMode="auto">
          <a:xfrm>
            <a:off x="304800" y="3048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" name="AutoShape 8" descr="cono de validado por la comunidad"/>
          <p:cNvSpPr>
            <a:spLocks noChangeAspect="1" noChangeArrowheads="1"/>
          </p:cNvSpPr>
          <p:nvPr/>
        </p:nvSpPr>
        <p:spPr bwMode="auto">
          <a:xfrm>
            <a:off x="457200" y="4572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9509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647055" y="1851978"/>
            <a:ext cx="7559675" cy="1257300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r>
              <a:rPr lang="en-GB" altLang="es-ES" dirty="0">
                <a:latin typeface="Gotham Bold" pitchFamily="50" charset="0"/>
                <a:ea typeface="Arial Unicode MS" panose="020B0604020202020204"/>
                <a:cs typeface="Arial Unicode MS" panose="020B0604020202020204"/>
              </a:rPr>
              <a:t>Thank you.</a:t>
            </a: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5791518" y="3109278"/>
            <a:ext cx="6400800" cy="11668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s-E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s-E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s-E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altLang="es-ES" sz="1800" dirty="0" err="1">
                <a:latin typeface="Georgia" panose="02040502050405020303" pitchFamily="18" charset="0"/>
                <a:ea typeface="Arial Unicode MS" panose="020B0604020202020204"/>
              </a:rPr>
              <a:t>Name</a:t>
            </a:r>
            <a:endParaRPr lang="sv-SE" altLang="es-ES" sz="1800" dirty="0">
              <a:latin typeface="Georgia" panose="02040502050405020303" pitchFamily="18" charset="0"/>
              <a:ea typeface="Arial Unicode MS" panose="020B0604020202020204"/>
            </a:endParaRPr>
          </a:p>
          <a:p>
            <a:pPr marL="0" indent="0">
              <a:buNone/>
            </a:pPr>
            <a:r>
              <a:rPr lang="sv-SE" altLang="es-ES" sz="1800" dirty="0">
                <a:latin typeface="Georgia" panose="02040502050405020303" pitchFamily="18" charset="0"/>
                <a:ea typeface="Arial Unicode MS" panose="020B0604020202020204"/>
              </a:rPr>
              <a:t>E-mail</a:t>
            </a:r>
          </a:p>
          <a:p>
            <a:pPr marL="0" indent="0">
              <a:buNone/>
            </a:pPr>
            <a:r>
              <a:rPr lang="en-US" altLang="es-ES" sz="1800" dirty="0">
                <a:latin typeface="Georgia" panose="02040502050405020303" pitchFamily="18" charset="0"/>
                <a:ea typeface="Arial Unicode MS" panose="020B0604020202020204"/>
                <a:hlinkClick r:id="rId2"/>
              </a:rPr>
              <a:t>www.gender-sti.org</a:t>
            </a:r>
            <a:r>
              <a:rPr lang="en-US" altLang="es-ES" sz="1800" dirty="0">
                <a:latin typeface="Georgia" panose="02040502050405020303" pitchFamily="18" charset="0"/>
                <a:ea typeface="Arial Unicode MS" panose="020B0604020202020204"/>
              </a:rPr>
              <a:t> </a:t>
            </a:r>
          </a:p>
          <a:p>
            <a:endParaRPr lang="sv-SE" altLang="es-ES" sz="2000" dirty="0">
              <a:ea typeface="Arial Unicode MS" panose="020B0604020202020204"/>
            </a:endParaRPr>
          </a:p>
        </p:txBody>
      </p:sp>
      <p:pic>
        <p:nvPicPr>
          <p:cNvPr id="6" name="Imagen 17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134" y="4443525"/>
            <a:ext cx="5222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1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680" y="4453890"/>
            <a:ext cx="4984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rId7"/>
            <a:extLst>
              <a:ext uri="{FF2B5EF4-FFF2-40B4-BE49-F238E27FC236}">
                <a16:creationId xmlns="" xmlns:a16="http://schemas.microsoft.com/office/drawing/2014/main" id="{53846CA2-4DF1-B945-A80F-8952D8739C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5478" y="4430078"/>
            <a:ext cx="589802" cy="58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04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s-ES" sz="3200" b="1" dirty="0">
                <a:solidFill>
                  <a:srgbClr val="7030A0"/>
                </a:solidFill>
              </a:rPr>
              <a:t>Key </a:t>
            </a:r>
            <a:r>
              <a:rPr lang="es-ES" sz="3200" b="1" dirty="0" err="1" smtClean="0">
                <a:solidFill>
                  <a:srgbClr val="7030A0"/>
                </a:solidFill>
              </a:rPr>
              <a:t>points</a:t>
            </a:r>
            <a:r>
              <a:rPr lang="es-ES" sz="3200" b="1" dirty="0" smtClean="0">
                <a:solidFill>
                  <a:srgbClr val="7030A0"/>
                </a:solidFill>
              </a:rPr>
              <a:t> </a:t>
            </a:r>
            <a:r>
              <a:rPr lang="es-ES" sz="3200" b="1" dirty="0" err="1">
                <a:solidFill>
                  <a:srgbClr val="7030A0"/>
                </a:solidFill>
              </a:rPr>
              <a:t>about</a:t>
            </a:r>
            <a:r>
              <a:rPr lang="es-ES" sz="3200" b="1" dirty="0">
                <a:solidFill>
                  <a:srgbClr val="7030A0"/>
                </a:solidFill>
              </a:rPr>
              <a:t> </a:t>
            </a:r>
            <a:r>
              <a:rPr lang="es-ES" sz="3200" b="1" dirty="0" err="1" smtClean="0">
                <a:solidFill>
                  <a:srgbClr val="7030A0"/>
                </a:solidFill>
              </a:rPr>
              <a:t>networking</a:t>
            </a:r>
            <a:endParaRPr lang="es-ES" b="1" dirty="0" smtClean="0"/>
          </a:p>
          <a:p>
            <a:endParaRPr lang="es-ES" b="1" dirty="0"/>
          </a:p>
          <a:p>
            <a:r>
              <a:rPr lang="es-ES" b="1" dirty="0" smtClean="0"/>
              <a:t>* </a:t>
            </a:r>
            <a:r>
              <a:rPr lang="es-ES" dirty="0"/>
              <a:t>Social, cultural </a:t>
            </a:r>
            <a:r>
              <a:rPr lang="es-ES" dirty="0" err="1"/>
              <a:t>differences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various</a:t>
            </a:r>
            <a:r>
              <a:rPr lang="es-ES" dirty="0"/>
              <a:t> </a:t>
            </a:r>
            <a:r>
              <a:rPr lang="es-ES" dirty="0" err="1"/>
              <a:t>geographies</a:t>
            </a:r>
            <a:r>
              <a:rPr lang="es-ES" dirty="0"/>
              <a:t> </a:t>
            </a:r>
            <a:r>
              <a:rPr lang="es-ES" dirty="0" err="1" smtClean="0"/>
              <a:t>involved</a:t>
            </a:r>
            <a:endParaRPr lang="es-ES" b="1" dirty="0"/>
          </a:p>
          <a:p>
            <a:r>
              <a:rPr lang="es-ES" b="1" dirty="0"/>
              <a:t>*</a:t>
            </a:r>
            <a:r>
              <a:rPr lang="es-ES" dirty="0" err="1"/>
              <a:t>Epistemological</a:t>
            </a:r>
            <a:r>
              <a:rPr lang="es-ES" dirty="0"/>
              <a:t> </a:t>
            </a:r>
            <a:r>
              <a:rPr lang="es-ES" dirty="0" err="1"/>
              <a:t>differences</a:t>
            </a:r>
            <a:endParaRPr lang="es-ES" dirty="0"/>
          </a:p>
          <a:p>
            <a:r>
              <a:rPr lang="es-ES" b="1" dirty="0"/>
              <a:t>* </a:t>
            </a:r>
            <a:r>
              <a:rPr lang="es-ES" dirty="0" err="1"/>
              <a:t>Different</a:t>
            </a:r>
            <a:r>
              <a:rPr lang="es-ES" dirty="0"/>
              <a:t> </a:t>
            </a:r>
            <a:r>
              <a:rPr lang="es-ES" dirty="0" err="1"/>
              <a:t>conceptions</a:t>
            </a:r>
            <a:r>
              <a:rPr lang="es-ES" dirty="0"/>
              <a:t> of </a:t>
            </a:r>
            <a:r>
              <a:rPr lang="es-ES" dirty="0" err="1"/>
              <a:t>gender</a:t>
            </a:r>
            <a:endParaRPr lang="es-ES" dirty="0"/>
          </a:p>
          <a:p>
            <a:r>
              <a:rPr lang="es-ES" b="1" dirty="0"/>
              <a:t>* </a:t>
            </a:r>
            <a:r>
              <a:rPr lang="es-ES" dirty="0" err="1"/>
              <a:t>Different</a:t>
            </a:r>
            <a:r>
              <a:rPr lang="es-ES" dirty="0"/>
              <a:t> </a:t>
            </a:r>
            <a:r>
              <a:rPr lang="es-ES" dirty="0" err="1"/>
              <a:t>contexts</a:t>
            </a:r>
            <a:r>
              <a:rPr lang="es-ES" dirty="0"/>
              <a:t> of </a:t>
            </a:r>
            <a:r>
              <a:rPr lang="es-ES" dirty="0" err="1"/>
              <a:t>struggle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equity</a:t>
            </a:r>
            <a:endParaRPr lang="es-ES" dirty="0"/>
          </a:p>
          <a:p>
            <a:endParaRPr lang="es-ES_tradn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231" y="213211"/>
            <a:ext cx="3505200" cy="214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89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838203" y="880437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es-ES" b="1" dirty="0" err="1">
                <a:solidFill>
                  <a:srgbClr val="7030A0"/>
                </a:solidFill>
              </a:rPr>
              <a:t>Work</a:t>
            </a:r>
            <a:r>
              <a:rPr lang="es-ES" b="1" dirty="0">
                <a:solidFill>
                  <a:srgbClr val="7030A0"/>
                </a:solidFill>
              </a:rPr>
              <a:t> </a:t>
            </a:r>
            <a:r>
              <a:rPr lang="es-ES" b="1" dirty="0" err="1" smtClean="0">
                <a:solidFill>
                  <a:srgbClr val="7030A0"/>
                </a:solidFill>
              </a:rPr>
              <a:t>Packages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Marcador de contenido 2"/>
          <p:cNvSpPr txBox="1">
            <a:spLocks noGrp="1"/>
          </p:cNvSpPr>
          <p:nvPr>
            <p:ph type="body" idx="4294967295"/>
          </p:nvPr>
        </p:nvSpPr>
        <p:spPr>
          <a:xfrm>
            <a:off x="838203" y="1948089"/>
            <a:ext cx="10515600" cy="3384898"/>
          </a:xfrm>
        </p:spPr>
        <p:txBody>
          <a:bodyPr>
            <a:normAutofit lnSpcReduction="10000"/>
          </a:bodyPr>
          <a:lstStyle/>
          <a:p>
            <a:r>
              <a:rPr lang="es-ES" dirty="0">
                <a:solidFill>
                  <a:srgbClr val="7030A0"/>
                </a:solidFill>
              </a:rPr>
              <a:t>WP 1 </a:t>
            </a:r>
            <a:r>
              <a:rPr lang="es-ES" dirty="0" err="1"/>
              <a:t>Mapping</a:t>
            </a:r>
            <a:r>
              <a:rPr lang="es-ES" dirty="0"/>
              <a:t> </a:t>
            </a:r>
            <a:r>
              <a:rPr lang="es-ES" dirty="0" err="1"/>
              <a:t>gender</a:t>
            </a:r>
            <a:r>
              <a:rPr lang="es-ES" dirty="0"/>
              <a:t> </a:t>
            </a:r>
            <a:r>
              <a:rPr lang="es-ES" dirty="0" err="1"/>
              <a:t>equality</a:t>
            </a:r>
            <a:r>
              <a:rPr lang="es-ES" dirty="0"/>
              <a:t> in STI bilateral and multilateral </a:t>
            </a:r>
            <a:r>
              <a:rPr lang="es-ES" dirty="0" err="1" smtClean="0"/>
              <a:t>agreements</a:t>
            </a:r>
            <a:endParaRPr lang="es-ES" dirty="0" smtClean="0"/>
          </a:p>
          <a:p>
            <a:r>
              <a:rPr lang="es-ES" dirty="0">
                <a:solidFill>
                  <a:srgbClr val="7030A0"/>
                </a:solidFill>
              </a:rPr>
              <a:t>WP 2 </a:t>
            </a:r>
            <a:r>
              <a:rPr lang="es-ES" dirty="0" err="1"/>
              <a:t>Comparative</a:t>
            </a:r>
            <a:r>
              <a:rPr lang="es-ES" dirty="0"/>
              <a:t> </a:t>
            </a:r>
            <a:r>
              <a:rPr lang="es-ES" dirty="0" err="1"/>
              <a:t>analysis</a:t>
            </a:r>
            <a:r>
              <a:rPr lang="es-ES" dirty="0"/>
              <a:t> and benchmarking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gender</a:t>
            </a:r>
            <a:r>
              <a:rPr lang="es-ES" dirty="0"/>
              <a:t> </a:t>
            </a:r>
            <a:r>
              <a:rPr lang="es-ES" dirty="0" err="1"/>
              <a:t>equality</a:t>
            </a:r>
            <a:r>
              <a:rPr lang="es-ES" dirty="0"/>
              <a:t> in STI </a:t>
            </a:r>
            <a:r>
              <a:rPr lang="es-ES" dirty="0" smtClean="0"/>
              <a:t>dialogues</a:t>
            </a:r>
          </a:p>
          <a:p>
            <a:r>
              <a:rPr lang="es-ES" dirty="0">
                <a:solidFill>
                  <a:srgbClr val="7030A0"/>
                </a:solidFill>
              </a:rPr>
              <a:t>WP3 </a:t>
            </a:r>
            <a:r>
              <a:rPr lang="es-ES" dirty="0"/>
              <a:t>GENDER STI Co-</a:t>
            </a:r>
            <a:r>
              <a:rPr lang="es-ES" dirty="0" err="1"/>
              <a:t>Design</a:t>
            </a:r>
            <a:r>
              <a:rPr lang="es-ES" dirty="0"/>
              <a:t> </a:t>
            </a:r>
            <a:r>
              <a:rPr lang="es-ES" dirty="0" err="1" smtClean="0"/>
              <a:t>Labs</a:t>
            </a:r>
            <a:endParaRPr lang="es-ES" dirty="0" smtClean="0"/>
          </a:p>
          <a:p>
            <a:r>
              <a:rPr lang="es-ES" dirty="0">
                <a:solidFill>
                  <a:srgbClr val="7030A0"/>
                </a:solidFill>
              </a:rPr>
              <a:t>WP4</a:t>
            </a:r>
            <a:r>
              <a:rPr lang="es-ES" dirty="0"/>
              <a:t> </a:t>
            </a:r>
            <a:r>
              <a:rPr lang="es-ES" dirty="0" err="1"/>
              <a:t>Recommendations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implementing</a:t>
            </a:r>
            <a:r>
              <a:rPr lang="es-ES" dirty="0"/>
              <a:t> </a:t>
            </a:r>
            <a:r>
              <a:rPr lang="es-ES" dirty="0" err="1"/>
              <a:t>gender</a:t>
            </a:r>
            <a:r>
              <a:rPr lang="es-ES" dirty="0"/>
              <a:t> </a:t>
            </a:r>
            <a:r>
              <a:rPr lang="es-ES" dirty="0" err="1"/>
              <a:t>equality</a:t>
            </a:r>
            <a:r>
              <a:rPr lang="es-ES" dirty="0"/>
              <a:t> in STI </a:t>
            </a:r>
            <a:r>
              <a:rPr lang="es-ES" dirty="0" smtClean="0"/>
              <a:t>dialogues</a:t>
            </a:r>
          </a:p>
          <a:p>
            <a:r>
              <a:rPr lang="es-ES" dirty="0">
                <a:solidFill>
                  <a:srgbClr val="7030A0"/>
                </a:solidFill>
              </a:rPr>
              <a:t>WP5</a:t>
            </a:r>
            <a:r>
              <a:rPr lang="es-ES" dirty="0"/>
              <a:t> </a:t>
            </a:r>
            <a:r>
              <a:rPr lang="es-ES" dirty="0" err="1"/>
              <a:t>Communication</a:t>
            </a:r>
            <a:r>
              <a:rPr lang="es-ES" dirty="0"/>
              <a:t>, </a:t>
            </a:r>
            <a:r>
              <a:rPr lang="es-ES" dirty="0" err="1"/>
              <a:t>Dissemination</a:t>
            </a:r>
            <a:r>
              <a:rPr lang="es-ES" dirty="0"/>
              <a:t> and </a:t>
            </a:r>
            <a:r>
              <a:rPr lang="es-ES" dirty="0" err="1"/>
              <a:t>Exploitation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74430" y="1265312"/>
            <a:ext cx="114182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7030A0"/>
                </a:solidFill>
              </a:rPr>
              <a:t>WP 1 </a:t>
            </a:r>
            <a:r>
              <a:rPr lang="es-ES" sz="3200" b="1" dirty="0" err="1">
                <a:solidFill>
                  <a:srgbClr val="7030A0"/>
                </a:solidFill>
              </a:rPr>
              <a:t>Mapping</a:t>
            </a:r>
            <a:r>
              <a:rPr lang="es-ES" sz="3200" b="1" dirty="0">
                <a:solidFill>
                  <a:srgbClr val="7030A0"/>
                </a:solidFill>
              </a:rPr>
              <a:t> </a:t>
            </a:r>
            <a:r>
              <a:rPr lang="es-ES" sz="3200" b="1" dirty="0" err="1">
                <a:solidFill>
                  <a:srgbClr val="7030A0"/>
                </a:solidFill>
              </a:rPr>
              <a:t>gender</a:t>
            </a:r>
            <a:r>
              <a:rPr lang="es-ES" sz="3200" b="1" dirty="0">
                <a:solidFill>
                  <a:srgbClr val="7030A0"/>
                </a:solidFill>
              </a:rPr>
              <a:t> </a:t>
            </a:r>
            <a:r>
              <a:rPr lang="es-ES" sz="3200" b="1" dirty="0" err="1">
                <a:solidFill>
                  <a:srgbClr val="7030A0"/>
                </a:solidFill>
              </a:rPr>
              <a:t>equality</a:t>
            </a:r>
            <a:r>
              <a:rPr lang="es-ES" sz="3200" b="1" dirty="0">
                <a:solidFill>
                  <a:srgbClr val="7030A0"/>
                </a:solidFill>
              </a:rPr>
              <a:t> in STI bilateral and multilateral </a:t>
            </a:r>
            <a:r>
              <a:rPr lang="es-ES" sz="3200" b="1" dirty="0" err="1">
                <a:solidFill>
                  <a:srgbClr val="7030A0"/>
                </a:solidFill>
              </a:rPr>
              <a:t>agreements</a:t>
            </a:r>
            <a:endParaRPr lang="es-ES" sz="3200" b="1" dirty="0">
              <a:solidFill>
                <a:srgbClr val="7030A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37138" y="2614247"/>
            <a:ext cx="8006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charset="2"/>
              <a:buChar char="Ø"/>
            </a:pPr>
            <a:r>
              <a:rPr lang="es-ES" dirty="0" smtClean="0"/>
              <a:t> </a:t>
            </a:r>
            <a:r>
              <a:rPr lang="es-ES" b="1" dirty="0" err="1" smtClean="0"/>
              <a:t>Limitations</a:t>
            </a:r>
            <a:r>
              <a:rPr lang="es-ES" b="1" dirty="0" smtClean="0"/>
              <a:t> </a:t>
            </a:r>
            <a:r>
              <a:rPr lang="es-ES" b="1" dirty="0" err="1"/>
              <a:t>with</a:t>
            </a:r>
            <a:r>
              <a:rPr lang="es-ES" b="1" dirty="0"/>
              <a:t>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NGOs</a:t>
            </a:r>
            <a:r>
              <a:rPr lang="es-ES" dirty="0"/>
              <a:t>.           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533292" y="2614247"/>
            <a:ext cx="5849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charset="2"/>
              <a:buChar char="Ø"/>
            </a:pPr>
            <a:r>
              <a:rPr lang="es-ES" b="1" dirty="0" smtClean="0">
                <a:solidFill>
                  <a:srgbClr val="7030A0"/>
                </a:solidFill>
              </a:rPr>
              <a:t> In </a:t>
            </a:r>
            <a:r>
              <a:rPr lang="es-ES" b="1" dirty="0">
                <a:solidFill>
                  <a:srgbClr val="7030A0"/>
                </a:solidFill>
              </a:rPr>
              <a:t>Argentina </a:t>
            </a:r>
            <a:r>
              <a:rPr lang="es-ES" b="1" dirty="0" err="1">
                <a:solidFill>
                  <a:srgbClr val="7030A0"/>
                </a:solidFill>
              </a:rPr>
              <a:t>we</a:t>
            </a:r>
            <a:r>
              <a:rPr lang="es-ES" b="1" dirty="0">
                <a:solidFill>
                  <a:srgbClr val="7030A0"/>
                </a:solidFill>
              </a:rPr>
              <a:t> observe </a:t>
            </a:r>
            <a:r>
              <a:rPr lang="es-ES" b="1" dirty="0" err="1">
                <a:solidFill>
                  <a:srgbClr val="7030A0"/>
                </a:solidFill>
              </a:rPr>
              <a:t>zero</a:t>
            </a:r>
            <a:r>
              <a:rPr lang="es-ES" b="1" dirty="0">
                <a:solidFill>
                  <a:srgbClr val="7030A0"/>
                </a:solidFill>
              </a:rPr>
              <a:t> </a:t>
            </a:r>
            <a:r>
              <a:rPr lang="es-ES" b="1" dirty="0" err="1">
                <a:solidFill>
                  <a:srgbClr val="7030A0"/>
                </a:solidFill>
              </a:rPr>
              <a:t>activity</a:t>
            </a:r>
            <a:r>
              <a:rPr lang="es-ES" b="1" dirty="0">
                <a:solidFill>
                  <a:srgbClr val="7030A0"/>
                </a:solidFill>
              </a:rPr>
              <a:t> </a:t>
            </a:r>
            <a:r>
              <a:rPr lang="es-ES" b="1" dirty="0" err="1">
                <a:solidFill>
                  <a:srgbClr val="7030A0"/>
                </a:solidFill>
              </a:rPr>
              <a:t>with</a:t>
            </a:r>
            <a:r>
              <a:rPr lang="es-ES" b="1" dirty="0">
                <a:solidFill>
                  <a:srgbClr val="7030A0"/>
                </a:solidFill>
              </a:rPr>
              <a:t> </a:t>
            </a:r>
            <a:r>
              <a:rPr lang="es-ES" b="1" dirty="0" err="1">
                <a:solidFill>
                  <a:srgbClr val="7030A0"/>
                </a:solidFill>
              </a:rPr>
              <a:t>NGOs</a:t>
            </a:r>
            <a:endParaRPr lang="es-ES" b="1" dirty="0">
              <a:solidFill>
                <a:srgbClr val="7030A0"/>
              </a:solidFill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4677508" y="2798913"/>
            <a:ext cx="1301261" cy="0"/>
          </a:xfrm>
          <a:prstGeom prst="straightConnector1">
            <a:avLst/>
          </a:prstGeom>
          <a:ln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187569" y="347654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Font typeface="Wingdings" charset="2"/>
              <a:buChar char="Ø"/>
            </a:pPr>
            <a:r>
              <a:rPr lang="es-ES" b="1" dirty="0" err="1"/>
              <a:t>We</a:t>
            </a:r>
            <a:r>
              <a:rPr lang="es-ES" b="1" dirty="0"/>
              <a:t> </a:t>
            </a:r>
            <a:r>
              <a:rPr lang="es-ES" b="1" dirty="0" err="1"/>
              <a:t>carried</a:t>
            </a:r>
            <a:r>
              <a:rPr lang="es-ES" b="1" dirty="0"/>
              <a:t> </a:t>
            </a:r>
            <a:r>
              <a:rPr lang="es-ES" b="1" dirty="0" err="1"/>
              <a:t>out</a:t>
            </a:r>
            <a:r>
              <a:rPr lang="es-ES" b="1" dirty="0"/>
              <a:t> a </a:t>
            </a:r>
            <a:r>
              <a:rPr lang="es-ES" b="1" dirty="0" err="1"/>
              <a:t>survey</a:t>
            </a:r>
            <a:r>
              <a:rPr lang="es-ES" b="1" dirty="0"/>
              <a:t> </a:t>
            </a:r>
            <a:r>
              <a:rPr lang="es-ES" b="1" dirty="0" err="1"/>
              <a:t>on</a:t>
            </a:r>
            <a:r>
              <a:rPr lang="es-ES" b="1" dirty="0"/>
              <a:t> bilateral and multilateral</a:t>
            </a:r>
          </a:p>
          <a:p>
            <a:pPr lvl="1"/>
            <a:r>
              <a:rPr lang="es-ES" b="1" dirty="0"/>
              <a:t> </a:t>
            </a:r>
            <a:r>
              <a:rPr lang="es-ES" b="1" dirty="0" err="1"/>
              <a:t>cooperation</a:t>
            </a:r>
            <a:r>
              <a:rPr lang="es-ES" b="1" dirty="0"/>
              <a:t> </a:t>
            </a:r>
            <a:r>
              <a:rPr lang="es-ES" b="1" dirty="0" err="1"/>
              <a:t>agreements</a:t>
            </a:r>
            <a:r>
              <a:rPr lang="es-ES" b="1" dirty="0"/>
              <a:t> </a:t>
            </a:r>
            <a:r>
              <a:rPr lang="es-ES" b="1" dirty="0" err="1"/>
              <a:t>on</a:t>
            </a:r>
            <a:r>
              <a:rPr lang="es-ES" b="1" dirty="0"/>
              <a:t> </a:t>
            </a:r>
            <a:r>
              <a:rPr lang="es-ES" b="1" dirty="0" err="1"/>
              <a:t>gender</a:t>
            </a:r>
            <a:r>
              <a:rPr lang="es-ES" b="1" dirty="0"/>
              <a:t> </a:t>
            </a:r>
            <a:r>
              <a:rPr lang="es-ES" b="1" dirty="0" err="1"/>
              <a:t>equality</a:t>
            </a:r>
            <a:r>
              <a:rPr lang="es-ES" b="1" dirty="0"/>
              <a:t>                              </a:t>
            </a:r>
          </a:p>
          <a:p>
            <a:pPr lvl="1"/>
            <a:r>
              <a:rPr lang="es-ES" b="1" dirty="0">
                <a:solidFill>
                  <a:srgbClr val="7030A0"/>
                </a:solidFill>
              </a:rPr>
              <a:t> </a:t>
            </a:r>
            <a:r>
              <a:rPr lang="es-ES" b="1" dirty="0"/>
              <a:t>in </a:t>
            </a:r>
            <a:r>
              <a:rPr lang="es-ES" b="1" dirty="0" err="1"/>
              <a:t>Universities</a:t>
            </a:r>
            <a:r>
              <a:rPr lang="es-ES" b="1" dirty="0"/>
              <a:t>, </a:t>
            </a:r>
            <a:r>
              <a:rPr lang="es-ES" b="1" dirty="0" err="1"/>
              <a:t>Ministries</a:t>
            </a:r>
            <a:r>
              <a:rPr lang="es-ES" b="1" dirty="0"/>
              <a:t>, </a:t>
            </a:r>
            <a:r>
              <a:rPr lang="es-ES" b="1" dirty="0" err="1"/>
              <a:t>Programs</a:t>
            </a:r>
            <a:r>
              <a:rPr lang="es-ES" b="1" dirty="0"/>
              <a:t> and </a:t>
            </a:r>
          </a:p>
          <a:p>
            <a:pPr lvl="1"/>
            <a:r>
              <a:rPr lang="es-ES" b="1" dirty="0" err="1"/>
              <a:t>private</a:t>
            </a:r>
            <a:r>
              <a:rPr lang="es-ES" b="1" dirty="0"/>
              <a:t> </a:t>
            </a:r>
            <a:r>
              <a:rPr lang="es-ES" b="1" dirty="0" err="1"/>
              <a:t>Organizations</a:t>
            </a:r>
            <a:endParaRPr lang="es-ES_tradnl" b="1" dirty="0"/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5826370" y="4076709"/>
            <a:ext cx="1301261" cy="0"/>
          </a:xfrm>
          <a:prstGeom prst="straightConnector1">
            <a:avLst/>
          </a:prstGeom>
          <a:ln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6787662" y="384007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       </a:t>
            </a:r>
            <a:r>
              <a:rPr lang="en-GB" dirty="0" smtClean="0">
                <a:solidFill>
                  <a:srgbClr val="7030A0"/>
                </a:solidFill>
              </a:rPr>
              <a:t>We </a:t>
            </a:r>
            <a:r>
              <a:rPr lang="en-GB" dirty="0">
                <a:solidFill>
                  <a:srgbClr val="7030A0"/>
                </a:solidFill>
              </a:rPr>
              <a:t>found 74 agreement between UE – Argentina</a:t>
            </a:r>
          </a:p>
          <a:p>
            <a:endParaRPr lang="en-GB" dirty="0">
              <a:solidFill>
                <a:srgbClr val="7030A0"/>
              </a:solidFill>
            </a:endParaRPr>
          </a:p>
          <a:p>
            <a:pPr lvl="1"/>
            <a:r>
              <a:rPr lang="en-GB" dirty="0">
                <a:solidFill>
                  <a:srgbClr val="7030A0"/>
                </a:solidFill>
              </a:rPr>
              <a:t>26 Cooperation Agreement</a:t>
            </a:r>
          </a:p>
          <a:p>
            <a:pPr lvl="1"/>
            <a:r>
              <a:rPr lang="en-GB" dirty="0">
                <a:solidFill>
                  <a:srgbClr val="7030A0"/>
                </a:solidFill>
              </a:rPr>
              <a:t>32 Formal Bilateral Agreement</a:t>
            </a:r>
          </a:p>
          <a:p>
            <a:pPr lvl="1"/>
            <a:r>
              <a:rPr lang="en-GB" dirty="0">
                <a:solidFill>
                  <a:srgbClr val="7030A0"/>
                </a:solidFill>
              </a:rPr>
              <a:t>1 Formal Multilateral Agreement</a:t>
            </a:r>
          </a:p>
          <a:p>
            <a:pPr lvl="1"/>
            <a:r>
              <a:rPr lang="en-GB" dirty="0">
                <a:solidFill>
                  <a:srgbClr val="7030A0"/>
                </a:solidFill>
              </a:rPr>
              <a:t>5 MOU</a:t>
            </a:r>
          </a:p>
          <a:p>
            <a:pPr lvl="1"/>
            <a:r>
              <a:rPr lang="en-GB" dirty="0">
                <a:solidFill>
                  <a:srgbClr val="7030A0"/>
                </a:solidFill>
              </a:rPr>
              <a:t>10 STI Implementation </a:t>
            </a:r>
            <a:r>
              <a:rPr lang="en-GB" dirty="0" smtClean="0">
                <a:solidFill>
                  <a:srgbClr val="7030A0"/>
                </a:solidFill>
              </a:rPr>
              <a:t>Activities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789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12497" cy="331763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76" y="3825172"/>
            <a:ext cx="8593015" cy="3032828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8721969" y="691662"/>
            <a:ext cx="609600" cy="22273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CuadroTexto 5"/>
          <p:cNvSpPr txBox="1"/>
          <p:nvPr/>
        </p:nvSpPr>
        <p:spPr>
          <a:xfrm>
            <a:off x="9566031" y="691662"/>
            <a:ext cx="25204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7030A0"/>
                </a:solidFill>
              </a:rPr>
              <a:t>In </a:t>
            </a:r>
            <a:r>
              <a:rPr lang="es-ES_tradnl" dirty="0" err="1">
                <a:solidFill>
                  <a:srgbClr val="7030A0"/>
                </a:solidFill>
              </a:rPr>
              <a:t>the</a:t>
            </a:r>
            <a:r>
              <a:rPr lang="es-ES_tradnl" dirty="0">
                <a:solidFill>
                  <a:srgbClr val="7030A0"/>
                </a:solidFill>
              </a:rPr>
              <a:t> </a:t>
            </a:r>
            <a:r>
              <a:rPr lang="es-ES_tradnl" dirty="0" err="1">
                <a:solidFill>
                  <a:srgbClr val="7030A0"/>
                </a:solidFill>
              </a:rPr>
              <a:t>agreements</a:t>
            </a:r>
            <a:r>
              <a:rPr lang="es-ES_tradnl" dirty="0">
                <a:solidFill>
                  <a:srgbClr val="7030A0"/>
                </a:solidFill>
              </a:rPr>
              <a:t> </a:t>
            </a:r>
            <a:r>
              <a:rPr lang="es-ES_tradnl" dirty="0" err="1">
                <a:solidFill>
                  <a:srgbClr val="7030A0"/>
                </a:solidFill>
              </a:rPr>
              <a:t>found</a:t>
            </a:r>
            <a:r>
              <a:rPr lang="es-ES_tradnl" dirty="0">
                <a:solidFill>
                  <a:srgbClr val="7030A0"/>
                </a:solidFill>
              </a:rPr>
              <a:t>, </a:t>
            </a:r>
            <a:r>
              <a:rPr lang="es-ES_tradnl" dirty="0" err="1">
                <a:solidFill>
                  <a:srgbClr val="7030A0"/>
                </a:solidFill>
              </a:rPr>
              <a:t>the</a:t>
            </a:r>
            <a:r>
              <a:rPr lang="es-ES_tradnl" dirty="0">
                <a:solidFill>
                  <a:srgbClr val="7030A0"/>
                </a:solidFill>
              </a:rPr>
              <a:t> </a:t>
            </a:r>
            <a:r>
              <a:rPr lang="es-ES_tradnl" dirty="0" err="1">
                <a:solidFill>
                  <a:srgbClr val="7030A0"/>
                </a:solidFill>
              </a:rPr>
              <a:t>mention</a:t>
            </a:r>
            <a:r>
              <a:rPr lang="es-ES_tradnl" dirty="0">
                <a:solidFill>
                  <a:srgbClr val="7030A0"/>
                </a:solidFill>
              </a:rPr>
              <a:t> of </a:t>
            </a:r>
            <a:r>
              <a:rPr lang="es-ES_tradnl" dirty="0" err="1">
                <a:solidFill>
                  <a:srgbClr val="7030A0"/>
                </a:solidFill>
              </a:rPr>
              <a:t>gender</a:t>
            </a:r>
            <a:r>
              <a:rPr lang="es-ES_tradnl" dirty="0">
                <a:solidFill>
                  <a:srgbClr val="7030A0"/>
                </a:solidFill>
              </a:rPr>
              <a:t> </a:t>
            </a:r>
            <a:r>
              <a:rPr lang="es-ES_tradnl" dirty="0" err="1">
                <a:solidFill>
                  <a:srgbClr val="7030A0"/>
                </a:solidFill>
              </a:rPr>
              <a:t>did</a:t>
            </a:r>
            <a:r>
              <a:rPr lang="es-ES_tradnl" dirty="0">
                <a:solidFill>
                  <a:srgbClr val="7030A0"/>
                </a:solidFill>
              </a:rPr>
              <a:t> </a:t>
            </a:r>
            <a:r>
              <a:rPr lang="es-ES_tradnl" dirty="0" err="1">
                <a:solidFill>
                  <a:srgbClr val="7030A0"/>
                </a:solidFill>
              </a:rPr>
              <a:t>not</a:t>
            </a:r>
            <a:r>
              <a:rPr lang="es-ES_tradnl" dirty="0">
                <a:solidFill>
                  <a:srgbClr val="7030A0"/>
                </a:solidFill>
              </a:rPr>
              <a:t> </a:t>
            </a:r>
            <a:r>
              <a:rPr lang="es-ES_tradnl" dirty="0" err="1">
                <a:solidFill>
                  <a:srgbClr val="7030A0"/>
                </a:solidFill>
              </a:rPr>
              <a:t>include</a:t>
            </a:r>
            <a:r>
              <a:rPr lang="es-ES_tradnl" dirty="0">
                <a:solidFill>
                  <a:srgbClr val="7030A0"/>
                </a:solidFill>
              </a:rPr>
              <a:t> </a:t>
            </a:r>
            <a:r>
              <a:rPr lang="es-ES_tradnl" dirty="0" err="1">
                <a:solidFill>
                  <a:srgbClr val="7030A0"/>
                </a:solidFill>
              </a:rPr>
              <a:t>greater</a:t>
            </a:r>
            <a:r>
              <a:rPr lang="es-ES_tradnl" dirty="0">
                <a:solidFill>
                  <a:srgbClr val="7030A0"/>
                </a:solidFill>
              </a:rPr>
              <a:t> </a:t>
            </a:r>
            <a:r>
              <a:rPr lang="es-ES_tradnl" dirty="0" err="1">
                <a:solidFill>
                  <a:srgbClr val="7030A0"/>
                </a:solidFill>
              </a:rPr>
              <a:t>possibility</a:t>
            </a:r>
            <a:r>
              <a:rPr lang="es-ES_tradnl" dirty="0">
                <a:solidFill>
                  <a:srgbClr val="7030A0"/>
                </a:solidFill>
              </a:rPr>
              <a:t> </a:t>
            </a:r>
            <a:r>
              <a:rPr lang="es-ES_tradnl" dirty="0" err="1">
                <a:solidFill>
                  <a:srgbClr val="7030A0"/>
                </a:solidFill>
              </a:rPr>
              <a:t>or</a:t>
            </a:r>
            <a:r>
              <a:rPr lang="es-ES_tradnl" dirty="0">
                <a:solidFill>
                  <a:srgbClr val="7030A0"/>
                </a:solidFill>
              </a:rPr>
              <a:t> </a:t>
            </a:r>
            <a:r>
              <a:rPr lang="es-ES_tradnl" dirty="0" err="1">
                <a:solidFill>
                  <a:srgbClr val="7030A0"/>
                </a:solidFill>
              </a:rPr>
              <a:t>equal</a:t>
            </a:r>
            <a:r>
              <a:rPr lang="es-ES_tradnl" dirty="0">
                <a:solidFill>
                  <a:srgbClr val="7030A0"/>
                </a:solidFill>
              </a:rPr>
              <a:t> </a:t>
            </a:r>
            <a:r>
              <a:rPr lang="es-ES_tradnl" dirty="0" err="1">
                <a:solidFill>
                  <a:srgbClr val="7030A0"/>
                </a:solidFill>
              </a:rPr>
              <a:t>participation</a:t>
            </a:r>
            <a:endParaRPr lang="es-ES_tradnl" dirty="0">
              <a:solidFill>
                <a:srgbClr val="7030A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8246" y="4044462"/>
            <a:ext cx="1992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>
                <a:solidFill>
                  <a:srgbClr val="7030A0"/>
                </a:solidFill>
              </a:rPr>
              <a:t>The</a:t>
            </a:r>
            <a:r>
              <a:rPr lang="es-ES_tradnl" dirty="0">
                <a:solidFill>
                  <a:srgbClr val="7030A0"/>
                </a:solidFill>
              </a:rPr>
              <a:t> </a:t>
            </a:r>
            <a:r>
              <a:rPr lang="es-ES_tradnl" dirty="0" err="1">
                <a:solidFill>
                  <a:srgbClr val="7030A0"/>
                </a:solidFill>
              </a:rPr>
              <a:t>mention</a:t>
            </a:r>
            <a:r>
              <a:rPr lang="es-ES_tradnl" dirty="0">
                <a:solidFill>
                  <a:srgbClr val="7030A0"/>
                </a:solidFill>
              </a:rPr>
              <a:t> of a </a:t>
            </a:r>
            <a:r>
              <a:rPr lang="es-ES_tradnl" dirty="0" err="1">
                <a:solidFill>
                  <a:srgbClr val="7030A0"/>
                </a:solidFill>
              </a:rPr>
              <a:t>gender</a:t>
            </a:r>
            <a:r>
              <a:rPr lang="es-ES_tradnl" dirty="0">
                <a:solidFill>
                  <a:srgbClr val="7030A0"/>
                </a:solidFill>
              </a:rPr>
              <a:t> </a:t>
            </a:r>
            <a:r>
              <a:rPr lang="es-ES_tradnl" dirty="0" err="1">
                <a:solidFill>
                  <a:srgbClr val="7030A0"/>
                </a:solidFill>
              </a:rPr>
              <a:t>perspective</a:t>
            </a:r>
            <a:r>
              <a:rPr lang="es-ES_tradnl" dirty="0">
                <a:solidFill>
                  <a:srgbClr val="7030A0"/>
                </a:solidFill>
              </a:rPr>
              <a:t> </a:t>
            </a:r>
            <a:r>
              <a:rPr lang="es-ES_tradnl" dirty="0" err="1">
                <a:solidFill>
                  <a:srgbClr val="7030A0"/>
                </a:solidFill>
              </a:rPr>
              <a:t>begins</a:t>
            </a:r>
            <a:r>
              <a:rPr lang="es-ES_tradnl" dirty="0">
                <a:solidFill>
                  <a:srgbClr val="7030A0"/>
                </a:solidFill>
              </a:rPr>
              <a:t> in </a:t>
            </a:r>
            <a:r>
              <a:rPr lang="es-ES_tradnl" dirty="0" err="1">
                <a:solidFill>
                  <a:srgbClr val="7030A0"/>
                </a:solidFill>
              </a:rPr>
              <a:t>the</a:t>
            </a:r>
            <a:r>
              <a:rPr lang="es-ES_tradnl" dirty="0">
                <a:solidFill>
                  <a:srgbClr val="7030A0"/>
                </a:solidFill>
              </a:rPr>
              <a:t> </a:t>
            </a:r>
            <a:r>
              <a:rPr lang="es-ES_tradnl" dirty="0" err="1">
                <a:solidFill>
                  <a:srgbClr val="7030A0"/>
                </a:solidFill>
              </a:rPr>
              <a:t>closest</a:t>
            </a:r>
            <a:r>
              <a:rPr lang="es-ES_tradnl" dirty="0">
                <a:solidFill>
                  <a:srgbClr val="7030A0"/>
                </a:solidFill>
              </a:rPr>
              <a:t> </a:t>
            </a:r>
            <a:r>
              <a:rPr lang="es-ES_tradnl" dirty="0" err="1">
                <a:solidFill>
                  <a:srgbClr val="7030A0"/>
                </a:solidFill>
              </a:rPr>
              <a:t>years</a:t>
            </a:r>
            <a:endParaRPr lang="es-ES_tradnl" dirty="0">
              <a:solidFill>
                <a:srgbClr val="7030A0"/>
              </a:solidFill>
            </a:endParaRPr>
          </a:p>
        </p:txBody>
      </p:sp>
      <p:sp>
        <p:nvSpPr>
          <p:cNvPr id="8" name="Flecha derecha 7"/>
          <p:cNvSpPr/>
          <p:nvPr/>
        </p:nvSpPr>
        <p:spPr>
          <a:xfrm rot="10986490">
            <a:off x="2614246" y="4759569"/>
            <a:ext cx="679939" cy="25790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73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860431" y="18770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b="1" dirty="0"/>
              <a:t>A </a:t>
            </a:r>
            <a:r>
              <a:rPr lang="es-ES_tradnl" b="1" dirty="0" err="1"/>
              <a:t>sample</a:t>
            </a:r>
            <a:r>
              <a:rPr lang="es-ES_tradnl" b="1" dirty="0"/>
              <a:t> of </a:t>
            </a:r>
            <a:r>
              <a:rPr lang="es-ES_tradnl" b="1" dirty="0" err="1"/>
              <a:t>key</a:t>
            </a:r>
            <a:r>
              <a:rPr lang="es-ES_tradnl" b="1" dirty="0"/>
              <a:t> </a:t>
            </a:r>
            <a:r>
              <a:rPr lang="es-ES_tradnl" b="1" dirty="0" err="1"/>
              <a:t>stakeholders</a:t>
            </a:r>
            <a:r>
              <a:rPr lang="es-ES_tradnl" b="1" dirty="0"/>
              <a:t> </a:t>
            </a:r>
            <a:r>
              <a:rPr lang="es-ES_tradnl" b="1" dirty="0" err="1"/>
              <a:t>was</a:t>
            </a:r>
            <a:r>
              <a:rPr lang="es-ES_tradnl" b="1" dirty="0"/>
              <a:t> </a:t>
            </a:r>
            <a:r>
              <a:rPr lang="es-ES_tradnl" b="1" dirty="0" err="1"/>
              <a:t>selected</a:t>
            </a:r>
            <a:r>
              <a:rPr lang="es-ES_tradnl" b="1" dirty="0"/>
              <a:t>, </a:t>
            </a:r>
            <a:r>
              <a:rPr lang="es-ES_tradnl" b="1" dirty="0" err="1"/>
              <a:t>including</a:t>
            </a:r>
            <a:r>
              <a:rPr lang="es-ES_tradnl" b="1" dirty="0"/>
              <a:t> </a:t>
            </a:r>
            <a:r>
              <a:rPr lang="es-ES_tradnl" b="1" dirty="0" err="1"/>
              <a:t>representatives</a:t>
            </a:r>
            <a:r>
              <a:rPr lang="es-ES_tradnl" b="1" dirty="0"/>
              <a:t> </a:t>
            </a:r>
            <a:r>
              <a:rPr lang="es-ES_tradnl" b="1" dirty="0" err="1"/>
              <a:t>from</a:t>
            </a:r>
            <a:r>
              <a:rPr lang="es-ES_tradnl" b="1" dirty="0"/>
              <a:t> </a:t>
            </a:r>
            <a:r>
              <a:rPr lang="es-ES_tradnl" b="1" dirty="0" err="1"/>
              <a:t>ministries</a:t>
            </a:r>
            <a:r>
              <a:rPr lang="es-ES_tradnl" b="1" dirty="0"/>
              <a:t>, </a:t>
            </a:r>
            <a:r>
              <a:rPr lang="es-ES_tradnl" b="1" dirty="0" err="1"/>
              <a:t>funding</a:t>
            </a:r>
            <a:r>
              <a:rPr lang="es-ES_tradnl" b="1" dirty="0"/>
              <a:t> agencies and </a:t>
            </a:r>
            <a:r>
              <a:rPr lang="es-ES_tradnl" b="1" dirty="0" err="1"/>
              <a:t>universities</a:t>
            </a:r>
            <a:r>
              <a:rPr lang="es-ES_tradnl" b="1" dirty="0"/>
              <a:t>, </a:t>
            </a:r>
            <a:r>
              <a:rPr lang="es-ES_tradnl" b="1" dirty="0" err="1"/>
              <a:t>among</a:t>
            </a:r>
            <a:r>
              <a:rPr lang="es-ES_tradnl" b="1" dirty="0"/>
              <a:t> </a:t>
            </a:r>
            <a:r>
              <a:rPr lang="es-ES_tradnl" b="1" dirty="0" err="1"/>
              <a:t>others</a:t>
            </a:r>
            <a:r>
              <a:rPr lang="es-ES_tradnl" b="1" dirty="0"/>
              <a:t>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88423" y="1181073"/>
            <a:ext cx="2273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b="1" dirty="0" err="1">
                <a:solidFill>
                  <a:srgbClr val="7030A0"/>
                </a:solidFill>
              </a:rPr>
              <a:t>Search</a:t>
            </a:r>
            <a:r>
              <a:rPr lang="es-ES_tradnl" sz="2400" b="1" dirty="0">
                <a:solidFill>
                  <a:srgbClr val="7030A0"/>
                </a:solidFill>
              </a:rPr>
              <a:t> </a:t>
            </a:r>
            <a:r>
              <a:rPr lang="es-ES_tradnl" sz="2400" b="1" dirty="0" err="1" smtClean="0">
                <a:solidFill>
                  <a:srgbClr val="7030A0"/>
                </a:solidFill>
              </a:rPr>
              <a:t>partners</a:t>
            </a:r>
            <a:r>
              <a:rPr lang="es-ES_tradnl" sz="2400" b="1" dirty="0" smtClean="0">
                <a:solidFill>
                  <a:srgbClr val="7030A0"/>
                </a:solidFill>
              </a:rPr>
              <a:t>:</a:t>
            </a:r>
            <a:endParaRPr lang="es-ES_tradnl" sz="2400" b="1" dirty="0">
              <a:solidFill>
                <a:srgbClr val="7030A0"/>
              </a:solidFill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 flipH="1">
            <a:off x="2368062" y="2942492"/>
            <a:ext cx="693740" cy="586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4853354" y="3034770"/>
            <a:ext cx="11723" cy="1267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6928338" y="3034770"/>
            <a:ext cx="1066800" cy="716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539262" y="3668570"/>
            <a:ext cx="3294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i="1" dirty="0" smtClean="0">
                <a:solidFill>
                  <a:srgbClr val="7030A0"/>
                </a:solidFill>
              </a:rPr>
              <a:t>“</a:t>
            </a:r>
            <a:r>
              <a:rPr lang="es-ES_tradnl" i="1" dirty="0" err="1" smtClean="0">
                <a:solidFill>
                  <a:srgbClr val="7030A0"/>
                </a:solidFill>
              </a:rPr>
              <a:t>that</a:t>
            </a:r>
            <a:r>
              <a:rPr lang="es-ES_tradnl" i="1" dirty="0" smtClean="0">
                <a:solidFill>
                  <a:srgbClr val="7030A0"/>
                </a:solidFill>
              </a:rPr>
              <a:t> </a:t>
            </a:r>
            <a:r>
              <a:rPr lang="es-ES_tradnl" i="1" dirty="0">
                <a:solidFill>
                  <a:srgbClr val="7030A0"/>
                </a:solidFill>
              </a:rPr>
              <a:t>in </a:t>
            </a:r>
            <a:r>
              <a:rPr lang="es-ES_tradnl" i="1" dirty="0" err="1">
                <a:solidFill>
                  <a:srgbClr val="7030A0"/>
                </a:solidFill>
              </a:rPr>
              <a:t>the</a:t>
            </a:r>
            <a:r>
              <a:rPr lang="es-ES_tradnl" i="1" dirty="0">
                <a:solidFill>
                  <a:srgbClr val="7030A0"/>
                </a:solidFill>
              </a:rPr>
              <a:t> </a:t>
            </a:r>
            <a:r>
              <a:rPr lang="es-ES_tradnl" i="1" dirty="0" err="1">
                <a:solidFill>
                  <a:srgbClr val="7030A0"/>
                </a:solidFill>
              </a:rPr>
              <a:t>agreements</a:t>
            </a:r>
            <a:r>
              <a:rPr lang="es-ES_tradnl" i="1" dirty="0">
                <a:solidFill>
                  <a:srgbClr val="7030A0"/>
                </a:solidFill>
              </a:rPr>
              <a:t> </a:t>
            </a:r>
            <a:r>
              <a:rPr lang="es-ES_tradnl" i="1" dirty="0" err="1">
                <a:solidFill>
                  <a:srgbClr val="7030A0"/>
                </a:solidFill>
              </a:rPr>
              <a:t>it</a:t>
            </a:r>
            <a:r>
              <a:rPr lang="es-ES_tradnl" i="1" dirty="0">
                <a:solidFill>
                  <a:srgbClr val="7030A0"/>
                </a:solidFill>
              </a:rPr>
              <a:t> </a:t>
            </a:r>
            <a:r>
              <a:rPr lang="es-ES_tradnl" i="1" dirty="0" err="1">
                <a:solidFill>
                  <a:srgbClr val="7030A0"/>
                </a:solidFill>
              </a:rPr>
              <a:t>says</a:t>
            </a:r>
            <a:r>
              <a:rPr lang="es-ES_tradnl" i="1" dirty="0">
                <a:solidFill>
                  <a:srgbClr val="7030A0"/>
                </a:solidFill>
              </a:rPr>
              <a:t> </a:t>
            </a:r>
            <a:r>
              <a:rPr lang="es-ES_tradnl" i="1" dirty="0" err="1">
                <a:solidFill>
                  <a:srgbClr val="7030A0"/>
                </a:solidFill>
              </a:rPr>
              <a:t>gender</a:t>
            </a:r>
            <a:r>
              <a:rPr lang="es-ES_tradnl" i="1" dirty="0">
                <a:solidFill>
                  <a:srgbClr val="7030A0"/>
                </a:solidFill>
              </a:rPr>
              <a:t> </a:t>
            </a:r>
            <a:r>
              <a:rPr lang="es-ES_tradnl" i="1" dirty="0" err="1">
                <a:solidFill>
                  <a:srgbClr val="7030A0"/>
                </a:solidFill>
              </a:rPr>
              <a:t>does</a:t>
            </a:r>
            <a:r>
              <a:rPr lang="es-ES_tradnl" i="1" dirty="0">
                <a:solidFill>
                  <a:srgbClr val="7030A0"/>
                </a:solidFill>
              </a:rPr>
              <a:t> </a:t>
            </a:r>
            <a:r>
              <a:rPr lang="es-ES_tradnl" i="1" dirty="0" err="1">
                <a:solidFill>
                  <a:srgbClr val="7030A0"/>
                </a:solidFill>
              </a:rPr>
              <a:t>not</a:t>
            </a:r>
            <a:r>
              <a:rPr lang="es-ES_tradnl" i="1" dirty="0">
                <a:solidFill>
                  <a:srgbClr val="7030A0"/>
                </a:solidFill>
              </a:rPr>
              <a:t> </a:t>
            </a:r>
            <a:r>
              <a:rPr lang="es-ES_tradnl" i="1" dirty="0" err="1">
                <a:solidFill>
                  <a:srgbClr val="7030A0"/>
                </a:solidFill>
              </a:rPr>
              <a:t>imply</a:t>
            </a:r>
            <a:r>
              <a:rPr lang="es-ES_tradnl" i="1" dirty="0">
                <a:solidFill>
                  <a:srgbClr val="7030A0"/>
                </a:solidFill>
              </a:rPr>
              <a:t> </a:t>
            </a:r>
            <a:r>
              <a:rPr lang="es-ES_tradnl" i="1" dirty="0" err="1">
                <a:solidFill>
                  <a:srgbClr val="7030A0"/>
                </a:solidFill>
              </a:rPr>
              <a:t>that</a:t>
            </a:r>
            <a:r>
              <a:rPr lang="es-ES_tradnl" i="1" dirty="0">
                <a:solidFill>
                  <a:srgbClr val="7030A0"/>
                </a:solidFill>
              </a:rPr>
              <a:t> </a:t>
            </a:r>
            <a:r>
              <a:rPr lang="es-ES_tradnl" i="1" dirty="0" err="1">
                <a:solidFill>
                  <a:srgbClr val="7030A0"/>
                </a:solidFill>
              </a:rPr>
              <a:t>they</a:t>
            </a:r>
            <a:r>
              <a:rPr lang="es-ES_tradnl" i="1" dirty="0">
                <a:solidFill>
                  <a:srgbClr val="7030A0"/>
                </a:solidFill>
              </a:rPr>
              <a:t> </a:t>
            </a:r>
            <a:r>
              <a:rPr lang="es-ES_tradnl" i="1" dirty="0" err="1">
                <a:solidFill>
                  <a:srgbClr val="7030A0"/>
                </a:solidFill>
              </a:rPr>
              <a:t>include</a:t>
            </a:r>
            <a:r>
              <a:rPr lang="es-ES_tradnl" i="1" dirty="0">
                <a:solidFill>
                  <a:srgbClr val="7030A0"/>
                </a:solidFill>
              </a:rPr>
              <a:t> </a:t>
            </a:r>
            <a:r>
              <a:rPr lang="es-ES_tradnl" i="1" dirty="0" err="1">
                <a:solidFill>
                  <a:srgbClr val="7030A0"/>
                </a:solidFill>
              </a:rPr>
              <a:t>us</a:t>
            </a:r>
            <a:r>
              <a:rPr lang="es-ES_tradnl" i="1" dirty="0">
                <a:solidFill>
                  <a:srgbClr val="7030A0"/>
                </a:solidFill>
              </a:rPr>
              <a:t> </a:t>
            </a:r>
            <a:r>
              <a:rPr lang="es-ES_tradnl" i="1" dirty="0" err="1">
                <a:solidFill>
                  <a:srgbClr val="7030A0"/>
                </a:solidFill>
              </a:rPr>
              <a:t>or</a:t>
            </a:r>
            <a:r>
              <a:rPr lang="es-ES_tradnl" i="1" dirty="0">
                <a:solidFill>
                  <a:srgbClr val="7030A0"/>
                </a:solidFill>
              </a:rPr>
              <a:t> </a:t>
            </a:r>
            <a:r>
              <a:rPr lang="es-ES_tradnl" i="1" dirty="0" err="1">
                <a:solidFill>
                  <a:srgbClr val="7030A0"/>
                </a:solidFill>
              </a:rPr>
              <a:t>that</a:t>
            </a:r>
            <a:r>
              <a:rPr lang="es-ES_tradnl" i="1" dirty="0">
                <a:solidFill>
                  <a:srgbClr val="7030A0"/>
                </a:solidFill>
              </a:rPr>
              <a:t> </a:t>
            </a:r>
            <a:r>
              <a:rPr lang="es-ES_tradnl" i="1" dirty="0" err="1">
                <a:solidFill>
                  <a:srgbClr val="7030A0"/>
                </a:solidFill>
              </a:rPr>
              <a:t>they</a:t>
            </a:r>
            <a:r>
              <a:rPr lang="es-ES_tradnl" i="1" dirty="0">
                <a:solidFill>
                  <a:srgbClr val="7030A0"/>
                </a:solidFill>
              </a:rPr>
              <a:t> </a:t>
            </a:r>
            <a:r>
              <a:rPr lang="es-ES_tradnl" i="1" dirty="0" err="1">
                <a:solidFill>
                  <a:srgbClr val="7030A0"/>
                </a:solidFill>
              </a:rPr>
              <a:t>contemplate</a:t>
            </a:r>
            <a:r>
              <a:rPr lang="es-ES_tradnl" i="1" dirty="0">
                <a:solidFill>
                  <a:srgbClr val="7030A0"/>
                </a:solidFill>
              </a:rPr>
              <a:t> </a:t>
            </a:r>
            <a:r>
              <a:rPr lang="es-ES_tradnl" i="1" dirty="0" err="1">
                <a:solidFill>
                  <a:srgbClr val="7030A0"/>
                </a:solidFill>
              </a:rPr>
              <a:t>the</a:t>
            </a:r>
            <a:r>
              <a:rPr lang="es-ES_tradnl" i="1" dirty="0">
                <a:solidFill>
                  <a:srgbClr val="7030A0"/>
                </a:solidFill>
              </a:rPr>
              <a:t> </a:t>
            </a:r>
            <a:r>
              <a:rPr lang="es-ES_tradnl" i="1" dirty="0" err="1">
                <a:solidFill>
                  <a:srgbClr val="7030A0"/>
                </a:solidFill>
              </a:rPr>
              <a:t>obstacles</a:t>
            </a:r>
            <a:r>
              <a:rPr lang="es-ES_tradnl" i="1" dirty="0">
                <a:solidFill>
                  <a:srgbClr val="7030A0"/>
                </a:solidFill>
              </a:rPr>
              <a:t> </a:t>
            </a:r>
            <a:r>
              <a:rPr lang="es-ES_tradnl" i="1" dirty="0" err="1">
                <a:solidFill>
                  <a:srgbClr val="7030A0"/>
                </a:solidFill>
              </a:rPr>
              <a:t>for</a:t>
            </a:r>
            <a:r>
              <a:rPr lang="es-ES_tradnl" i="1" dirty="0">
                <a:solidFill>
                  <a:srgbClr val="7030A0"/>
                </a:solidFill>
              </a:rPr>
              <a:t> </a:t>
            </a:r>
            <a:r>
              <a:rPr lang="es-ES_tradnl" i="1" dirty="0" err="1">
                <a:solidFill>
                  <a:srgbClr val="7030A0"/>
                </a:solidFill>
              </a:rPr>
              <a:t>being</a:t>
            </a:r>
            <a:r>
              <a:rPr lang="es-ES_tradnl" i="1" dirty="0">
                <a:solidFill>
                  <a:srgbClr val="7030A0"/>
                </a:solidFill>
              </a:rPr>
              <a:t> a </a:t>
            </a:r>
            <a:r>
              <a:rPr lang="es-ES_tradnl" i="1" dirty="0" err="1" smtClean="0">
                <a:solidFill>
                  <a:srgbClr val="7030A0"/>
                </a:solidFill>
              </a:rPr>
              <a:t>woman</a:t>
            </a:r>
            <a:r>
              <a:rPr lang="es-ES_tradnl" i="1" dirty="0" smtClean="0">
                <a:solidFill>
                  <a:srgbClr val="7030A0"/>
                </a:solidFill>
              </a:rPr>
              <a:t>”</a:t>
            </a:r>
            <a:r>
              <a:rPr lang="es-ES_tradnl" dirty="0"/>
              <a:t> </a:t>
            </a:r>
            <a:endParaRPr lang="es-ES_tradnl" dirty="0" smtClean="0"/>
          </a:p>
          <a:p>
            <a:r>
              <a:rPr lang="es-ES_tradnl" dirty="0" err="1" smtClean="0"/>
              <a:t>University</a:t>
            </a:r>
            <a:r>
              <a:rPr lang="es-ES_tradnl" dirty="0" smtClean="0"/>
              <a:t> </a:t>
            </a:r>
            <a:r>
              <a:rPr lang="es-ES_tradnl" dirty="0" err="1" smtClean="0"/>
              <a:t>Teacher</a:t>
            </a:r>
            <a:r>
              <a:rPr lang="es-ES_tradnl" dirty="0" smtClean="0"/>
              <a:t> (52 </a:t>
            </a:r>
            <a:r>
              <a:rPr lang="es-ES_tradnl" dirty="0" err="1" smtClean="0"/>
              <a:t>yeas</a:t>
            </a:r>
            <a:r>
              <a:rPr lang="es-ES_tradnl" dirty="0" smtClean="0"/>
              <a:t> </a:t>
            </a:r>
            <a:r>
              <a:rPr lang="es-ES_tradnl" dirty="0" err="1" smtClean="0"/>
              <a:t>old</a:t>
            </a:r>
            <a:r>
              <a:rPr lang="es-ES_tradnl" dirty="0" smtClean="0"/>
              <a:t>)</a:t>
            </a:r>
            <a:endParaRPr lang="es-ES_tradnl" i="1" dirty="0">
              <a:solidFill>
                <a:srgbClr val="7030A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038599" y="4430947"/>
            <a:ext cx="28076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dirty="0" smtClean="0">
                <a:solidFill>
                  <a:srgbClr val="7030A0"/>
                </a:solidFill>
              </a:rPr>
              <a:t>“In </a:t>
            </a:r>
            <a:r>
              <a:rPr lang="es-ES_tradnl" i="1" dirty="0" err="1">
                <a:solidFill>
                  <a:srgbClr val="7030A0"/>
                </a:solidFill>
              </a:rPr>
              <a:t>all</a:t>
            </a:r>
            <a:r>
              <a:rPr lang="es-ES_tradnl" i="1" dirty="0">
                <a:solidFill>
                  <a:srgbClr val="7030A0"/>
                </a:solidFill>
              </a:rPr>
              <a:t> </a:t>
            </a:r>
            <a:r>
              <a:rPr lang="es-ES_tradnl" i="1" dirty="0" err="1">
                <a:solidFill>
                  <a:srgbClr val="7030A0"/>
                </a:solidFill>
              </a:rPr>
              <a:t>my</a:t>
            </a:r>
            <a:r>
              <a:rPr lang="es-ES_tradnl" i="1" dirty="0">
                <a:solidFill>
                  <a:srgbClr val="7030A0"/>
                </a:solidFill>
              </a:rPr>
              <a:t> </a:t>
            </a:r>
            <a:r>
              <a:rPr lang="es-ES_tradnl" i="1" dirty="0" err="1">
                <a:solidFill>
                  <a:srgbClr val="7030A0"/>
                </a:solidFill>
              </a:rPr>
              <a:t>years</a:t>
            </a:r>
            <a:r>
              <a:rPr lang="es-ES_tradnl" i="1" dirty="0">
                <a:solidFill>
                  <a:srgbClr val="7030A0"/>
                </a:solidFill>
              </a:rPr>
              <a:t> as </a:t>
            </a:r>
            <a:r>
              <a:rPr lang="es-ES_tradnl" i="1" dirty="0" err="1">
                <a:solidFill>
                  <a:srgbClr val="7030A0"/>
                </a:solidFill>
              </a:rPr>
              <a:t>an</a:t>
            </a:r>
            <a:r>
              <a:rPr lang="es-ES_tradnl" i="1" dirty="0">
                <a:solidFill>
                  <a:srgbClr val="7030A0"/>
                </a:solidFill>
              </a:rPr>
              <a:t> </a:t>
            </a:r>
            <a:r>
              <a:rPr lang="es-ES_tradnl" i="1" dirty="0" err="1">
                <a:solidFill>
                  <a:srgbClr val="7030A0"/>
                </a:solidFill>
              </a:rPr>
              <a:t>official</a:t>
            </a:r>
            <a:r>
              <a:rPr lang="es-ES_tradnl" i="1" dirty="0">
                <a:solidFill>
                  <a:srgbClr val="7030A0"/>
                </a:solidFill>
              </a:rPr>
              <a:t>, </a:t>
            </a:r>
            <a:endParaRPr lang="es-ES_tradnl" i="1" dirty="0" smtClean="0">
              <a:solidFill>
                <a:srgbClr val="7030A0"/>
              </a:solidFill>
            </a:endParaRPr>
          </a:p>
          <a:p>
            <a:r>
              <a:rPr lang="es-ES_tradnl" i="1" dirty="0" smtClean="0">
                <a:solidFill>
                  <a:srgbClr val="7030A0"/>
                </a:solidFill>
              </a:rPr>
              <a:t>I </a:t>
            </a:r>
            <a:r>
              <a:rPr lang="es-ES_tradnl" i="1" dirty="0" err="1">
                <a:solidFill>
                  <a:srgbClr val="7030A0"/>
                </a:solidFill>
              </a:rPr>
              <a:t>have</a:t>
            </a:r>
            <a:r>
              <a:rPr lang="es-ES_tradnl" i="1" dirty="0">
                <a:solidFill>
                  <a:srgbClr val="7030A0"/>
                </a:solidFill>
              </a:rPr>
              <a:t> </a:t>
            </a:r>
            <a:r>
              <a:rPr lang="es-ES_tradnl" i="1" dirty="0" err="1">
                <a:solidFill>
                  <a:srgbClr val="7030A0"/>
                </a:solidFill>
              </a:rPr>
              <a:t>never</a:t>
            </a:r>
            <a:r>
              <a:rPr lang="es-ES_tradnl" i="1" dirty="0">
                <a:solidFill>
                  <a:srgbClr val="7030A0"/>
                </a:solidFill>
              </a:rPr>
              <a:t> </a:t>
            </a:r>
            <a:r>
              <a:rPr lang="es-ES_tradnl" i="1" dirty="0" err="1">
                <a:solidFill>
                  <a:srgbClr val="7030A0"/>
                </a:solidFill>
              </a:rPr>
              <a:t>seen</a:t>
            </a:r>
            <a:r>
              <a:rPr lang="es-ES_tradnl" i="1" dirty="0">
                <a:solidFill>
                  <a:srgbClr val="7030A0"/>
                </a:solidFill>
              </a:rPr>
              <a:t> </a:t>
            </a:r>
            <a:r>
              <a:rPr lang="es-ES_tradnl" i="1" dirty="0" err="1">
                <a:solidFill>
                  <a:srgbClr val="7030A0"/>
                </a:solidFill>
              </a:rPr>
              <a:t>gender</a:t>
            </a:r>
            <a:r>
              <a:rPr lang="es-ES_tradnl" i="1" dirty="0">
                <a:solidFill>
                  <a:srgbClr val="7030A0"/>
                </a:solidFill>
              </a:rPr>
              <a:t> </a:t>
            </a:r>
            <a:r>
              <a:rPr lang="es-ES_tradnl" i="1" dirty="0" err="1">
                <a:solidFill>
                  <a:srgbClr val="7030A0"/>
                </a:solidFill>
              </a:rPr>
              <a:t>equality</a:t>
            </a:r>
            <a:r>
              <a:rPr lang="es-ES_tradnl" i="1" dirty="0">
                <a:solidFill>
                  <a:srgbClr val="7030A0"/>
                </a:solidFill>
              </a:rPr>
              <a:t> </a:t>
            </a:r>
            <a:r>
              <a:rPr lang="es-ES_tradnl" i="1" dirty="0" err="1">
                <a:solidFill>
                  <a:srgbClr val="7030A0"/>
                </a:solidFill>
              </a:rPr>
              <a:t>included</a:t>
            </a:r>
            <a:r>
              <a:rPr lang="es-ES_tradnl" i="1" dirty="0" smtClean="0">
                <a:solidFill>
                  <a:srgbClr val="7030A0"/>
                </a:solidFill>
              </a:rPr>
              <a:t>.” </a:t>
            </a:r>
            <a:r>
              <a:rPr lang="es-ES_tradnl" dirty="0" err="1" smtClean="0"/>
              <a:t>Undersecretary</a:t>
            </a:r>
            <a:r>
              <a:rPr lang="es-ES_tradnl" dirty="0" smtClean="0"/>
              <a:t> </a:t>
            </a:r>
            <a:r>
              <a:rPr lang="es-ES_tradnl" dirty="0"/>
              <a:t>of </a:t>
            </a:r>
            <a:r>
              <a:rPr lang="es-ES_tradnl" dirty="0" err="1" smtClean="0"/>
              <a:t>education</a:t>
            </a:r>
            <a:r>
              <a:rPr lang="es-ES_tradnl" dirty="0" smtClean="0"/>
              <a:t> (64 </a:t>
            </a:r>
            <a:r>
              <a:rPr lang="es-ES_tradnl" dirty="0" err="1" smtClean="0"/>
              <a:t>yeas</a:t>
            </a:r>
            <a:r>
              <a:rPr lang="es-ES_tradnl" dirty="0" smtClean="0"/>
              <a:t> </a:t>
            </a:r>
            <a:r>
              <a:rPr lang="es-ES_tradnl" dirty="0" err="1" smtClean="0"/>
              <a:t>old</a:t>
            </a:r>
            <a:r>
              <a:rPr lang="es-ES_tradnl" dirty="0" smtClean="0"/>
              <a:t>)</a:t>
            </a:r>
            <a:endParaRPr lang="es-ES_tradnl" i="1" dirty="0">
              <a:solidFill>
                <a:srgbClr val="7030A0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866184" y="3876950"/>
            <a:ext cx="3563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dirty="0" smtClean="0">
                <a:solidFill>
                  <a:srgbClr val="7030A0"/>
                </a:solidFill>
              </a:rPr>
              <a:t>“</a:t>
            </a:r>
            <a:r>
              <a:rPr lang="es-ES_tradnl" i="1" dirty="0" err="1" smtClean="0">
                <a:solidFill>
                  <a:srgbClr val="7030A0"/>
                </a:solidFill>
              </a:rPr>
              <a:t>Only</a:t>
            </a:r>
            <a:r>
              <a:rPr lang="es-ES_tradnl" i="1" dirty="0" smtClean="0">
                <a:solidFill>
                  <a:srgbClr val="7030A0"/>
                </a:solidFill>
              </a:rPr>
              <a:t> </a:t>
            </a:r>
            <a:r>
              <a:rPr lang="es-ES_tradnl" i="1" dirty="0" err="1">
                <a:solidFill>
                  <a:srgbClr val="7030A0"/>
                </a:solidFill>
              </a:rPr>
              <a:t>when</a:t>
            </a:r>
            <a:r>
              <a:rPr lang="es-ES_tradnl" i="1" dirty="0">
                <a:solidFill>
                  <a:srgbClr val="7030A0"/>
                </a:solidFill>
              </a:rPr>
              <a:t> </a:t>
            </a:r>
            <a:r>
              <a:rPr lang="es-ES_tradnl" i="1" dirty="0" err="1">
                <a:solidFill>
                  <a:srgbClr val="7030A0"/>
                </a:solidFill>
              </a:rPr>
              <a:t>the</a:t>
            </a:r>
            <a:r>
              <a:rPr lang="es-ES_tradnl" i="1" dirty="0">
                <a:solidFill>
                  <a:srgbClr val="7030A0"/>
                </a:solidFill>
              </a:rPr>
              <a:t> </a:t>
            </a:r>
            <a:r>
              <a:rPr lang="es-ES_tradnl" i="1" dirty="0" err="1">
                <a:solidFill>
                  <a:srgbClr val="7030A0"/>
                </a:solidFill>
              </a:rPr>
              <a:t>struggle</a:t>
            </a:r>
            <a:r>
              <a:rPr lang="es-ES_tradnl" i="1" dirty="0">
                <a:solidFill>
                  <a:srgbClr val="7030A0"/>
                </a:solidFill>
              </a:rPr>
              <a:t> of </a:t>
            </a:r>
            <a:r>
              <a:rPr lang="es-ES_tradnl" i="1" dirty="0" err="1">
                <a:solidFill>
                  <a:srgbClr val="7030A0"/>
                </a:solidFill>
              </a:rPr>
              <a:t>women</a:t>
            </a:r>
            <a:r>
              <a:rPr lang="es-ES_tradnl" i="1" dirty="0">
                <a:solidFill>
                  <a:srgbClr val="7030A0"/>
                </a:solidFill>
              </a:rPr>
              <a:t> </a:t>
            </a:r>
            <a:r>
              <a:rPr lang="es-ES_tradnl" i="1" dirty="0" err="1">
                <a:solidFill>
                  <a:srgbClr val="7030A0"/>
                </a:solidFill>
              </a:rPr>
              <a:t>is</a:t>
            </a:r>
            <a:r>
              <a:rPr lang="es-ES_tradnl" i="1" dirty="0">
                <a:solidFill>
                  <a:srgbClr val="7030A0"/>
                </a:solidFill>
              </a:rPr>
              <a:t> </a:t>
            </a:r>
            <a:r>
              <a:rPr lang="es-ES_tradnl" i="1" dirty="0" err="1">
                <a:solidFill>
                  <a:srgbClr val="7030A0"/>
                </a:solidFill>
              </a:rPr>
              <a:t>on</a:t>
            </a:r>
            <a:r>
              <a:rPr lang="es-ES_tradnl" i="1" dirty="0">
                <a:solidFill>
                  <a:srgbClr val="7030A0"/>
                </a:solidFill>
              </a:rPr>
              <a:t> </a:t>
            </a:r>
            <a:r>
              <a:rPr lang="es-ES_tradnl" i="1" dirty="0" err="1">
                <a:solidFill>
                  <a:srgbClr val="7030A0"/>
                </a:solidFill>
              </a:rPr>
              <a:t>the</a:t>
            </a:r>
            <a:r>
              <a:rPr lang="es-ES_tradnl" i="1" dirty="0">
                <a:solidFill>
                  <a:srgbClr val="7030A0"/>
                </a:solidFill>
              </a:rPr>
              <a:t> </a:t>
            </a:r>
            <a:r>
              <a:rPr lang="es-ES_tradnl" i="1" dirty="0" err="1">
                <a:solidFill>
                  <a:srgbClr val="7030A0"/>
                </a:solidFill>
              </a:rPr>
              <a:t>political</a:t>
            </a:r>
            <a:r>
              <a:rPr lang="es-ES_tradnl" i="1" dirty="0">
                <a:solidFill>
                  <a:srgbClr val="7030A0"/>
                </a:solidFill>
              </a:rPr>
              <a:t> agenda, </a:t>
            </a:r>
            <a:r>
              <a:rPr lang="es-ES_tradnl" i="1" dirty="0" err="1">
                <a:solidFill>
                  <a:srgbClr val="7030A0"/>
                </a:solidFill>
              </a:rPr>
              <a:t>does</a:t>
            </a:r>
            <a:r>
              <a:rPr lang="es-ES_tradnl" i="1" dirty="0">
                <a:solidFill>
                  <a:srgbClr val="7030A0"/>
                </a:solidFill>
              </a:rPr>
              <a:t> </a:t>
            </a:r>
            <a:r>
              <a:rPr lang="es-ES_tradnl" i="1" dirty="0" err="1">
                <a:solidFill>
                  <a:srgbClr val="7030A0"/>
                </a:solidFill>
              </a:rPr>
              <a:t>the</a:t>
            </a:r>
            <a:r>
              <a:rPr lang="es-ES_tradnl" i="1" dirty="0">
                <a:solidFill>
                  <a:srgbClr val="7030A0"/>
                </a:solidFill>
              </a:rPr>
              <a:t> </a:t>
            </a:r>
            <a:r>
              <a:rPr lang="es-ES_tradnl" i="1" dirty="0" err="1">
                <a:solidFill>
                  <a:srgbClr val="7030A0"/>
                </a:solidFill>
              </a:rPr>
              <a:t>gender</a:t>
            </a:r>
            <a:r>
              <a:rPr lang="es-ES_tradnl" i="1" dirty="0">
                <a:solidFill>
                  <a:srgbClr val="7030A0"/>
                </a:solidFill>
              </a:rPr>
              <a:t> </a:t>
            </a:r>
            <a:r>
              <a:rPr lang="es-ES_tradnl" i="1" dirty="0" err="1">
                <a:solidFill>
                  <a:srgbClr val="7030A0"/>
                </a:solidFill>
              </a:rPr>
              <a:t>perspective</a:t>
            </a:r>
            <a:r>
              <a:rPr lang="es-ES_tradnl" i="1" dirty="0">
                <a:solidFill>
                  <a:srgbClr val="7030A0"/>
                </a:solidFill>
              </a:rPr>
              <a:t> </a:t>
            </a:r>
            <a:r>
              <a:rPr lang="es-ES_tradnl" i="1" dirty="0" err="1">
                <a:solidFill>
                  <a:srgbClr val="7030A0"/>
                </a:solidFill>
              </a:rPr>
              <a:t>begin</a:t>
            </a:r>
            <a:r>
              <a:rPr lang="es-ES_tradnl" i="1" dirty="0">
                <a:solidFill>
                  <a:srgbClr val="7030A0"/>
                </a:solidFill>
              </a:rPr>
              <a:t> to be </a:t>
            </a:r>
            <a:r>
              <a:rPr lang="es-ES_tradnl" i="1" dirty="0" err="1">
                <a:solidFill>
                  <a:srgbClr val="7030A0"/>
                </a:solidFill>
              </a:rPr>
              <a:t>included</a:t>
            </a:r>
            <a:r>
              <a:rPr lang="es-ES_tradnl" i="1" dirty="0">
                <a:solidFill>
                  <a:srgbClr val="7030A0"/>
                </a:solidFill>
              </a:rPr>
              <a:t> in bilateral </a:t>
            </a:r>
            <a:r>
              <a:rPr lang="es-ES_tradnl" i="1" dirty="0" err="1">
                <a:solidFill>
                  <a:srgbClr val="7030A0"/>
                </a:solidFill>
              </a:rPr>
              <a:t>agreements</a:t>
            </a:r>
            <a:r>
              <a:rPr lang="es-ES_tradnl" i="1" dirty="0" smtClean="0">
                <a:solidFill>
                  <a:srgbClr val="7030A0"/>
                </a:solidFill>
              </a:rPr>
              <a:t>.”</a:t>
            </a:r>
            <a:r>
              <a:rPr lang="es-ES_tradnl" dirty="0"/>
              <a:t> </a:t>
            </a:r>
            <a:r>
              <a:rPr lang="es-ES_tradnl" dirty="0" err="1"/>
              <a:t>Researcher</a:t>
            </a:r>
            <a:r>
              <a:rPr lang="es-ES_tradnl" dirty="0"/>
              <a:t> of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Technological</a:t>
            </a:r>
            <a:r>
              <a:rPr lang="es-ES_tradnl" dirty="0"/>
              <a:t> </a:t>
            </a:r>
            <a:r>
              <a:rPr lang="es-ES_tradnl" dirty="0" err="1"/>
              <a:t>Scientific</a:t>
            </a:r>
            <a:r>
              <a:rPr lang="es-ES_tradnl" dirty="0"/>
              <a:t> </a:t>
            </a:r>
            <a:r>
              <a:rPr lang="es-ES_tradnl" dirty="0" err="1"/>
              <a:t>System</a:t>
            </a:r>
            <a:r>
              <a:rPr lang="es-ES_tradnl" dirty="0" smtClean="0"/>
              <a:t>. (40 </a:t>
            </a:r>
            <a:r>
              <a:rPr lang="es-ES_tradnl" dirty="0" err="1" smtClean="0"/>
              <a:t>yeas</a:t>
            </a:r>
            <a:r>
              <a:rPr lang="es-ES_tradnl" dirty="0" smtClean="0"/>
              <a:t> </a:t>
            </a:r>
            <a:r>
              <a:rPr lang="es-ES_tradnl" dirty="0" err="1" smtClean="0"/>
              <a:t>old</a:t>
            </a:r>
            <a:r>
              <a:rPr lang="es-ES_tradnl" dirty="0" smtClean="0"/>
              <a:t>)</a:t>
            </a:r>
            <a:endParaRPr lang="es-ES_tradnl" i="1" dirty="0">
              <a:solidFill>
                <a:srgbClr val="7030A0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118" y="323823"/>
            <a:ext cx="3171251" cy="217319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801" y="222633"/>
            <a:ext cx="3280537" cy="151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99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10307" y="1301262"/>
            <a:ext cx="115824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7030A0"/>
                </a:solidFill>
              </a:rPr>
              <a:t>WP 2 </a:t>
            </a:r>
            <a:r>
              <a:rPr lang="es-ES" sz="2800" dirty="0" err="1">
                <a:solidFill>
                  <a:srgbClr val="7030A0"/>
                </a:solidFill>
              </a:rPr>
              <a:t>Comparative</a:t>
            </a:r>
            <a:r>
              <a:rPr lang="es-ES" sz="2800" dirty="0">
                <a:solidFill>
                  <a:srgbClr val="7030A0"/>
                </a:solidFill>
              </a:rPr>
              <a:t> </a:t>
            </a:r>
            <a:r>
              <a:rPr lang="es-ES" sz="2800" dirty="0" err="1">
                <a:solidFill>
                  <a:srgbClr val="7030A0"/>
                </a:solidFill>
              </a:rPr>
              <a:t>analysis</a:t>
            </a:r>
            <a:r>
              <a:rPr lang="es-ES" sz="2800" dirty="0">
                <a:solidFill>
                  <a:srgbClr val="7030A0"/>
                </a:solidFill>
              </a:rPr>
              <a:t> and benchmarking </a:t>
            </a:r>
            <a:r>
              <a:rPr lang="es-ES" sz="2800" dirty="0" err="1">
                <a:solidFill>
                  <a:srgbClr val="7030A0"/>
                </a:solidFill>
              </a:rPr>
              <a:t>on</a:t>
            </a:r>
            <a:r>
              <a:rPr lang="es-ES" sz="2800" dirty="0">
                <a:solidFill>
                  <a:srgbClr val="7030A0"/>
                </a:solidFill>
              </a:rPr>
              <a:t> </a:t>
            </a:r>
            <a:r>
              <a:rPr lang="es-ES" sz="2800" dirty="0" err="1">
                <a:solidFill>
                  <a:srgbClr val="7030A0"/>
                </a:solidFill>
              </a:rPr>
              <a:t>gender</a:t>
            </a:r>
            <a:r>
              <a:rPr lang="es-ES" sz="2800" dirty="0">
                <a:solidFill>
                  <a:srgbClr val="7030A0"/>
                </a:solidFill>
              </a:rPr>
              <a:t> </a:t>
            </a:r>
            <a:r>
              <a:rPr lang="es-ES" sz="2800" dirty="0" err="1">
                <a:solidFill>
                  <a:srgbClr val="7030A0"/>
                </a:solidFill>
              </a:rPr>
              <a:t>equality</a:t>
            </a:r>
            <a:r>
              <a:rPr lang="es-ES" sz="2800" dirty="0">
                <a:solidFill>
                  <a:srgbClr val="7030A0"/>
                </a:solidFill>
              </a:rPr>
              <a:t> in STI dialogues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73723" y="2239108"/>
            <a:ext cx="837027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err="1" smtClean="0"/>
              <a:t>We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review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surveys</a:t>
            </a:r>
            <a:r>
              <a:rPr lang="es-ES_tradnl" sz="2400" dirty="0" smtClean="0"/>
              <a:t>, and </a:t>
            </a:r>
            <a:r>
              <a:rPr lang="es-ES_tradnl" sz="2400" dirty="0" err="1" smtClean="0"/>
              <a:t>we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focus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on</a:t>
            </a:r>
            <a:r>
              <a:rPr lang="es-ES_tradnl" sz="2400" dirty="0" smtClean="0"/>
              <a:t> interviews </a:t>
            </a:r>
            <a:r>
              <a:rPr lang="es-ES_tradnl" sz="2400" dirty="0" err="1" smtClean="0"/>
              <a:t>with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referents</a:t>
            </a:r>
            <a:r>
              <a:rPr lang="es-ES_tradnl" sz="2400" dirty="0" smtClean="0"/>
              <a:t>:</a:t>
            </a:r>
          </a:p>
          <a:p>
            <a:r>
              <a:rPr lang="en-GB" dirty="0" smtClean="0"/>
              <a:t> </a:t>
            </a:r>
            <a:r>
              <a:rPr lang="en-GB" dirty="0"/>
              <a:t>Addressed to Ministers or Secretaries of areas of International Cooperation</a:t>
            </a:r>
          </a:p>
          <a:p>
            <a:pPr lvl="1"/>
            <a:r>
              <a:rPr lang="en-GB" dirty="0"/>
              <a:t>National Ministry of Sciences and Technology, </a:t>
            </a:r>
          </a:p>
          <a:p>
            <a:pPr lvl="1"/>
            <a:r>
              <a:rPr lang="en-GB" dirty="0"/>
              <a:t>CONICET,</a:t>
            </a:r>
          </a:p>
          <a:p>
            <a:pPr lvl="1"/>
            <a:r>
              <a:rPr lang="en-GB" dirty="0"/>
              <a:t>National Women Ministry, </a:t>
            </a:r>
          </a:p>
          <a:p>
            <a:pPr lvl="1"/>
            <a:r>
              <a:rPr lang="en-GB" dirty="0"/>
              <a:t>National Production Ministry</a:t>
            </a:r>
          </a:p>
          <a:p>
            <a:pPr lvl="1"/>
            <a:r>
              <a:rPr lang="en-GB" dirty="0"/>
              <a:t>National Education Ministry, </a:t>
            </a:r>
          </a:p>
          <a:p>
            <a:pPr lvl="1"/>
            <a:r>
              <a:rPr lang="en-GB" dirty="0"/>
              <a:t>National Universities (most relevant of our country)</a:t>
            </a:r>
            <a:endParaRPr lang="es-ES_tradnl" dirty="0"/>
          </a:p>
          <a:p>
            <a:endParaRPr lang="en-GB" sz="1600" dirty="0"/>
          </a:p>
          <a:p>
            <a:r>
              <a:rPr lang="es-ES_tradnl" sz="1600" dirty="0" err="1" smtClean="0"/>
              <a:t>We</a:t>
            </a:r>
            <a:r>
              <a:rPr lang="es-ES_tradnl" sz="1600" dirty="0" smtClean="0"/>
              <a:t> </a:t>
            </a:r>
            <a:r>
              <a:rPr lang="es-ES_tradnl" sz="1600" dirty="0" err="1"/>
              <a:t>make</a:t>
            </a:r>
            <a:r>
              <a:rPr lang="es-ES_tradnl" sz="1600" dirty="0"/>
              <a:t> </a:t>
            </a:r>
            <a:r>
              <a:rPr lang="es-ES_tradnl" sz="1600" dirty="0" err="1"/>
              <a:t>some</a:t>
            </a:r>
            <a:r>
              <a:rPr lang="es-ES_tradnl" sz="1600" dirty="0"/>
              <a:t> </a:t>
            </a:r>
            <a:r>
              <a:rPr lang="es-ES_tradnl" sz="1600" dirty="0" err="1"/>
              <a:t>graphs</a:t>
            </a:r>
            <a:r>
              <a:rPr lang="es-ES_tradnl" sz="1600" dirty="0"/>
              <a:t> </a:t>
            </a:r>
            <a:r>
              <a:rPr lang="es-ES_tradnl" sz="1600" dirty="0" err="1"/>
              <a:t>based</a:t>
            </a:r>
            <a:r>
              <a:rPr lang="es-ES_tradnl" sz="1600" dirty="0"/>
              <a:t> </a:t>
            </a:r>
            <a:r>
              <a:rPr lang="es-ES_tradnl" sz="1600" dirty="0" err="1"/>
              <a:t>on</a:t>
            </a:r>
            <a:r>
              <a:rPr lang="es-ES_tradnl" sz="1600" dirty="0"/>
              <a:t> </a:t>
            </a:r>
            <a:r>
              <a:rPr lang="es-ES_tradnl" sz="1600" dirty="0" err="1"/>
              <a:t>the</a:t>
            </a:r>
            <a:r>
              <a:rPr lang="es-ES_tradnl" sz="1600" dirty="0"/>
              <a:t> </a:t>
            </a:r>
            <a:r>
              <a:rPr lang="es-ES_tradnl" sz="1600" dirty="0" err="1"/>
              <a:t>most</a:t>
            </a:r>
            <a:r>
              <a:rPr lang="es-ES_tradnl" sz="1600" dirty="0"/>
              <a:t> </a:t>
            </a:r>
            <a:r>
              <a:rPr lang="es-ES_tradnl" sz="1600" dirty="0" err="1"/>
              <a:t>representative</a:t>
            </a:r>
            <a:r>
              <a:rPr lang="es-ES_tradnl" sz="1600" dirty="0"/>
              <a:t> </a:t>
            </a:r>
            <a:r>
              <a:rPr lang="es-ES_tradnl" sz="1600" dirty="0" err="1"/>
              <a:t>scientific</a:t>
            </a:r>
            <a:r>
              <a:rPr lang="es-ES_tradnl" sz="1600" dirty="0"/>
              <a:t> </a:t>
            </a:r>
            <a:r>
              <a:rPr lang="es-ES_tradnl" sz="1600" dirty="0" err="1"/>
              <a:t>sectors</a:t>
            </a:r>
            <a:r>
              <a:rPr lang="es-ES_tradnl" sz="1600" dirty="0"/>
              <a:t> of </a:t>
            </a:r>
            <a:r>
              <a:rPr lang="es-ES_tradnl" sz="1600" dirty="0" err="1"/>
              <a:t>inequity</a:t>
            </a:r>
            <a:r>
              <a:rPr lang="es-ES_tradnl" sz="1600" dirty="0"/>
              <a:t> </a:t>
            </a:r>
            <a:r>
              <a:rPr lang="es-ES_tradnl" sz="1600" dirty="0" err="1"/>
              <a:t>that</a:t>
            </a:r>
            <a:r>
              <a:rPr lang="es-ES_tradnl" sz="1600" dirty="0"/>
              <a:t> in </a:t>
            </a:r>
            <a:r>
              <a:rPr lang="es-ES_tradnl" sz="1600" dirty="0" err="1"/>
              <a:t>turn</a:t>
            </a:r>
            <a:r>
              <a:rPr lang="es-ES_tradnl" sz="1600" dirty="0"/>
              <a:t> </a:t>
            </a:r>
            <a:r>
              <a:rPr lang="es-ES_tradnl" sz="1600" dirty="0" err="1"/>
              <a:t>carry</a:t>
            </a:r>
            <a:r>
              <a:rPr lang="es-ES_tradnl" sz="1600" dirty="0"/>
              <a:t> </a:t>
            </a:r>
            <a:r>
              <a:rPr lang="es-ES_tradnl" sz="1600" dirty="0" err="1"/>
              <a:t>out</a:t>
            </a:r>
            <a:r>
              <a:rPr lang="es-ES_tradnl" sz="1600" dirty="0"/>
              <a:t> </a:t>
            </a:r>
            <a:r>
              <a:rPr lang="es-ES_tradnl" sz="1600" dirty="0" err="1"/>
              <a:t>most</a:t>
            </a:r>
            <a:r>
              <a:rPr lang="es-ES_tradnl" sz="1600" dirty="0"/>
              <a:t> of </a:t>
            </a:r>
            <a:r>
              <a:rPr lang="es-ES_tradnl" sz="1600" dirty="0" err="1"/>
              <a:t>the</a:t>
            </a:r>
            <a:r>
              <a:rPr lang="es-ES_tradnl" sz="1600" dirty="0"/>
              <a:t> bilateral </a:t>
            </a:r>
            <a:r>
              <a:rPr lang="es-ES_tradnl" sz="1600" dirty="0" err="1"/>
              <a:t>agreements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391916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94738" cy="35760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530" y="12260"/>
            <a:ext cx="4940300" cy="3238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6" y="3956539"/>
            <a:ext cx="4953000" cy="27432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30" y="3537439"/>
            <a:ext cx="4013200" cy="17907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9882554" y="3376783"/>
            <a:ext cx="2227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>
                <a:solidFill>
                  <a:srgbClr val="7030A0"/>
                </a:solidFill>
              </a:rPr>
              <a:t>The</a:t>
            </a:r>
            <a:r>
              <a:rPr lang="es-ES_tradnl" dirty="0">
                <a:solidFill>
                  <a:srgbClr val="7030A0"/>
                </a:solidFill>
              </a:rPr>
              <a:t> </a:t>
            </a:r>
            <a:r>
              <a:rPr lang="es-ES_tradnl" dirty="0" err="1">
                <a:solidFill>
                  <a:srgbClr val="7030A0"/>
                </a:solidFill>
              </a:rPr>
              <a:t>numbers</a:t>
            </a:r>
            <a:r>
              <a:rPr lang="es-ES_tradnl" dirty="0">
                <a:solidFill>
                  <a:srgbClr val="7030A0"/>
                </a:solidFill>
              </a:rPr>
              <a:t> in Argentina are </a:t>
            </a:r>
            <a:r>
              <a:rPr lang="es-ES_tradnl" dirty="0" err="1">
                <a:solidFill>
                  <a:srgbClr val="7030A0"/>
                </a:solidFill>
              </a:rPr>
              <a:t>very</a:t>
            </a:r>
            <a:r>
              <a:rPr lang="es-ES_tradnl" dirty="0">
                <a:solidFill>
                  <a:srgbClr val="7030A0"/>
                </a:solidFill>
              </a:rPr>
              <a:t> </a:t>
            </a:r>
            <a:r>
              <a:rPr lang="es-ES_tradnl" dirty="0" err="1">
                <a:solidFill>
                  <a:srgbClr val="7030A0"/>
                </a:solidFill>
              </a:rPr>
              <a:t>problematic</a:t>
            </a:r>
            <a:r>
              <a:rPr lang="es-ES_tradnl" dirty="0">
                <a:solidFill>
                  <a:srgbClr val="7030A0"/>
                </a:solidFill>
              </a:rPr>
              <a:t>. </a:t>
            </a:r>
            <a:r>
              <a:rPr lang="es-ES_tradnl" dirty="0" err="1">
                <a:solidFill>
                  <a:srgbClr val="7030A0"/>
                </a:solidFill>
              </a:rPr>
              <a:t>These</a:t>
            </a:r>
            <a:r>
              <a:rPr lang="es-ES_tradnl" dirty="0">
                <a:solidFill>
                  <a:srgbClr val="7030A0"/>
                </a:solidFill>
              </a:rPr>
              <a:t> </a:t>
            </a:r>
            <a:r>
              <a:rPr lang="es-ES_tradnl" dirty="0" err="1">
                <a:solidFill>
                  <a:srgbClr val="7030A0"/>
                </a:solidFill>
              </a:rPr>
              <a:t>limits</a:t>
            </a:r>
            <a:r>
              <a:rPr lang="es-ES_tradnl" dirty="0">
                <a:solidFill>
                  <a:srgbClr val="7030A0"/>
                </a:solidFill>
              </a:rPr>
              <a:t> are </a:t>
            </a:r>
            <a:r>
              <a:rPr lang="es-ES_tradnl" dirty="0" err="1">
                <a:solidFill>
                  <a:srgbClr val="7030A0"/>
                </a:solidFill>
              </a:rPr>
              <a:t>reflected</a:t>
            </a:r>
            <a:r>
              <a:rPr lang="es-ES_tradnl" dirty="0">
                <a:solidFill>
                  <a:srgbClr val="7030A0"/>
                </a:solidFill>
              </a:rPr>
              <a:t> in </a:t>
            </a:r>
            <a:r>
              <a:rPr lang="es-ES_tradnl" dirty="0" err="1">
                <a:solidFill>
                  <a:srgbClr val="7030A0"/>
                </a:solidFill>
              </a:rPr>
              <a:t>the</a:t>
            </a:r>
            <a:r>
              <a:rPr lang="es-ES_tradnl" dirty="0">
                <a:solidFill>
                  <a:srgbClr val="7030A0"/>
                </a:solidFill>
              </a:rPr>
              <a:t> </a:t>
            </a:r>
            <a:r>
              <a:rPr lang="es-ES_tradnl" dirty="0" err="1">
                <a:solidFill>
                  <a:srgbClr val="7030A0"/>
                </a:solidFill>
              </a:rPr>
              <a:t>absence</a:t>
            </a:r>
            <a:r>
              <a:rPr lang="es-ES_tradnl" dirty="0">
                <a:solidFill>
                  <a:srgbClr val="7030A0"/>
                </a:solidFill>
              </a:rPr>
              <a:t> of a </a:t>
            </a:r>
            <a:r>
              <a:rPr lang="es-ES_tradnl" dirty="0" err="1">
                <a:solidFill>
                  <a:srgbClr val="7030A0"/>
                </a:solidFill>
              </a:rPr>
              <a:t>gender</a:t>
            </a:r>
            <a:r>
              <a:rPr lang="es-ES_tradnl" dirty="0">
                <a:solidFill>
                  <a:srgbClr val="7030A0"/>
                </a:solidFill>
              </a:rPr>
              <a:t> </a:t>
            </a:r>
            <a:r>
              <a:rPr lang="es-ES_tradnl" dirty="0" err="1">
                <a:solidFill>
                  <a:srgbClr val="7030A0"/>
                </a:solidFill>
              </a:rPr>
              <a:t>perspective</a:t>
            </a:r>
            <a:r>
              <a:rPr lang="es-ES_tradnl" dirty="0">
                <a:solidFill>
                  <a:srgbClr val="7030A0"/>
                </a:solidFill>
              </a:rPr>
              <a:t> in bilateral </a:t>
            </a:r>
            <a:r>
              <a:rPr lang="es-ES_tradnl" dirty="0" err="1">
                <a:solidFill>
                  <a:srgbClr val="7030A0"/>
                </a:solidFill>
              </a:rPr>
              <a:t>agreements</a:t>
            </a:r>
            <a:r>
              <a:rPr lang="es-ES_tradnl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8716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GB" dirty="0"/>
              <a:t>All the interviewees showed in common that gender aspects had not been contemplated in the agreements (in any type of agreement.</a:t>
            </a:r>
          </a:p>
          <a:p>
            <a:r>
              <a:rPr lang="en-GB" dirty="0"/>
              <a:t>All pointed out that it was not established in any of the forms</a:t>
            </a:r>
          </a:p>
          <a:p>
            <a:r>
              <a:rPr lang="en-GB" dirty="0"/>
              <a:t>None of the surveys mentioned that there was a demand for gender equality. And when faced with the question, the unanimous answer was that there was a bias in the relationship between men and women in favour of men.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60133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1037</Words>
  <Application>Microsoft Macintosh PowerPoint</Application>
  <PresentationFormat>Panorámica</PresentationFormat>
  <Paragraphs>92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9" baseType="lpstr">
      <vt:lpstr>Arial Unicode MS</vt:lpstr>
      <vt:lpstr>Calibri</vt:lpstr>
      <vt:lpstr>Calibri Light</vt:lpstr>
      <vt:lpstr>Georgia</vt:lpstr>
      <vt:lpstr>Gotham Bold</vt:lpstr>
      <vt:lpstr>Gotham Book</vt:lpstr>
      <vt:lpstr>inherit</vt:lpstr>
      <vt:lpstr>Tahoma</vt:lpstr>
      <vt:lpstr>Times New Roman</vt:lpstr>
      <vt:lpstr>Verdana</vt:lpstr>
      <vt:lpstr>Wingdings</vt:lpstr>
      <vt:lpstr>Arial</vt:lpstr>
      <vt:lpstr>Tema de Office</vt:lpstr>
      <vt:lpstr>Presentación de PowerPoint</vt:lpstr>
      <vt:lpstr>Presentación de PowerPoint</vt:lpstr>
      <vt:lpstr>Work Packages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Cuenta Microsoft</cp:lastModifiedBy>
  <cp:revision>57</cp:revision>
  <dcterms:created xsi:type="dcterms:W3CDTF">2017-06-07T19:12:08Z</dcterms:created>
  <dcterms:modified xsi:type="dcterms:W3CDTF">2022-04-16T22:58:24Z</dcterms:modified>
</cp:coreProperties>
</file>