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6" r:id="rId20"/>
    <p:sldId id="273" r:id="rId21"/>
    <p:sldId id="274" r:id="rId2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octorado\Relevamiento%20de%20precios\Planilla%20General%20ULTIMA%20(tabla%20dinamica)%20JUNI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octorado\Relevamiento%20de%20precios\Planilla%20General%20ULTIMA%20(tabla%20dinamica)%20JUNI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octorado\Relevamiento%20de%20precios\Planilla%20General%20ULTIMA%20(tabla%20dinamica)%20JUNIO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torado\Relevamiento%20de%20precios\Planilla%20General%20ULTIMA%20(tabla%20dinamica)%20JUNI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torado\Relevamiento%20de%20precios\Planilla%20General%20ULTIMA%20(tabla%20dinamica)%20JUNI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torado\Relevamiento%20de%20precios\Planilla%20General%20ULTIMA%20(tabla%20dinamica)%20JUNI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97775935902749E-2"/>
          <c:y val="2.9374342647602261E-2"/>
          <c:w val="0.55019997237187457"/>
          <c:h val="0.82597269204165369"/>
        </c:manualLayout>
      </c:layout>
      <c:lineChart>
        <c:grouping val="standard"/>
        <c:varyColors val="0"/>
        <c:ser>
          <c:idx val="0"/>
          <c:order val="0"/>
          <c:tx>
            <c:strRef>
              <c:f>'Julio-Terreno'!$L$31</c:f>
              <c:strCache>
                <c:ptCount val="1"/>
                <c:pt idx="0">
                  <c:v>Catedral</c:v>
                </c:pt>
              </c:strCache>
            </c:strRef>
          </c:tx>
          <c:cat>
            <c:strRef>
              <c:f>'Julio-Terreno'!$M$30:$P$30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'Julio-Terreno'!$M$31:$P$31</c:f>
              <c:numCache>
                <c:formatCode>General</c:formatCode>
                <c:ptCount val="4"/>
                <c:pt idx="0">
                  <c:v>140.80030108768301</c:v>
                </c:pt>
                <c:pt idx="1">
                  <c:v>114.55971038968987</c:v>
                </c:pt>
                <c:pt idx="2">
                  <c:v>220.42822042822041</c:v>
                </c:pt>
                <c:pt idx="3">
                  <c:v>220.42822042822041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43-41C1-8191-C3D1A80F93F6}"/>
            </c:ext>
          </c:extLst>
        </c:ser>
        <c:ser>
          <c:idx val="1"/>
          <c:order val="1"/>
          <c:tx>
            <c:strRef>
              <c:f>'Julio-Terreno'!$L$32</c:f>
              <c:strCache>
                <c:ptCount val="1"/>
                <c:pt idx="0">
                  <c:v>Cerro Otto</c:v>
                </c:pt>
              </c:strCache>
            </c:strRef>
          </c:tx>
          <c:cat>
            <c:strRef>
              <c:f>'Julio-Terreno'!$M$30:$P$30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'Julio-Terreno'!$M$32:$P$32</c:f>
              <c:numCache>
                <c:formatCode>General</c:formatCode>
                <c:ptCount val="4"/>
                <c:pt idx="0">
                  <c:v>111.481399371148</c:v>
                </c:pt>
                <c:pt idx="1">
                  <c:v>109.30357426897531</c:v>
                </c:pt>
                <c:pt idx="2">
                  <c:v>97.631102421504821</c:v>
                </c:pt>
                <c:pt idx="3">
                  <c:v>96.267869353985205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43-41C1-8191-C3D1A80F93F6}"/>
            </c:ext>
          </c:extLst>
        </c:ser>
        <c:ser>
          <c:idx val="2"/>
          <c:order val="2"/>
          <c:tx>
            <c:strRef>
              <c:f>'Julio-Terreno'!$L$33</c:f>
              <c:strCache>
                <c:ptCount val="1"/>
                <c:pt idx="0">
                  <c:v>Dina Huapi</c:v>
                </c:pt>
              </c:strCache>
            </c:strRef>
          </c:tx>
          <c:cat>
            <c:strRef>
              <c:f>'Julio-Terreno'!$M$30:$P$30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'Julio-Terreno'!$M$33:$P$33</c:f>
              <c:numCache>
                <c:formatCode>General</c:formatCode>
                <c:ptCount val="4"/>
                <c:pt idx="0">
                  <c:v>80.639113854840787</c:v>
                </c:pt>
                <c:pt idx="1">
                  <c:v>80.525672167294374</c:v>
                </c:pt>
                <c:pt idx="2">
                  <c:v>83.721700957095578</c:v>
                </c:pt>
                <c:pt idx="3">
                  <c:v>78.933738741452061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A43-41C1-8191-C3D1A80F93F6}"/>
            </c:ext>
          </c:extLst>
        </c:ser>
        <c:ser>
          <c:idx val="3"/>
          <c:order val="3"/>
          <c:tx>
            <c:strRef>
              <c:f>'Julio-Terreno'!$L$34</c:f>
              <c:strCache>
                <c:ptCount val="1"/>
                <c:pt idx="0">
                  <c:v>El Cóndor</c:v>
                </c:pt>
              </c:strCache>
            </c:strRef>
          </c:tx>
          <c:cat>
            <c:strRef>
              <c:f>'Julio-Terreno'!$M$30:$P$30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'Julio-Terreno'!$M$34:$P$34</c:f>
              <c:numCache>
                <c:formatCode>General</c:formatCode>
                <c:ptCount val="4"/>
                <c:pt idx="0">
                  <c:v>111.28913144592853</c:v>
                </c:pt>
                <c:pt idx="1">
                  <c:v>133.26307179428846</c:v>
                </c:pt>
                <c:pt idx="2">
                  <c:v>114.06656159857218</c:v>
                </c:pt>
                <c:pt idx="3">
                  <c:v>118.14272720292652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A43-41C1-8191-C3D1A80F93F6}"/>
            </c:ext>
          </c:extLst>
        </c:ser>
        <c:ser>
          <c:idx val="4"/>
          <c:order val="4"/>
          <c:tx>
            <c:strRef>
              <c:f>'Julio-Terreno'!$L$35</c:f>
              <c:strCache>
                <c:ptCount val="1"/>
                <c:pt idx="0">
                  <c:v>Lago Moreno</c:v>
                </c:pt>
              </c:strCache>
            </c:strRef>
          </c:tx>
          <c:cat>
            <c:strRef>
              <c:f>'Julio-Terreno'!$M$30:$P$30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'Julio-Terreno'!$M$35:$P$35</c:f>
              <c:numCache>
                <c:formatCode>General</c:formatCode>
                <c:ptCount val="4"/>
                <c:pt idx="0">
                  <c:v>93.744651395531037</c:v>
                </c:pt>
                <c:pt idx="1">
                  <c:v>87.24521561881528</c:v>
                </c:pt>
                <c:pt idx="2">
                  <c:v>87.810349378956531</c:v>
                </c:pt>
                <c:pt idx="3">
                  <c:v>94.117413697980894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A43-41C1-8191-C3D1A80F93F6}"/>
            </c:ext>
          </c:extLst>
        </c:ser>
        <c:ser>
          <c:idx val="5"/>
          <c:order val="5"/>
          <c:tx>
            <c:strRef>
              <c:f>'Julio-Terreno'!$L$36</c:f>
              <c:strCache>
                <c:ptCount val="1"/>
                <c:pt idx="0">
                  <c:v>Pampa de Huenuleo</c:v>
                </c:pt>
              </c:strCache>
            </c:strRef>
          </c:tx>
          <c:cat>
            <c:strRef>
              <c:f>'Julio-Terreno'!$M$30:$P$30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'Julio-Terreno'!$M$36:$P$36</c:f>
              <c:numCache>
                <c:formatCode>General</c:formatCode>
                <c:ptCount val="4"/>
                <c:pt idx="0">
                  <c:v>56.62678251896336</c:v>
                </c:pt>
                <c:pt idx="1">
                  <c:v>52.281347163754099</c:v>
                </c:pt>
                <c:pt idx="2">
                  <c:v>52.992137955723145</c:v>
                </c:pt>
                <c:pt idx="3">
                  <c:v>52.523986824563181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A43-41C1-8191-C3D1A80F93F6}"/>
            </c:ext>
          </c:extLst>
        </c:ser>
        <c:ser>
          <c:idx val="6"/>
          <c:order val="6"/>
          <c:tx>
            <c:strRef>
              <c:f>'Julio-Terreno'!$L$37</c:f>
              <c:strCache>
                <c:ptCount val="1"/>
                <c:pt idx="0">
                  <c:v>Urbana</c:v>
                </c:pt>
              </c:strCache>
            </c:strRef>
          </c:tx>
          <c:cat>
            <c:strRef>
              <c:f>'Julio-Terreno'!$M$30:$P$30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'Julio-Terreno'!$M$37:$P$37</c:f>
              <c:numCache>
                <c:formatCode>General</c:formatCode>
                <c:ptCount val="4"/>
                <c:pt idx="0">
                  <c:v>711.08136102695403</c:v>
                </c:pt>
                <c:pt idx="1">
                  <c:v>697.88129608173745</c:v>
                </c:pt>
                <c:pt idx="2">
                  <c:v>705.40640926238166</c:v>
                </c:pt>
                <c:pt idx="3">
                  <c:v>728.74220453718158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A43-41C1-8191-C3D1A80F93F6}"/>
            </c:ext>
          </c:extLst>
        </c:ser>
        <c:ser>
          <c:idx val="7"/>
          <c:order val="7"/>
          <c:tx>
            <c:strRef>
              <c:f>'Julio-Terreno'!$L$38</c:f>
              <c:strCache>
                <c:ptCount val="1"/>
                <c:pt idx="0">
                  <c:v>Urbana Oeste</c:v>
                </c:pt>
              </c:strCache>
            </c:strRef>
          </c:tx>
          <c:cat>
            <c:strRef>
              <c:f>'Julio-Terreno'!$M$30:$P$30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'Julio-Terreno'!$M$38:$P$38</c:f>
              <c:numCache>
                <c:formatCode>General</c:formatCode>
                <c:ptCount val="4"/>
                <c:pt idx="0">
                  <c:v>236.90077944010446</c:v>
                </c:pt>
                <c:pt idx="1">
                  <c:v>272.78166665383799</c:v>
                </c:pt>
                <c:pt idx="2">
                  <c:v>234.54154283702866</c:v>
                </c:pt>
                <c:pt idx="3">
                  <c:v>235.8329268607886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A43-41C1-8191-C3D1A80F93F6}"/>
            </c:ext>
          </c:extLst>
        </c:ser>
        <c:ser>
          <c:idx val="8"/>
          <c:order val="8"/>
          <c:tx>
            <c:strRef>
              <c:f>'Julio-Terreno'!$L$39</c:f>
              <c:strCache>
                <c:ptCount val="1"/>
                <c:pt idx="0">
                  <c:v>Urbana Este</c:v>
                </c:pt>
              </c:strCache>
            </c:strRef>
          </c:tx>
          <c:cat>
            <c:strRef>
              <c:f>'Julio-Terreno'!$M$30:$P$30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'Julio-Terreno'!$M$39:$P$39</c:f>
              <c:numCache>
                <c:formatCode>General</c:formatCode>
                <c:ptCount val="4"/>
                <c:pt idx="0">
                  <c:v>306.19655542016</c:v>
                </c:pt>
                <c:pt idx="1">
                  <c:v>338.46788770842556</c:v>
                </c:pt>
                <c:pt idx="2">
                  <c:v>338.46788770842556</c:v>
                </c:pt>
                <c:pt idx="3">
                  <c:v>310.36744094613277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A43-41C1-8191-C3D1A80F93F6}"/>
            </c:ext>
          </c:extLst>
        </c:ser>
        <c:ser>
          <c:idx val="9"/>
          <c:order val="9"/>
          <c:tx>
            <c:strRef>
              <c:f>'Julio-Terreno'!$L$40</c:f>
              <c:strCache>
                <c:ptCount val="1"/>
                <c:pt idx="0">
                  <c:v>Urbana Sur</c:v>
                </c:pt>
              </c:strCache>
            </c:strRef>
          </c:tx>
          <c:cat>
            <c:strRef>
              <c:f>'Julio-Terreno'!$M$30:$P$30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'Julio-Terreno'!$M$40:$P$40</c:f>
              <c:numCache>
                <c:formatCode>General</c:formatCode>
                <c:ptCount val="4"/>
                <c:pt idx="0">
                  <c:v>198.22478733487009</c:v>
                </c:pt>
                <c:pt idx="1">
                  <c:v>174.21524955057072</c:v>
                </c:pt>
                <c:pt idx="2">
                  <c:v>187.9426853155075</c:v>
                </c:pt>
                <c:pt idx="3">
                  <c:v>196.36832143120063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A43-41C1-8191-C3D1A80F93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6741248"/>
        <c:axId val="687072960"/>
      </c:lineChart>
      <c:catAx>
        <c:axId val="666741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87072960"/>
        <c:crosses val="autoZero"/>
        <c:auto val="1"/>
        <c:lblAlgn val="ctr"/>
        <c:lblOffset val="100"/>
        <c:noMultiLvlLbl val="0"/>
      </c:catAx>
      <c:valAx>
        <c:axId val="687072960"/>
        <c:scaling>
          <c:orientation val="minMax"/>
          <c:max val="75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667412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'Julio-Terreno'!$L$43</c:f>
              <c:strCache>
                <c:ptCount val="1"/>
                <c:pt idx="0">
                  <c:v>Catedral</c:v>
                </c:pt>
              </c:strCache>
            </c:strRef>
          </c:tx>
          <c:invertIfNegative val="0"/>
          <c:cat>
            <c:strRef>
              <c:f>'Julio-Terreno'!$M$42:$P$42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'Julio-Terreno'!$M$43:$P$43</c:f>
              <c:numCache>
                <c:formatCode>General</c:formatCode>
                <c:ptCount val="4"/>
                <c:pt idx="0">
                  <c:v>4</c:v>
                </c:pt>
                <c:pt idx="1">
                  <c:v>19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3A-416D-B0DA-85EDF4649297}"/>
            </c:ext>
          </c:extLst>
        </c:ser>
        <c:ser>
          <c:idx val="1"/>
          <c:order val="1"/>
          <c:tx>
            <c:strRef>
              <c:f>'Julio-Terreno'!$L$44</c:f>
              <c:strCache>
                <c:ptCount val="1"/>
                <c:pt idx="0">
                  <c:v>Cerro Otto</c:v>
                </c:pt>
              </c:strCache>
            </c:strRef>
          </c:tx>
          <c:invertIfNegative val="0"/>
          <c:cat>
            <c:strRef>
              <c:f>'Julio-Terreno'!$M$42:$P$42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'Julio-Terreno'!$M$44:$P$44</c:f>
              <c:numCache>
                <c:formatCode>General</c:formatCode>
                <c:ptCount val="4"/>
                <c:pt idx="0">
                  <c:v>25</c:v>
                </c:pt>
                <c:pt idx="1">
                  <c:v>30</c:v>
                </c:pt>
                <c:pt idx="2">
                  <c:v>33</c:v>
                </c:pt>
                <c:pt idx="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3A-416D-B0DA-85EDF4649297}"/>
            </c:ext>
          </c:extLst>
        </c:ser>
        <c:ser>
          <c:idx val="2"/>
          <c:order val="2"/>
          <c:tx>
            <c:strRef>
              <c:f>'Julio-Terreno'!$L$45</c:f>
              <c:strCache>
                <c:ptCount val="1"/>
                <c:pt idx="0">
                  <c:v>Dina Huapi</c:v>
                </c:pt>
              </c:strCache>
            </c:strRef>
          </c:tx>
          <c:invertIfNegative val="0"/>
          <c:cat>
            <c:strRef>
              <c:f>'Julio-Terreno'!$M$42:$P$42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'Julio-Terreno'!$M$45:$P$45</c:f>
              <c:numCache>
                <c:formatCode>General</c:formatCode>
                <c:ptCount val="4"/>
                <c:pt idx="0">
                  <c:v>36</c:v>
                </c:pt>
                <c:pt idx="1">
                  <c:v>36</c:v>
                </c:pt>
                <c:pt idx="2">
                  <c:v>34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3A-416D-B0DA-85EDF4649297}"/>
            </c:ext>
          </c:extLst>
        </c:ser>
        <c:ser>
          <c:idx val="3"/>
          <c:order val="3"/>
          <c:tx>
            <c:strRef>
              <c:f>'Julio-Terreno'!$L$46</c:f>
              <c:strCache>
                <c:ptCount val="1"/>
                <c:pt idx="0">
                  <c:v>El Cóndor</c:v>
                </c:pt>
              </c:strCache>
            </c:strRef>
          </c:tx>
          <c:invertIfNegative val="0"/>
          <c:cat>
            <c:strRef>
              <c:f>'Julio-Terreno'!$M$42:$P$42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'Julio-Terreno'!$M$46:$P$46</c:f>
              <c:numCache>
                <c:formatCode>General</c:formatCode>
                <c:ptCount val="4"/>
                <c:pt idx="0">
                  <c:v>59</c:v>
                </c:pt>
                <c:pt idx="1">
                  <c:v>42</c:v>
                </c:pt>
                <c:pt idx="2">
                  <c:v>58</c:v>
                </c:pt>
                <c:pt idx="3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3A-416D-B0DA-85EDF4649297}"/>
            </c:ext>
          </c:extLst>
        </c:ser>
        <c:ser>
          <c:idx val="4"/>
          <c:order val="4"/>
          <c:tx>
            <c:strRef>
              <c:f>'Julio-Terreno'!$L$47</c:f>
              <c:strCache>
                <c:ptCount val="1"/>
                <c:pt idx="0">
                  <c:v>Lago Moreno</c:v>
                </c:pt>
              </c:strCache>
            </c:strRef>
          </c:tx>
          <c:invertIfNegative val="0"/>
          <c:cat>
            <c:strRef>
              <c:f>'Julio-Terreno'!$M$42:$P$42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'Julio-Terreno'!$M$47:$P$47</c:f>
              <c:numCache>
                <c:formatCode>General</c:formatCode>
                <c:ptCount val="4"/>
                <c:pt idx="0">
                  <c:v>44</c:v>
                </c:pt>
                <c:pt idx="1">
                  <c:v>44</c:v>
                </c:pt>
                <c:pt idx="2">
                  <c:v>38</c:v>
                </c:pt>
                <c:pt idx="3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3A-416D-B0DA-85EDF4649297}"/>
            </c:ext>
          </c:extLst>
        </c:ser>
        <c:ser>
          <c:idx val="5"/>
          <c:order val="5"/>
          <c:tx>
            <c:strRef>
              <c:f>'Julio-Terreno'!$L$48</c:f>
              <c:strCache>
                <c:ptCount val="1"/>
                <c:pt idx="0">
                  <c:v>Pampa de Huenuleo</c:v>
                </c:pt>
              </c:strCache>
            </c:strRef>
          </c:tx>
          <c:invertIfNegative val="0"/>
          <c:cat>
            <c:strRef>
              <c:f>'Julio-Terreno'!$M$42:$P$42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'Julio-Terreno'!$M$48:$P$48</c:f>
              <c:numCache>
                <c:formatCode>General</c:formatCode>
                <c:ptCount val="4"/>
                <c:pt idx="0">
                  <c:v>103</c:v>
                </c:pt>
                <c:pt idx="1">
                  <c:v>108</c:v>
                </c:pt>
                <c:pt idx="2">
                  <c:v>98</c:v>
                </c:pt>
                <c:pt idx="3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53A-416D-B0DA-85EDF4649297}"/>
            </c:ext>
          </c:extLst>
        </c:ser>
        <c:ser>
          <c:idx val="6"/>
          <c:order val="6"/>
          <c:tx>
            <c:strRef>
              <c:f>'Julio-Terreno'!$L$49</c:f>
              <c:strCache>
                <c:ptCount val="1"/>
                <c:pt idx="0">
                  <c:v>Urbana</c:v>
                </c:pt>
              </c:strCache>
            </c:strRef>
          </c:tx>
          <c:invertIfNegative val="0"/>
          <c:cat>
            <c:strRef>
              <c:f>'Julio-Terreno'!$M$42:$P$42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'Julio-Terreno'!$M$49:$P$49</c:f>
              <c:numCache>
                <c:formatCode>General</c:formatCode>
                <c:ptCount val="4"/>
                <c:pt idx="0">
                  <c:v>15</c:v>
                </c:pt>
                <c:pt idx="1">
                  <c:v>17</c:v>
                </c:pt>
                <c:pt idx="2">
                  <c:v>18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3A-416D-B0DA-85EDF4649297}"/>
            </c:ext>
          </c:extLst>
        </c:ser>
        <c:ser>
          <c:idx val="7"/>
          <c:order val="7"/>
          <c:tx>
            <c:strRef>
              <c:f>'Julio-Terreno'!$L$50</c:f>
              <c:strCache>
                <c:ptCount val="1"/>
                <c:pt idx="0">
                  <c:v>Urbana Oeste</c:v>
                </c:pt>
              </c:strCache>
            </c:strRef>
          </c:tx>
          <c:invertIfNegative val="0"/>
          <c:cat>
            <c:strRef>
              <c:f>'Julio-Terreno'!$M$42:$P$42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'Julio-Terreno'!$M$50:$P$50</c:f>
              <c:numCache>
                <c:formatCode>General</c:formatCode>
                <c:ptCount val="4"/>
                <c:pt idx="0">
                  <c:v>12</c:v>
                </c:pt>
                <c:pt idx="1">
                  <c:v>10</c:v>
                </c:pt>
                <c:pt idx="2">
                  <c:v>15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53A-416D-B0DA-85EDF4649297}"/>
            </c:ext>
          </c:extLst>
        </c:ser>
        <c:ser>
          <c:idx val="8"/>
          <c:order val="8"/>
          <c:tx>
            <c:strRef>
              <c:f>'Julio-Terreno'!$L$51</c:f>
              <c:strCache>
                <c:ptCount val="1"/>
                <c:pt idx="0">
                  <c:v>Urbana Este</c:v>
                </c:pt>
              </c:strCache>
            </c:strRef>
          </c:tx>
          <c:invertIfNegative val="0"/>
          <c:cat>
            <c:strRef>
              <c:f>'Julio-Terreno'!$M$42:$P$42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'Julio-Terreno'!$M$51:$P$51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53A-416D-B0DA-85EDF4649297}"/>
            </c:ext>
          </c:extLst>
        </c:ser>
        <c:ser>
          <c:idx val="9"/>
          <c:order val="9"/>
          <c:tx>
            <c:strRef>
              <c:f>'Julio-Terreno'!$L$52</c:f>
              <c:strCache>
                <c:ptCount val="1"/>
                <c:pt idx="0">
                  <c:v>Urbana Sur</c:v>
                </c:pt>
              </c:strCache>
            </c:strRef>
          </c:tx>
          <c:invertIfNegative val="0"/>
          <c:cat>
            <c:strRef>
              <c:f>'Julio-Terreno'!$M$42:$P$42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'Julio-Terreno'!$M$52:$P$52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53A-416D-B0DA-85EDF46492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5300096"/>
        <c:axId val="134255680"/>
      </c:barChart>
      <c:catAx>
        <c:axId val="6953000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34255680"/>
        <c:crosses val="autoZero"/>
        <c:auto val="1"/>
        <c:lblAlgn val="ctr"/>
        <c:lblOffset val="100"/>
        <c:noMultiLvlLbl val="0"/>
      </c:catAx>
      <c:valAx>
        <c:axId val="13425568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6953000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'Julio-Terreno'!$L$43</c:f>
              <c:strCache>
                <c:ptCount val="1"/>
                <c:pt idx="0">
                  <c:v>Catedral</c:v>
                </c:pt>
              </c:strCache>
            </c:strRef>
          </c:tx>
          <c:invertIfNegative val="0"/>
          <c:cat>
            <c:strRef>
              <c:f>'Julio-Terreno'!$M$42:$P$42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'Julio-Terreno'!$M$43:$P$43</c:f>
              <c:numCache>
                <c:formatCode>General</c:formatCode>
                <c:ptCount val="4"/>
                <c:pt idx="0">
                  <c:v>4</c:v>
                </c:pt>
                <c:pt idx="1">
                  <c:v>19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E-41D9-A07E-22314D0523F9}"/>
            </c:ext>
          </c:extLst>
        </c:ser>
        <c:ser>
          <c:idx val="1"/>
          <c:order val="1"/>
          <c:tx>
            <c:strRef>
              <c:f>'Julio-Terreno'!$L$44</c:f>
              <c:strCache>
                <c:ptCount val="1"/>
                <c:pt idx="0">
                  <c:v>Cerro Otto</c:v>
                </c:pt>
              </c:strCache>
            </c:strRef>
          </c:tx>
          <c:invertIfNegative val="0"/>
          <c:cat>
            <c:strRef>
              <c:f>'Julio-Terreno'!$M$42:$P$42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'Julio-Terreno'!$M$44:$P$44</c:f>
              <c:numCache>
                <c:formatCode>General</c:formatCode>
                <c:ptCount val="4"/>
                <c:pt idx="0">
                  <c:v>25</c:v>
                </c:pt>
                <c:pt idx="1">
                  <c:v>30</c:v>
                </c:pt>
                <c:pt idx="2">
                  <c:v>33</c:v>
                </c:pt>
                <c:pt idx="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9E-41D9-A07E-22314D0523F9}"/>
            </c:ext>
          </c:extLst>
        </c:ser>
        <c:ser>
          <c:idx val="2"/>
          <c:order val="2"/>
          <c:tx>
            <c:strRef>
              <c:f>'Julio-Terreno'!$L$45</c:f>
              <c:strCache>
                <c:ptCount val="1"/>
                <c:pt idx="0">
                  <c:v>Dina Huapi</c:v>
                </c:pt>
              </c:strCache>
            </c:strRef>
          </c:tx>
          <c:invertIfNegative val="0"/>
          <c:cat>
            <c:strRef>
              <c:f>'Julio-Terreno'!$M$42:$P$42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'Julio-Terreno'!$M$45:$P$45</c:f>
              <c:numCache>
                <c:formatCode>General</c:formatCode>
                <c:ptCount val="4"/>
                <c:pt idx="0">
                  <c:v>36</c:v>
                </c:pt>
                <c:pt idx="1">
                  <c:v>36</c:v>
                </c:pt>
                <c:pt idx="2">
                  <c:v>34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9E-41D9-A07E-22314D0523F9}"/>
            </c:ext>
          </c:extLst>
        </c:ser>
        <c:ser>
          <c:idx val="3"/>
          <c:order val="3"/>
          <c:tx>
            <c:strRef>
              <c:f>'Julio-Terreno'!$L$46</c:f>
              <c:strCache>
                <c:ptCount val="1"/>
                <c:pt idx="0">
                  <c:v>El Cóndor</c:v>
                </c:pt>
              </c:strCache>
            </c:strRef>
          </c:tx>
          <c:invertIfNegative val="0"/>
          <c:cat>
            <c:strRef>
              <c:f>'Julio-Terreno'!$M$42:$P$42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'Julio-Terreno'!$M$46:$P$46</c:f>
              <c:numCache>
                <c:formatCode>General</c:formatCode>
                <c:ptCount val="4"/>
                <c:pt idx="0">
                  <c:v>59</c:v>
                </c:pt>
                <c:pt idx="1">
                  <c:v>42</c:v>
                </c:pt>
                <c:pt idx="2">
                  <c:v>58</c:v>
                </c:pt>
                <c:pt idx="3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9E-41D9-A07E-22314D0523F9}"/>
            </c:ext>
          </c:extLst>
        </c:ser>
        <c:ser>
          <c:idx val="4"/>
          <c:order val="4"/>
          <c:tx>
            <c:strRef>
              <c:f>'Julio-Terreno'!$L$47</c:f>
              <c:strCache>
                <c:ptCount val="1"/>
                <c:pt idx="0">
                  <c:v>Lago Moreno</c:v>
                </c:pt>
              </c:strCache>
            </c:strRef>
          </c:tx>
          <c:invertIfNegative val="0"/>
          <c:cat>
            <c:strRef>
              <c:f>'Julio-Terreno'!$M$42:$P$42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'Julio-Terreno'!$M$47:$P$47</c:f>
              <c:numCache>
                <c:formatCode>General</c:formatCode>
                <c:ptCount val="4"/>
                <c:pt idx="0">
                  <c:v>44</c:v>
                </c:pt>
                <c:pt idx="1">
                  <c:v>44</c:v>
                </c:pt>
                <c:pt idx="2">
                  <c:v>38</c:v>
                </c:pt>
                <c:pt idx="3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9E-41D9-A07E-22314D0523F9}"/>
            </c:ext>
          </c:extLst>
        </c:ser>
        <c:ser>
          <c:idx val="5"/>
          <c:order val="5"/>
          <c:tx>
            <c:strRef>
              <c:f>'Julio-Terreno'!$L$48</c:f>
              <c:strCache>
                <c:ptCount val="1"/>
                <c:pt idx="0">
                  <c:v>Pampa de Huenuleo</c:v>
                </c:pt>
              </c:strCache>
            </c:strRef>
          </c:tx>
          <c:invertIfNegative val="0"/>
          <c:cat>
            <c:strRef>
              <c:f>'Julio-Terreno'!$M$42:$P$42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'Julio-Terreno'!$M$48:$P$48</c:f>
              <c:numCache>
                <c:formatCode>General</c:formatCode>
                <c:ptCount val="4"/>
                <c:pt idx="0">
                  <c:v>103</c:v>
                </c:pt>
                <c:pt idx="1">
                  <c:v>108</c:v>
                </c:pt>
                <c:pt idx="2">
                  <c:v>98</c:v>
                </c:pt>
                <c:pt idx="3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B9E-41D9-A07E-22314D0523F9}"/>
            </c:ext>
          </c:extLst>
        </c:ser>
        <c:ser>
          <c:idx val="6"/>
          <c:order val="6"/>
          <c:tx>
            <c:strRef>
              <c:f>'Julio-Terreno'!$L$49</c:f>
              <c:strCache>
                <c:ptCount val="1"/>
                <c:pt idx="0">
                  <c:v>Urbana</c:v>
                </c:pt>
              </c:strCache>
            </c:strRef>
          </c:tx>
          <c:invertIfNegative val="0"/>
          <c:cat>
            <c:strRef>
              <c:f>'Julio-Terreno'!$M$42:$P$42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'Julio-Terreno'!$M$49:$P$49</c:f>
              <c:numCache>
                <c:formatCode>General</c:formatCode>
                <c:ptCount val="4"/>
                <c:pt idx="0">
                  <c:v>15</c:v>
                </c:pt>
                <c:pt idx="1">
                  <c:v>17</c:v>
                </c:pt>
                <c:pt idx="2">
                  <c:v>18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9E-41D9-A07E-22314D0523F9}"/>
            </c:ext>
          </c:extLst>
        </c:ser>
        <c:ser>
          <c:idx val="7"/>
          <c:order val="7"/>
          <c:tx>
            <c:strRef>
              <c:f>'Julio-Terreno'!$L$50</c:f>
              <c:strCache>
                <c:ptCount val="1"/>
                <c:pt idx="0">
                  <c:v>Urbana Oeste</c:v>
                </c:pt>
              </c:strCache>
            </c:strRef>
          </c:tx>
          <c:invertIfNegative val="0"/>
          <c:cat>
            <c:strRef>
              <c:f>'Julio-Terreno'!$M$42:$P$42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'Julio-Terreno'!$M$50:$P$50</c:f>
              <c:numCache>
                <c:formatCode>General</c:formatCode>
                <c:ptCount val="4"/>
                <c:pt idx="0">
                  <c:v>12</c:v>
                </c:pt>
                <c:pt idx="1">
                  <c:v>10</c:v>
                </c:pt>
                <c:pt idx="2">
                  <c:v>15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B9E-41D9-A07E-22314D0523F9}"/>
            </c:ext>
          </c:extLst>
        </c:ser>
        <c:ser>
          <c:idx val="8"/>
          <c:order val="8"/>
          <c:tx>
            <c:strRef>
              <c:f>'Julio-Terreno'!$L$51</c:f>
              <c:strCache>
                <c:ptCount val="1"/>
                <c:pt idx="0">
                  <c:v>Urbana Este</c:v>
                </c:pt>
              </c:strCache>
            </c:strRef>
          </c:tx>
          <c:invertIfNegative val="0"/>
          <c:cat>
            <c:strRef>
              <c:f>'Julio-Terreno'!$M$42:$P$42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'Julio-Terreno'!$M$51:$P$51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B9E-41D9-A07E-22314D0523F9}"/>
            </c:ext>
          </c:extLst>
        </c:ser>
        <c:ser>
          <c:idx val="9"/>
          <c:order val="9"/>
          <c:tx>
            <c:strRef>
              <c:f>'Julio-Terreno'!$L$52</c:f>
              <c:strCache>
                <c:ptCount val="1"/>
                <c:pt idx="0">
                  <c:v>Urbana Sur</c:v>
                </c:pt>
              </c:strCache>
            </c:strRef>
          </c:tx>
          <c:invertIfNegative val="0"/>
          <c:cat>
            <c:strRef>
              <c:f>'Julio-Terreno'!$M$42:$P$42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'Julio-Terreno'!$M$52:$P$52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B9E-41D9-A07E-22314D052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5303168"/>
        <c:axId val="134652480"/>
      </c:barChart>
      <c:catAx>
        <c:axId val="695303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4652480"/>
        <c:crosses val="autoZero"/>
        <c:auto val="1"/>
        <c:lblAlgn val="ctr"/>
        <c:lblOffset val="100"/>
        <c:noMultiLvlLbl val="0"/>
      </c:catAx>
      <c:valAx>
        <c:axId val="1346524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6953031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914260717410323E-2"/>
          <c:y val="6.0601851851851872E-2"/>
          <c:w val="0.58586351706036743"/>
          <c:h val="0.82736694371536912"/>
        </c:manualLayout>
      </c:layout>
      <c:lineChart>
        <c:grouping val="standard"/>
        <c:varyColors val="0"/>
        <c:ser>
          <c:idx val="0"/>
          <c:order val="0"/>
          <c:tx>
            <c:strRef>
              <c:f>'Julio-Departamento'!$L$20</c:f>
              <c:strCache>
                <c:ptCount val="1"/>
                <c:pt idx="0">
                  <c:v>Catedral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'Julio-Departamento'!$M$19:$P$19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'Julio-Departamento'!$M$20:$P$20</c:f>
              <c:numCache>
                <c:formatCode>General</c:formatCode>
                <c:ptCount val="4"/>
                <c:pt idx="0">
                  <c:v>2478.2367504732379</c:v>
                </c:pt>
                <c:pt idx="1">
                  <c:v>2824.6316325128118</c:v>
                </c:pt>
                <c:pt idx="2">
                  <c:v>3324.6316325128118</c:v>
                </c:pt>
                <c:pt idx="3">
                  <c:v>3809.6537708866476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E1-4CD9-ACE3-7B80290E1C25}"/>
            </c:ext>
          </c:extLst>
        </c:ser>
        <c:ser>
          <c:idx val="1"/>
          <c:order val="1"/>
          <c:tx>
            <c:strRef>
              <c:f>'Julio-Departamento'!$L$21</c:f>
              <c:strCache>
                <c:ptCount val="1"/>
                <c:pt idx="0">
                  <c:v>Cerro Otto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'Julio-Departamento'!$M$19:$P$19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'Julio-Departamento'!$M$21:$P$21</c:f>
              <c:numCache>
                <c:formatCode>General</c:formatCode>
                <c:ptCount val="4"/>
                <c:pt idx="0">
                  <c:v>3183.5733735828685</c:v>
                </c:pt>
                <c:pt idx="1">
                  <c:v>2647.5711195648705</c:v>
                </c:pt>
                <c:pt idx="2">
                  <c:v>2996.6966246908564</c:v>
                </c:pt>
                <c:pt idx="3">
                  <c:v>2973.0232593406681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E1-4CD9-ACE3-7B80290E1C25}"/>
            </c:ext>
          </c:extLst>
        </c:ser>
        <c:ser>
          <c:idx val="2"/>
          <c:order val="2"/>
          <c:tx>
            <c:strRef>
              <c:f>'Julio-Departamento'!$L$22</c:f>
              <c:strCache>
                <c:ptCount val="1"/>
                <c:pt idx="0">
                  <c:v>Dina Huapi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'Julio-Departamento'!$M$19:$P$19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'Julio-Departamento'!$M$22:$P$22</c:f>
              <c:numCache>
                <c:formatCode>General</c:formatCode>
                <c:ptCount val="4"/>
                <c:pt idx="0">
                  <c:v>2462.9889567143605</c:v>
                </c:pt>
                <c:pt idx="1">
                  <c:v>2393.9426874366432</c:v>
                </c:pt>
                <c:pt idx="2">
                  <c:v>2485.7091432908373</c:v>
                </c:pt>
                <c:pt idx="3">
                  <c:v>2423.8175596399883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E1-4CD9-ACE3-7B80290E1C25}"/>
            </c:ext>
          </c:extLst>
        </c:ser>
        <c:ser>
          <c:idx val="3"/>
          <c:order val="3"/>
          <c:tx>
            <c:strRef>
              <c:f>'Julio-Departamento'!$L$23</c:f>
              <c:strCache>
                <c:ptCount val="1"/>
                <c:pt idx="0">
                  <c:v>El Cóndor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cat>
            <c:strRef>
              <c:f>'Julio-Departamento'!$M$19:$P$19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'Julio-Departamento'!$M$23:$P$23</c:f>
              <c:numCache>
                <c:formatCode>General</c:formatCode>
                <c:ptCount val="4"/>
                <c:pt idx="0">
                  <c:v>1982.1007610044035</c:v>
                </c:pt>
                <c:pt idx="1">
                  <c:v>2075.293162915209</c:v>
                </c:pt>
                <c:pt idx="2">
                  <c:v>2148.3724991483609</c:v>
                </c:pt>
                <c:pt idx="3">
                  <c:v>2195.9247431931872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FE1-4CD9-ACE3-7B80290E1C25}"/>
            </c:ext>
          </c:extLst>
        </c:ser>
        <c:ser>
          <c:idx val="4"/>
          <c:order val="4"/>
          <c:tx>
            <c:strRef>
              <c:f>'Julio-Departamento'!$L$24</c:f>
              <c:strCache>
                <c:ptCount val="1"/>
                <c:pt idx="0">
                  <c:v>Lago Moreno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/>
                </a:solidFill>
                <a:round/>
              </a:ln>
              <a:effectLst/>
            </c:spPr>
          </c:marker>
          <c:cat>
            <c:strRef>
              <c:f>'Julio-Departamento'!$M$19:$P$19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'Julio-Departamento'!$M$24:$P$24</c:f>
              <c:numCache>
                <c:formatCode>General</c:formatCode>
                <c:ptCount val="4"/>
                <c:pt idx="0">
                  <c:v>2148.1481481481483</c:v>
                </c:pt>
                <c:pt idx="1">
                  <c:v>2148.1481481481483</c:v>
                </c:pt>
                <c:pt idx="2">
                  <c:v>2148.1481481481483</c:v>
                </c:pt>
                <c:pt idx="3">
                  <c:v>2148.1481481481483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FE1-4CD9-ACE3-7B80290E1C25}"/>
            </c:ext>
          </c:extLst>
        </c:ser>
        <c:ser>
          <c:idx val="5"/>
          <c:order val="5"/>
          <c:tx>
            <c:strRef>
              <c:f>'Julio-Departamento'!$L$25</c:f>
              <c:strCache>
                <c:ptCount val="1"/>
                <c:pt idx="0">
                  <c:v>Pampa de Huenuleo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cat>
            <c:strRef>
              <c:f>'Julio-Departamento'!$M$19:$P$19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'Julio-Departamento'!$M$25:$P$25</c:f>
              <c:numCache>
                <c:formatCode>General</c:formatCode>
                <c:ptCount val="4"/>
                <c:pt idx="0">
                  <c:v>2206.097168597169</c:v>
                </c:pt>
                <c:pt idx="1">
                  <c:v>2194.7232947232947</c:v>
                </c:pt>
                <c:pt idx="2">
                  <c:v>2269.6410696410694</c:v>
                </c:pt>
                <c:pt idx="3">
                  <c:v>2382.2393822393824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FE1-4CD9-ACE3-7B80290E1C25}"/>
            </c:ext>
          </c:extLst>
        </c:ser>
        <c:ser>
          <c:idx val="6"/>
          <c:order val="6"/>
          <c:tx>
            <c:strRef>
              <c:f>'Julio-Departamento'!$L$26</c:f>
              <c:strCache>
                <c:ptCount val="1"/>
                <c:pt idx="0">
                  <c:v>Urbana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plus"/>
            <c:size val="6"/>
            <c:spPr>
              <a:noFill/>
              <a:ln w="9525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marker>
          <c:cat>
            <c:strRef>
              <c:f>'Julio-Departamento'!$M$19:$P$19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'Julio-Departamento'!$M$26:$P$26</c:f>
              <c:numCache>
                <c:formatCode>General</c:formatCode>
                <c:ptCount val="4"/>
                <c:pt idx="0">
                  <c:v>2576.5163944515502</c:v>
                </c:pt>
                <c:pt idx="1">
                  <c:v>2702.930966612545</c:v>
                </c:pt>
                <c:pt idx="2">
                  <c:v>2652.9287439701266</c:v>
                </c:pt>
                <c:pt idx="3">
                  <c:v>2619.7794363874787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FE1-4CD9-ACE3-7B80290E1C25}"/>
            </c:ext>
          </c:extLst>
        </c:ser>
        <c:ser>
          <c:idx val="7"/>
          <c:order val="7"/>
          <c:tx>
            <c:strRef>
              <c:f>'Julio-Departamento'!$L$27</c:f>
              <c:strCache>
                <c:ptCount val="1"/>
                <c:pt idx="0">
                  <c:v>Urbana Este</c:v>
                </c:pt>
              </c:strCache>
            </c:strRef>
          </c:tx>
          <c:spPr>
            <a:ln w="222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dot"/>
            <c:size val="6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</c:marker>
          <c:cat>
            <c:strRef>
              <c:f>'Julio-Departamento'!$M$19:$P$19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'Julio-Departamento'!$M$27:$P$27</c:f>
              <c:numCache>
                <c:formatCode>General</c:formatCode>
                <c:ptCount val="4"/>
                <c:pt idx="0">
                  <c:v>1759.766201166457</c:v>
                </c:pt>
                <c:pt idx="1">
                  <c:v>2068.1954847156258</c:v>
                </c:pt>
                <c:pt idx="2">
                  <c:v>1918.7312509177686</c:v>
                </c:pt>
                <c:pt idx="3">
                  <c:v>2070.0794500844127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FE1-4CD9-ACE3-7B80290E1C25}"/>
            </c:ext>
          </c:extLst>
        </c:ser>
        <c:ser>
          <c:idx val="8"/>
          <c:order val="8"/>
          <c:tx>
            <c:strRef>
              <c:f>'Julio-Departamento'!$L$28</c:f>
              <c:strCache>
                <c:ptCount val="1"/>
                <c:pt idx="0">
                  <c:v>Urbana Oeste</c:v>
                </c:pt>
              </c:strCache>
            </c:strRef>
          </c:tx>
          <c:spPr>
            <a:ln w="222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dash"/>
            <c:size val="6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</c:marker>
          <c:cat>
            <c:strRef>
              <c:f>'Julio-Departamento'!$M$19:$P$19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'Julio-Departamento'!$M$28:$P$28</c:f>
              <c:numCache>
                <c:formatCode>General</c:formatCode>
                <c:ptCount val="4"/>
                <c:pt idx="0">
                  <c:v>2932.0980356460336</c:v>
                </c:pt>
                <c:pt idx="1">
                  <c:v>2943.7711663574041</c:v>
                </c:pt>
                <c:pt idx="2">
                  <c:v>2966.8060133187969</c:v>
                </c:pt>
                <c:pt idx="3">
                  <c:v>3276.0357362262171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FE1-4CD9-ACE3-7B80290E1C25}"/>
            </c:ext>
          </c:extLst>
        </c:ser>
        <c:ser>
          <c:idx val="9"/>
          <c:order val="9"/>
          <c:tx>
            <c:strRef>
              <c:f>'Julio-Departamento'!$L$29</c:f>
              <c:strCache>
                <c:ptCount val="1"/>
                <c:pt idx="0">
                  <c:v>Urbana Sur</c:v>
                </c:pt>
              </c:strCache>
            </c:strRef>
          </c:tx>
          <c:spPr>
            <a:ln w="222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marker>
          <c:cat>
            <c:strRef>
              <c:f>'Julio-Departamento'!$M$19:$P$19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'Julio-Departamento'!$M$29:$P$29</c:f>
              <c:numCache>
                <c:formatCode>General</c:formatCode>
                <c:ptCount val="4"/>
                <c:pt idx="0">
                  <c:v>1215.1632313180353</c:v>
                </c:pt>
                <c:pt idx="1">
                  <c:v>1143.7030053102219</c:v>
                </c:pt>
                <c:pt idx="2">
                  <c:v>1092.0274318435404</c:v>
                </c:pt>
                <c:pt idx="3">
                  <c:v>918.24119087996985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FE1-4CD9-ACE3-7B80290E1C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3320895"/>
        <c:axId val="1133330047"/>
      </c:lineChart>
      <c:catAx>
        <c:axId val="11333208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133330047"/>
        <c:crosses val="autoZero"/>
        <c:auto val="1"/>
        <c:lblAlgn val="ctr"/>
        <c:lblOffset val="100"/>
        <c:noMultiLvlLbl val="0"/>
      </c:catAx>
      <c:valAx>
        <c:axId val="11333300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133320895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69985323709536307"/>
          <c:y val="8.1157407407407414E-2"/>
          <c:w val="0.29195997375328081"/>
          <c:h val="0.80555774278215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'Julio-Departamento'!$L$32</c:f>
              <c:strCache>
                <c:ptCount val="1"/>
                <c:pt idx="0">
                  <c:v>Catedral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'Julio-Departamento'!$M$31:$P$31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'Julio-Departamento'!$M$32:$P$32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70-405E-B448-52FFE8FF2CDE}"/>
            </c:ext>
          </c:extLst>
        </c:ser>
        <c:ser>
          <c:idx val="1"/>
          <c:order val="1"/>
          <c:tx>
            <c:strRef>
              <c:f>'Julio-Departamento'!$L$33</c:f>
              <c:strCache>
                <c:ptCount val="1"/>
                <c:pt idx="0">
                  <c:v>Cerro Otto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'Julio-Departamento'!$M$31:$P$31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'Julio-Departamento'!$M$33:$P$33</c:f>
              <c:numCache>
                <c:formatCode>General</c:formatCode>
                <c:ptCount val="4"/>
                <c:pt idx="0">
                  <c:v>9</c:v>
                </c:pt>
                <c:pt idx="1">
                  <c:v>12</c:v>
                </c:pt>
                <c:pt idx="2">
                  <c:v>13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70-405E-B448-52FFE8FF2CDE}"/>
            </c:ext>
          </c:extLst>
        </c:ser>
        <c:ser>
          <c:idx val="2"/>
          <c:order val="2"/>
          <c:tx>
            <c:strRef>
              <c:f>'Julio-Departamento'!$L$34</c:f>
              <c:strCache>
                <c:ptCount val="1"/>
                <c:pt idx="0">
                  <c:v>Dina Huapi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'Julio-Departamento'!$M$31:$P$31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'Julio-Departamento'!$M$34:$P$34</c:f>
              <c:numCache>
                <c:formatCode>General</c:formatCode>
                <c:ptCount val="4"/>
                <c:pt idx="0">
                  <c:v>12</c:v>
                </c:pt>
                <c:pt idx="1">
                  <c:v>14</c:v>
                </c:pt>
                <c:pt idx="2">
                  <c:v>17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70-405E-B448-52FFE8FF2CDE}"/>
            </c:ext>
          </c:extLst>
        </c:ser>
        <c:ser>
          <c:idx val="3"/>
          <c:order val="3"/>
          <c:tx>
            <c:strRef>
              <c:f>'Julio-Departamento'!$L$35</c:f>
              <c:strCache>
                <c:ptCount val="1"/>
                <c:pt idx="0">
                  <c:v>El Cóndor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'Julio-Departamento'!$M$31:$P$31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'Julio-Departamento'!$M$35:$P$35</c:f>
              <c:numCache>
                <c:formatCode>General</c:formatCode>
                <c:ptCount val="4"/>
                <c:pt idx="0">
                  <c:v>17</c:v>
                </c:pt>
                <c:pt idx="1">
                  <c:v>16</c:v>
                </c:pt>
                <c:pt idx="2">
                  <c:v>15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70-405E-B448-52FFE8FF2CDE}"/>
            </c:ext>
          </c:extLst>
        </c:ser>
        <c:ser>
          <c:idx val="4"/>
          <c:order val="4"/>
          <c:tx>
            <c:strRef>
              <c:f>'Julio-Departamento'!$L$36</c:f>
              <c:strCache>
                <c:ptCount val="1"/>
                <c:pt idx="0">
                  <c:v>Lago Moreno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'Julio-Departamento'!$M$31:$P$31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'Julio-Departamento'!$M$36:$P$36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70-405E-B448-52FFE8FF2CDE}"/>
            </c:ext>
          </c:extLst>
        </c:ser>
        <c:ser>
          <c:idx val="5"/>
          <c:order val="5"/>
          <c:tx>
            <c:strRef>
              <c:f>'Julio-Departamento'!$L$37</c:f>
              <c:strCache>
                <c:ptCount val="1"/>
                <c:pt idx="0">
                  <c:v>Pampa de Huenuleo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'Julio-Departamento'!$M$31:$P$31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'Julio-Departamento'!$M$37:$P$37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9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770-405E-B448-52FFE8FF2CDE}"/>
            </c:ext>
          </c:extLst>
        </c:ser>
        <c:ser>
          <c:idx val="6"/>
          <c:order val="6"/>
          <c:tx>
            <c:strRef>
              <c:f>'Julio-Departamento'!$L$38</c:f>
              <c:strCache>
                <c:ptCount val="1"/>
                <c:pt idx="0">
                  <c:v>Urbana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'Julio-Departamento'!$M$31:$P$31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'Julio-Departamento'!$M$38:$P$38</c:f>
              <c:numCache>
                <c:formatCode>General</c:formatCode>
                <c:ptCount val="4"/>
                <c:pt idx="0">
                  <c:v>119</c:v>
                </c:pt>
                <c:pt idx="1">
                  <c:v>121</c:v>
                </c:pt>
                <c:pt idx="2">
                  <c:v>118</c:v>
                </c:pt>
                <c:pt idx="3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770-405E-B448-52FFE8FF2CDE}"/>
            </c:ext>
          </c:extLst>
        </c:ser>
        <c:ser>
          <c:idx val="7"/>
          <c:order val="7"/>
          <c:tx>
            <c:strRef>
              <c:f>'Julio-Departamento'!$L$39</c:f>
              <c:strCache>
                <c:ptCount val="1"/>
                <c:pt idx="0">
                  <c:v>Urbana Este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'Julio-Departamento'!$M$31:$P$31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'Julio-Departamento'!$M$39:$P$39</c:f>
              <c:numCache>
                <c:formatCode>General</c:formatCode>
                <c:ptCount val="4"/>
                <c:pt idx="0">
                  <c:v>9</c:v>
                </c:pt>
                <c:pt idx="1">
                  <c:v>8</c:v>
                </c:pt>
                <c:pt idx="2">
                  <c:v>9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770-405E-B448-52FFE8FF2CDE}"/>
            </c:ext>
          </c:extLst>
        </c:ser>
        <c:ser>
          <c:idx val="8"/>
          <c:order val="8"/>
          <c:tx>
            <c:strRef>
              <c:f>'Julio-Departamento'!$L$40</c:f>
              <c:strCache>
                <c:ptCount val="1"/>
                <c:pt idx="0">
                  <c:v>Urbana Oeste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'Julio-Departamento'!$M$31:$P$31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'Julio-Departamento'!$M$40:$P$40</c:f>
              <c:numCache>
                <c:formatCode>General</c:formatCode>
                <c:ptCount val="4"/>
                <c:pt idx="0">
                  <c:v>55</c:v>
                </c:pt>
                <c:pt idx="1">
                  <c:v>46</c:v>
                </c:pt>
                <c:pt idx="2">
                  <c:v>44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770-405E-B448-52FFE8FF2CDE}"/>
            </c:ext>
          </c:extLst>
        </c:ser>
        <c:ser>
          <c:idx val="9"/>
          <c:order val="9"/>
          <c:tx>
            <c:strRef>
              <c:f>'Julio-Departamento'!$L$41</c:f>
              <c:strCache>
                <c:ptCount val="1"/>
                <c:pt idx="0">
                  <c:v>Urbana Sur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'Julio-Departamento'!$M$31:$P$31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'Julio-Departamento'!$M$41:$P$41</c:f>
              <c:numCache>
                <c:formatCode>General</c:formatCode>
                <c:ptCount val="4"/>
                <c:pt idx="0">
                  <c:v>11</c:v>
                </c:pt>
                <c:pt idx="1">
                  <c:v>10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770-405E-B448-52FFE8FF2C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33896047"/>
        <c:axId val="1133886063"/>
      </c:barChart>
      <c:catAx>
        <c:axId val="11338960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133886063"/>
        <c:crosses val="autoZero"/>
        <c:auto val="1"/>
        <c:lblAlgn val="ctr"/>
        <c:lblOffset val="100"/>
        <c:noMultiLvlLbl val="0"/>
      </c:catAx>
      <c:valAx>
        <c:axId val="11338860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133896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47594050743664E-2"/>
          <c:y val="5.0925925925925923E-2"/>
          <c:w val="0.69297462817147859"/>
          <c:h val="0.827783610382035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'Julio-Departamento'!$L$32</c:f>
              <c:strCache>
                <c:ptCount val="1"/>
                <c:pt idx="0">
                  <c:v>Catedral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'Julio-Departamento'!$M$31:$P$31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'Julio-Departamento'!$M$32:$P$32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81-445F-869B-EF82F221D91B}"/>
            </c:ext>
          </c:extLst>
        </c:ser>
        <c:ser>
          <c:idx val="1"/>
          <c:order val="1"/>
          <c:tx>
            <c:strRef>
              <c:f>'Julio-Departamento'!$L$33</c:f>
              <c:strCache>
                <c:ptCount val="1"/>
                <c:pt idx="0">
                  <c:v>Cerro Otto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'Julio-Departamento'!$M$31:$P$31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'Julio-Departamento'!$M$33:$P$33</c:f>
              <c:numCache>
                <c:formatCode>General</c:formatCode>
                <c:ptCount val="4"/>
                <c:pt idx="0">
                  <c:v>9</c:v>
                </c:pt>
                <c:pt idx="1">
                  <c:v>12</c:v>
                </c:pt>
                <c:pt idx="2">
                  <c:v>13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81-445F-869B-EF82F221D91B}"/>
            </c:ext>
          </c:extLst>
        </c:ser>
        <c:ser>
          <c:idx val="2"/>
          <c:order val="2"/>
          <c:tx>
            <c:strRef>
              <c:f>'Julio-Departamento'!$L$34</c:f>
              <c:strCache>
                <c:ptCount val="1"/>
                <c:pt idx="0">
                  <c:v>Dina Huapi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'Julio-Departamento'!$M$31:$P$31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'Julio-Departamento'!$M$34:$P$34</c:f>
              <c:numCache>
                <c:formatCode>General</c:formatCode>
                <c:ptCount val="4"/>
                <c:pt idx="0">
                  <c:v>12</c:v>
                </c:pt>
                <c:pt idx="1">
                  <c:v>14</c:v>
                </c:pt>
                <c:pt idx="2">
                  <c:v>17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81-445F-869B-EF82F221D91B}"/>
            </c:ext>
          </c:extLst>
        </c:ser>
        <c:ser>
          <c:idx val="3"/>
          <c:order val="3"/>
          <c:tx>
            <c:strRef>
              <c:f>'Julio-Departamento'!$L$35</c:f>
              <c:strCache>
                <c:ptCount val="1"/>
                <c:pt idx="0">
                  <c:v>El Cóndor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'Julio-Departamento'!$M$31:$P$31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'Julio-Departamento'!$M$35:$P$35</c:f>
              <c:numCache>
                <c:formatCode>General</c:formatCode>
                <c:ptCount val="4"/>
                <c:pt idx="0">
                  <c:v>17</c:v>
                </c:pt>
                <c:pt idx="1">
                  <c:v>16</c:v>
                </c:pt>
                <c:pt idx="2">
                  <c:v>15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81-445F-869B-EF82F221D91B}"/>
            </c:ext>
          </c:extLst>
        </c:ser>
        <c:ser>
          <c:idx val="4"/>
          <c:order val="4"/>
          <c:tx>
            <c:strRef>
              <c:f>'Julio-Departamento'!$L$36</c:f>
              <c:strCache>
                <c:ptCount val="1"/>
                <c:pt idx="0">
                  <c:v>Lago Moreno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'Julio-Departamento'!$M$31:$P$31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'Julio-Departamento'!$M$36:$P$36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81-445F-869B-EF82F221D91B}"/>
            </c:ext>
          </c:extLst>
        </c:ser>
        <c:ser>
          <c:idx val="5"/>
          <c:order val="5"/>
          <c:tx>
            <c:strRef>
              <c:f>'Julio-Departamento'!$L$37</c:f>
              <c:strCache>
                <c:ptCount val="1"/>
                <c:pt idx="0">
                  <c:v>Pampa de Huenuleo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'Julio-Departamento'!$M$31:$P$31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'Julio-Departamento'!$M$37:$P$37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9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981-445F-869B-EF82F221D91B}"/>
            </c:ext>
          </c:extLst>
        </c:ser>
        <c:ser>
          <c:idx val="6"/>
          <c:order val="6"/>
          <c:tx>
            <c:strRef>
              <c:f>'Julio-Departamento'!$L$38</c:f>
              <c:strCache>
                <c:ptCount val="1"/>
                <c:pt idx="0">
                  <c:v>Urbana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'Julio-Departamento'!$M$31:$P$31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'Julio-Departamento'!$M$38:$P$38</c:f>
              <c:numCache>
                <c:formatCode>General</c:formatCode>
                <c:ptCount val="4"/>
                <c:pt idx="0">
                  <c:v>119</c:v>
                </c:pt>
                <c:pt idx="1">
                  <c:v>121</c:v>
                </c:pt>
                <c:pt idx="2">
                  <c:v>118</c:v>
                </c:pt>
                <c:pt idx="3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81-445F-869B-EF82F221D91B}"/>
            </c:ext>
          </c:extLst>
        </c:ser>
        <c:ser>
          <c:idx val="7"/>
          <c:order val="7"/>
          <c:tx>
            <c:strRef>
              <c:f>'Julio-Departamento'!$L$39</c:f>
              <c:strCache>
                <c:ptCount val="1"/>
                <c:pt idx="0">
                  <c:v>Urbana Este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'Julio-Departamento'!$M$31:$P$31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'Julio-Departamento'!$M$39:$P$39</c:f>
              <c:numCache>
                <c:formatCode>General</c:formatCode>
                <c:ptCount val="4"/>
                <c:pt idx="0">
                  <c:v>9</c:v>
                </c:pt>
                <c:pt idx="1">
                  <c:v>8</c:v>
                </c:pt>
                <c:pt idx="2">
                  <c:v>9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981-445F-869B-EF82F221D91B}"/>
            </c:ext>
          </c:extLst>
        </c:ser>
        <c:ser>
          <c:idx val="8"/>
          <c:order val="8"/>
          <c:tx>
            <c:strRef>
              <c:f>'Julio-Departamento'!$L$40</c:f>
              <c:strCache>
                <c:ptCount val="1"/>
                <c:pt idx="0">
                  <c:v>Urbana Oeste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'Julio-Departamento'!$M$31:$P$31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'Julio-Departamento'!$M$40:$P$40</c:f>
              <c:numCache>
                <c:formatCode>General</c:formatCode>
                <c:ptCount val="4"/>
                <c:pt idx="0">
                  <c:v>55</c:v>
                </c:pt>
                <c:pt idx="1">
                  <c:v>46</c:v>
                </c:pt>
                <c:pt idx="2">
                  <c:v>44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981-445F-869B-EF82F221D91B}"/>
            </c:ext>
          </c:extLst>
        </c:ser>
        <c:ser>
          <c:idx val="9"/>
          <c:order val="9"/>
          <c:tx>
            <c:strRef>
              <c:f>'Julio-Departamento'!$L$41</c:f>
              <c:strCache>
                <c:ptCount val="1"/>
                <c:pt idx="0">
                  <c:v>Urbana Sur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'Julio-Departamento'!$M$31:$P$31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'Julio-Departamento'!$M$41:$P$41</c:f>
              <c:numCache>
                <c:formatCode>General</c:formatCode>
                <c:ptCount val="4"/>
                <c:pt idx="0">
                  <c:v>11</c:v>
                </c:pt>
                <c:pt idx="1">
                  <c:v>10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981-445F-869B-EF82F221D9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9806431"/>
        <c:axId val="1559809759"/>
      </c:barChart>
      <c:catAx>
        <c:axId val="1559806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559809759"/>
        <c:crosses val="autoZero"/>
        <c:auto val="1"/>
        <c:lblAlgn val="ctr"/>
        <c:lblOffset val="100"/>
        <c:noMultiLvlLbl val="0"/>
      </c:catAx>
      <c:valAx>
        <c:axId val="1559809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559806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810389326334195"/>
          <c:y val="5.0923738699329209E-2"/>
          <c:w val="0.19379221347331582"/>
          <c:h val="0.921298483522892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CC66-DBB7-4887-BD48-413AC1D5E016}" type="datetimeFigureOut">
              <a:rPr lang="es-AR" smtClean="0"/>
              <a:t>2/8/2024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D8F0-9487-4824-88F4-681204ACE4F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1331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CC66-DBB7-4887-BD48-413AC1D5E016}" type="datetimeFigureOut">
              <a:rPr lang="es-AR" smtClean="0"/>
              <a:t>2/8/2024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D8F0-9487-4824-88F4-681204ACE4F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9819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CC66-DBB7-4887-BD48-413AC1D5E016}" type="datetimeFigureOut">
              <a:rPr lang="es-AR" smtClean="0"/>
              <a:t>2/8/2024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D8F0-9487-4824-88F4-681204ACE4F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3081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CC66-DBB7-4887-BD48-413AC1D5E016}" type="datetimeFigureOut">
              <a:rPr lang="es-AR" smtClean="0"/>
              <a:t>2/8/2024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D8F0-9487-4824-88F4-681204ACE4F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1347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CC66-DBB7-4887-BD48-413AC1D5E016}" type="datetimeFigureOut">
              <a:rPr lang="es-AR" smtClean="0"/>
              <a:t>2/8/2024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D8F0-9487-4824-88F4-681204ACE4F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9438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CC66-DBB7-4887-BD48-413AC1D5E016}" type="datetimeFigureOut">
              <a:rPr lang="es-AR" smtClean="0"/>
              <a:t>2/8/2024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D8F0-9487-4824-88F4-681204ACE4F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812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CC66-DBB7-4887-BD48-413AC1D5E016}" type="datetimeFigureOut">
              <a:rPr lang="es-AR" smtClean="0"/>
              <a:t>2/8/2024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D8F0-9487-4824-88F4-681204ACE4F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2902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CC66-DBB7-4887-BD48-413AC1D5E016}" type="datetimeFigureOut">
              <a:rPr lang="es-AR" smtClean="0"/>
              <a:t>2/8/2024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D8F0-9487-4824-88F4-681204ACE4F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3628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CC66-DBB7-4887-BD48-413AC1D5E016}" type="datetimeFigureOut">
              <a:rPr lang="es-AR" smtClean="0"/>
              <a:t>2/8/2024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D8F0-9487-4824-88F4-681204ACE4F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6167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CC66-DBB7-4887-BD48-413AC1D5E016}" type="datetimeFigureOut">
              <a:rPr lang="es-AR" smtClean="0"/>
              <a:t>2/8/2024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D8F0-9487-4824-88F4-681204ACE4F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3427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CC66-DBB7-4887-BD48-413AC1D5E016}" type="datetimeFigureOut">
              <a:rPr lang="es-AR" smtClean="0"/>
              <a:t>2/8/2024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D8F0-9487-4824-88F4-681204ACE4F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288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2CC66-DBB7-4887-BD48-413AC1D5E016}" type="datetimeFigureOut">
              <a:rPr lang="es-AR" smtClean="0"/>
              <a:t>2/8/2024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3D8F0-9487-4824-88F4-681204ACE4F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7309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bariloche.gov.ar/mapasdebariloch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57738" y="2712624"/>
            <a:ext cx="9939131" cy="1528072"/>
          </a:xfrm>
        </p:spPr>
        <p:txBody>
          <a:bodyPr>
            <a:normAutofit/>
          </a:bodyPr>
          <a:lstStyle/>
          <a:p>
            <a:r>
              <a:rPr lang="es-AR" sz="3200" b="1" dirty="0" smtClean="0"/>
              <a:t>Renta Urbana y Segregación Residencial Socioeconómica en San Carlos de Bariloche: el mercado inmobiliario en los segmentos de compra/venta y alquiler (2002-2027)</a:t>
            </a:r>
            <a:endParaRPr lang="es-AR" sz="3200" b="1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86678" cy="16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34887"/>
            <a:ext cx="10515600" cy="855801"/>
          </a:xfrm>
        </p:spPr>
        <p:txBody>
          <a:bodyPr/>
          <a:lstStyle/>
          <a:p>
            <a:pPr algn="ctr"/>
            <a:r>
              <a:rPr lang="es-AR" b="1" dirty="0" smtClean="0"/>
              <a:t>Zonificación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3958"/>
          </a:xfrm>
        </p:spPr>
        <p:txBody>
          <a:bodyPr>
            <a:normAutofit fontScale="92500" lnSpcReduction="10000"/>
          </a:bodyPr>
          <a:lstStyle/>
          <a:p>
            <a:r>
              <a:rPr lang="es-AR" dirty="0" smtClean="0"/>
              <a:t>En base a las delegaciones municipales:</a:t>
            </a:r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r>
              <a:rPr lang="es-AR" dirty="0"/>
              <a:t>Fuente: </a:t>
            </a:r>
            <a:r>
              <a:rPr lang="es-AR" dirty="0">
                <a:hlinkClick r:id="rId2"/>
              </a:rPr>
              <a:t>https://www.bariloche.gov.ar/mapasdebariloche</a:t>
            </a:r>
            <a:r>
              <a:rPr lang="es-AR" dirty="0" smtClean="0">
                <a:hlinkClick r:id="rId2"/>
              </a:rPr>
              <a:t>/</a:t>
            </a:r>
            <a:r>
              <a:rPr lang="es-AR" dirty="0" smtClean="0"/>
              <a:t> </a:t>
            </a:r>
            <a:endParaRPr lang="es-AR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86678" cy="161820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379" y="2399033"/>
            <a:ext cx="6697241" cy="321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41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04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 smtClean="0"/>
          </a:p>
          <a:p>
            <a:pPr marL="0" indent="0" algn="ctr">
              <a:buNone/>
            </a:pPr>
            <a:endParaRPr lang="es-AR" sz="2000" dirty="0"/>
          </a:p>
          <a:p>
            <a:pPr marL="0" indent="0" algn="ctr">
              <a:buNone/>
            </a:pPr>
            <a:endParaRPr lang="es-AR" sz="2000" dirty="0" smtClean="0"/>
          </a:p>
          <a:p>
            <a:pPr marL="0" indent="0" algn="ctr">
              <a:buNone/>
            </a:pPr>
            <a:r>
              <a:rPr lang="es-AR" sz="2000" dirty="0" smtClean="0"/>
              <a:t>Fuente</a:t>
            </a:r>
            <a:r>
              <a:rPr lang="es-AR" sz="2000" dirty="0"/>
              <a:t>: Elaboración propia en base a 1325 avisos.</a:t>
            </a: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86678" cy="1618205"/>
          </a:xfrm>
          <a:prstGeom prst="rect">
            <a:avLst/>
          </a:prstGeom>
        </p:spPr>
      </p:pic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885893203"/>
              </p:ext>
            </p:extLst>
          </p:nvPr>
        </p:nvGraphicFramePr>
        <p:xfrm>
          <a:off x="2054087" y="1497496"/>
          <a:ext cx="8256104" cy="4717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838200" y="808383"/>
            <a:ext cx="10515600" cy="882305"/>
          </a:xfrm>
        </p:spPr>
        <p:txBody>
          <a:bodyPr>
            <a:normAutofit fontScale="90000"/>
          </a:bodyPr>
          <a:lstStyle/>
          <a:p>
            <a:pPr algn="ctr"/>
            <a:r>
              <a:rPr lang="es-AR" sz="3100" dirty="0"/>
              <a:t>Evolución del </a:t>
            </a:r>
            <a:r>
              <a:rPr lang="es-AR" sz="3100" b="1" dirty="0"/>
              <a:t>precio de suelo </a:t>
            </a:r>
            <a:r>
              <a:rPr lang="es-AR" sz="3100" dirty="0"/>
              <a:t>por m2 en U$D, por </a:t>
            </a:r>
            <a:r>
              <a:rPr lang="es-AR" sz="3100" dirty="0" smtClean="0"/>
              <a:t>delegación </a:t>
            </a: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sp>
        <p:nvSpPr>
          <p:cNvPr id="2" name="Elipse 1"/>
          <p:cNvSpPr/>
          <p:nvPr/>
        </p:nvSpPr>
        <p:spPr>
          <a:xfrm>
            <a:off x="2968487" y="1304640"/>
            <a:ext cx="4399722" cy="112499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2073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55374"/>
            <a:ext cx="10515600" cy="935314"/>
          </a:xfrm>
        </p:spPr>
        <p:txBody>
          <a:bodyPr>
            <a:normAutofit/>
          </a:bodyPr>
          <a:lstStyle/>
          <a:p>
            <a:pPr algn="ctr"/>
            <a:r>
              <a:rPr lang="es-AR" sz="2800" dirty="0"/>
              <a:t>Evolución de la </a:t>
            </a:r>
            <a:r>
              <a:rPr lang="es-AR" sz="2800" b="1" dirty="0"/>
              <a:t>concentración de la oferta </a:t>
            </a:r>
            <a:r>
              <a:rPr lang="es-AR" sz="2800" dirty="0"/>
              <a:t>de terrenos por delegación</a:t>
            </a:r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86678" cy="1618205"/>
          </a:xfrm>
          <a:prstGeom prst="rect">
            <a:avLst/>
          </a:prstGeom>
        </p:spPr>
      </p:pic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32658"/>
              </p:ext>
            </p:extLst>
          </p:nvPr>
        </p:nvGraphicFramePr>
        <p:xfrm>
          <a:off x="2345635" y="2080590"/>
          <a:ext cx="7406308" cy="3631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ángulo 6"/>
          <p:cNvSpPr/>
          <p:nvPr/>
        </p:nvSpPr>
        <p:spPr>
          <a:xfrm>
            <a:off x="3895430" y="5916923"/>
            <a:ext cx="4851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dirty="0"/>
              <a:t>Fuente: Elaboración propia en base a 1325 avisos.</a:t>
            </a:r>
          </a:p>
        </p:txBody>
      </p:sp>
    </p:spTree>
    <p:extLst>
      <p:ext uri="{BB962C8B-B14F-4D97-AF65-F5344CB8AC3E}">
        <p14:creationId xmlns:p14="http://schemas.microsoft.com/office/powerpoint/2010/main" val="39129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6678" y="702365"/>
            <a:ext cx="10267121" cy="988323"/>
          </a:xfrm>
        </p:spPr>
        <p:txBody>
          <a:bodyPr>
            <a:normAutofit/>
          </a:bodyPr>
          <a:lstStyle/>
          <a:p>
            <a:pPr algn="ctr"/>
            <a:r>
              <a:rPr lang="es-AR" sz="2800" dirty="0"/>
              <a:t>Evolución de la </a:t>
            </a:r>
            <a:r>
              <a:rPr lang="es-AR" sz="2800" b="1" dirty="0"/>
              <a:t>cantidad </a:t>
            </a:r>
            <a:r>
              <a:rPr lang="es-AR" sz="2800" b="1" dirty="0" smtClean="0"/>
              <a:t>de avisos publicados </a:t>
            </a:r>
            <a:r>
              <a:rPr lang="es-AR" sz="2800" dirty="0" smtClean="0"/>
              <a:t>de </a:t>
            </a:r>
            <a:r>
              <a:rPr lang="es-AR" sz="2800" dirty="0"/>
              <a:t>terrenos por delegación</a:t>
            </a:r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86678" cy="1618205"/>
          </a:xfrm>
          <a:prstGeom prst="rect">
            <a:avLst/>
          </a:prstGeom>
        </p:spPr>
      </p:pic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626510"/>
              </p:ext>
            </p:extLst>
          </p:nvPr>
        </p:nvGraphicFramePr>
        <p:xfrm>
          <a:off x="2160104" y="1825624"/>
          <a:ext cx="7726018" cy="3793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ángulo 6"/>
          <p:cNvSpPr/>
          <p:nvPr/>
        </p:nvSpPr>
        <p:spPr>
          <a:xfrm>
            <a:off x="3895430" y="5863914"/>
            <a:ext cx="4851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dirty="0"/>
              <a:t>Fuente: Elaboración propia en base a 1325 avisos.</a:t>
            </a:r>
          </a:p>
        </p:txBody>
      </p:sp>
    </p:spTree>
    <p:extLst>
      <p:ext uri="{BB962C8B-B14F-4D97-AF65-F5344CB8AC3E}">
        <p14:creationId xmlns:p14="http://schemas.microsoft.com/office/powerpoint/2010/main" val="10877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61" y="0"/>
            <a:ext cx="9687339" cy="6850471"/>
          </a:xfrm>
        </p:spPr>
      </p:pic>
    </p:spTree>
    <p:extLst>
      <p:ext uri="{BB962C8B-B14F-4D97-AF65-F5344CB8AC3E}">
        <p14:creationId xmlns:p14="http://schemas.microsoft.com/office/powerpoint/2010/main" val="919992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95129"/>
            <a:ext cx="10515600" cy="927653"/>
          </a:xfrm>
        </p:spPr>
        <p:txBody>
          <a:bodyPr>
            <a:noAutofit/>
          </a:bodyPr>
          <a:lstStyle/>
          <a:p>
            <a:pPr algn="ctr"/>
            <a:r>
              <a:rPr lang="es-AR" sz="2800" dirty="0"/>
              <a:t>Evolución del </a:t>
            </a:r>
            <a:r>
              <a:rPr lang="es-AR" sz="2800" b="1" dirty="0" smtClean="0"/>
              <a:t>precio del m2 cubierto en U$D de departamentos</a:t>
            </a:r>
            <a:r>
              <a:rPr lang="es-AR" sz="2800" dirty="0" smtClean="0"/>
              <a:t>, </a:t>
            </a:r>
            <a:r>
              <a:rPr lang="es-AR" sz="2800" dirty="0"/>
              <a:t>por delegación. </a:t>
            </a:r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86678" cy="1618205"/>
          </a:xfrm>
          <a:prstGeom prst="rect">
            <a:avLst/>
          </a:prstGeom>
        </p:spPr>
      </p:pic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733892"/>
              </p:ext>
            </p:extLst>
          </p:nvPr>
        </p:nvGraphicFramePr>
        <p:xfrm>
          <a:off x="2303393" y="1925473"/>
          <a:ext cx="7585212" cy="3869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ángulo 5"/>
          <p:cNvSpPr/>
          <p:nvPr/>
        </p:nvSpPr>
        <p:spPr>
          <a:xfrm>
            <a:off x="3688930" y="5997798"/>
            <a:ext cx="481413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A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 Elaboración propia en base a 1097 avisos.</a:t>
            </a:r>
            <a:endParaRPr lang="es-A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10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95130"/>
            <a:ext cx="10515600" cy="895558"/>
          </a:xfrm>
        </p:spPr>
        <p:txBody>
          <a:bodyPr>
            <a:noAutofit/>
          </a:bodyPr>
          <a:lstStyle/>
          <a:p>
            <a:pPr algn="ctr"/>
            <a:r>
              <a:rPr lang="es-AR" sz="2800" dirty="0"/>
              <a:t>Evolución de la </a:t>
            </a:r>
            <a:r>
              <a:rPr lang="es-AR" sz="2800" b="1" dirty="0"/>
              <a:t>concentración de la oferta </a:t>
            </a:r>
            <a:r>
              <a:rPr lang="es-AR" sz="2800" dirty="0"/>
              <a:t>de departamentos por delegación</a:t>
            </a:r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86678" cy="1618205"/>
          </a:xfrm>
          <a:prstGeom prst="rect">
            <a:avLst/>
          </a:prstGeom>
        </p:spPr>
      </p:pic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654203"/>
              </p:ext>
            </p:extLst>
          </p:nvPr>
        </p:nvGraphicFramePr>
        <p:xfrm>
          <a:off x="2142297" y="1881809"/>
          <a:ext cx="7907406" cy="397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ángulo 5"/>
          <p:cNvSpPr/>
          <p:nvPr/>
        </p:nvSpPr>
        <p:spPr>
          <a:xfrm>
            <a:off x="4073243" y="5851871"/>
            <a:ext cx="4814138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A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 </a:t>
            </a:r>
            <a:r>
              <a:rPr lang="es-A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Elaboración </a:t>
            </a:r>
            <a:r>
              <a:rPr lang="es-A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propia en base a 1097 avisos.</a:t>
            </a:r>
            <a:endParaRPr lang="es-A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914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48139"/>
            <a:ext cx="10515600" cy="842549"/>
          </a:xfrm>
        </p:spPr>
        <p:txBody>
          <a:bodyPr>
            <a:noAutofit/>
          </a:bodyPr>
          <a:lstStyle/>
          <a:p>
            <a:pPr algn="ctr"/>
            <a:r>
              <a:rPr lang="es-AR" sz="3200" dirty="0"/>
              <a:t>Evolución de la </a:t>
            </a:r>
            <a:r>
              <a:rPr lang="es-AR" sz="3200" b="1" dirty="0"/>
              <a:t>cantidad de avisos publicados </a:t>
            </a:r>
            <a:r>
              <a:rPr lang="es-AR" sz="3200" dirty="0"/>
              <a:t>de departamentos, por </a:t>
            </a:r>
            <a:r>
              <a:rPr lang="es-AR" sz="3200" dirty="0" smtClean="0"/>
              <a:t>delegación</a:t>
            </a:r>
            <a:endParaRPr lang="es-AR" sz="3200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86678" cy="1618205"/>
          </a:xfrm>
          <a:prstGeom prst="rect">
            <a:avLst/>
          </a:prstGeom>
        </p:spPr>
      </p:pic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284100"/>
              </p:ext>
            </p:extLst>
          </p:nvPr>
        </p:nvGraphicFramePr>
        <p:xfrm>
          <a:off x="1928191" y="2075001"/>
          <a:ext cx="8335618" cy="364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ángulo 5"/>
          <p:cNvSpPr/>
          <p:nvPr/>
        </p:nvSpPr>
        <p:spPr>
          <a:xfrm>
            <a:off x="3688931" y="5924586"/>
            <a:ext cx="4814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latin typeface="Times New Roman" panose="02020603050405020304" pitchFamily="18" charset="0"/>
                <a:ea typeface="Calibri" panose="020F0502020204030204" pitchFamily="34" charset="0"/>
              </a:rPr>
              <a:t>Fuente: Elaboración propia en base a 1097 avisos.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78140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59" y="0"/>
            <a:ext cx="9697986" cy="6858000"/>
          </a:xfrm>
        </p:spPr>
      </p:pic>
    </p:spTree>
    <p:extLst>
      <p:ext uri="{BB962C8B-B14F-4D97-AF65-F5344CB8AC3E}">
        <p14:creationId xmlns:p14="http://schemas.microsoft.com/office/powerpoint/2010/main" val="1216035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040835"/>
            <a:ext cx="10515600" cy="4136128"/>
          </a:xfrm>
        </p:spPr>
        <p:txBody>
          <a:bodyPr/>
          <a:lstStyle/>
          <a:p>
            <a:r>
              <a:rPr lang="es-AR" dirty="0" smtClean="0"/>
              <a:t>Aún resta analizar el segmento de casas y alquileres… </a:t>
            </a:r>
            <a:endParaRPr lang="es-AR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86678" cy="16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7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816267"/>
            <a:ext cx="10515600" cy="655579"/>
          </a:xfrm>
        </p:spPr>
        <p:txBody>
          <a:bodyPr>
            <a:normAutofit fontScale="90000"/>
          </a:bodyPr>
          <a:lstStyle/>
          <a:p>
            <a:pPr algn="ctr"/>
            <a:r>
              <a:rPr lang="es-AR" b="1" u="sng" dirty="0" smtClean="0"/>
              <a:t>Tema de investigación</a:t>
            </a:r>
            <a:endParaRPr lang="es-AR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101007"/>
            <a:ext cx="10515600" cy="2572371"/>
          </a:xfrm>
        </p:spPr>
        <p:txBody>
          <a:bodyPr>
            <a:normAutofit/>
          </a:bodyPr>
          <a:lstStyle/>
          <a:p>
            <a:pPr algn="just"/>
            <a:r>
              <a:rPr lang="es-AR" dirty="0" smtClean="0"/>
              <a:t>Radica en la </a:t>
            </a:r>
            <a:r>
              <a:rPr lang="es-AR" b="1" dirty="0" smtClean="0"/>
              <a:t>problemática habitacional local</a:t>
            </a:r>
            <a:r>
              <a:rPr lang="es-AR" dirty="0" smtClean="0"/>
              <a:t>, y más precisamente en la falta de acceso a la tierra, la vivienda y el alquiler permanente en la población residente .</a:t>
            </a:r>
          </a:p>
          <a:p>
            <a:pPr marL="0" indent="0" algn="just">
              <a:buNone/>
            </a:pPr>
            <a:endParaRPr lang="es-AR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86678" cy="161820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017" y="4970281"/>
            <a:ext cx="2466975" cy="17430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835" y="4970281"/>
            <a:ext cx="2857500" cy="17430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99" y="4970282"/>
            <a:ext cx="2619375" cy="17430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0261" y="4970281"/>
            <a:ext cx="267694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4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10515600" cy="776288"/>
          </a:xfrm>
        </p:spPr>
        <p:txBody>
          <a:bodyPr>
            <a:normAutofit/>
          </a:bodyPr>
          <a:lstStyle/>
          <a:p>
            <a:pPr algn="ctr"/>
            <a:r>
              <a:rPr lang="es-AR" b="1" u="sng" dirty="0" smtClean="0"/>
              <a:t>Bibliografía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6"/>
          </a:xfrm>
        </p:spPr>
        <p:txBody>
          <a:bodyPr>
            <a:normAutofit fontScale="47500" lnSpcReduction="20000"/>
          </a:bodyPr>
          <a:lstStyle/>
          <a:p>
            <a:endParaRPr lang="es-AR" dirty="0"/>
          </a:p>
          <a:p>
            <a:pPr algn="just"/>
            <a:r>
              <a:rPr lang="es-AR" sz="2900" dirty="0"/>
              <a:t>ABALERON, C. A. (2009). Diferencias y desigualdades </a:t>
            </a:r>
            <a:r>
              <a:rPr lang="es-AR" sz="2900" dirty="0" err="1"/>
              <a:t>socioterritoriales</a:t>
            </a:r>
            <a:r>
              <a:rPr lang="es-AR" sz="2900" dirty="0"/>
              <a:t> en la Patagonia Norte de Argentina. </a:t>
            </a:r>
            <a:r>
              <a:rPr lang="es-AR" sz="2900" dirty="0" err="1"/>
              <a:t>Lider</a:t>
            </a:r>
            <a:r>
              <a:rPr lang="es-AR" sz="2900" dirty="0"/>
              <a:t>. N° 11. Vol. 15. Pp. 179-208. </a:t>
            </a:r>
          </a:p>
          <a:p>
            <a:pPr algn="just"/>
            <a:r>
              <a:rPr lang="es-MX" sz="2900" dirty="0"/>
              <a:t>ANDERSEN, M. E. (2010). Análisis del Perfil Municipal. Su posible Ampliación o Replanteo. Caso San Carlos de Bariloche. Tesis de Grado. Lic. En Ciencias Políticas y Administración Pública. Facultad de Ciencias Políticas y Sociales. Universidad Nacional de Cuyo. </a:t>
            </a:r>
            <a:endParaRPr lang="es-AR" sz="2900" dirty="0"/>
          </a:p>
          <a:p>
            <a:pPr algn="just"/>
            <a:r>
              <a:rPr lang="es-MX" sz="2900" dirty="0"/>
              <a:t>CIVITARESI, H. M; COLINO, E. (2019). Turismo, transformaciones territoriales y resiliencia: Bariloche como evidencia de una ciudad turística intermedia argentina. Revista de Estudios Latinoamericanos sobre Reducción del Riesgo de Desastres REDER. N° 3. Vol. 1. Pp.41-52. </a:t>
            </a:r>
            <a:endParaRPr lang="es-MX" sz="2900" dirty="0" smtClean="0"/>
          </a:p>
          <a:p>
            <a:pPr algn="just"/>
            <a:r>
              <a:rPr lang="es-MX" sz="2900" dirty="0" smtClean="0"/>
              <a:t>CRAVINO, </a:t>
            </a:r>
            <a:r>
              <a:rPr lang="es-MX" sz="2900" dirty="0"/>
              <a:t>M. C. (2021). La ciudad de San Carlos de Bariloche (Argentina): entre </a:t>
            </a:r>
            <a:r>
              <a:rPr lang="es-MX" sz="2900" dirty="0" smtClean="0"/>
              <a:t>la atracción </a:t>
            </a:r>
            <a:r>
              <a:rPr lang="es-MX" sz="2900" dirty="0"/>
              <a:t>turística y la exclusión urbana. En: Riquelme, B. H; Lazo </a:t>
            </a:r>
            <a:r>
              <a:rPr lang="es-MX" sz="2900" dirty="0" err="1"/>
              <a:t>Corvalán</a:t>
            </a:r>
            <a:r>
              <a:rPr lang="es-MX" sz="2900" dirty="0"/>
              <a:t>, </a:t>
            </a:r>
            <a:r>
              <a:rPr lang="es-MX" sz="2900" dirty="0" smtClean="0"/>
              <a:t>A; </a:t>
            </a:r>
            <a:r>
              <a:rPr lang="es-MX" sz="2900" dirty="0" err="1" smtClean="0"/>
              <a:t>Oyarse</a:t>
            </a:r>
            <a:r>
              <a:rPr lang="es-MX" sz="2900" dirty="0" smtClean="0"/>
              <a:t> </a:t>
            </a:r>
            <a:r>
              <a:rPr lang="es-MX" sz="2900" dirty="0" err="1"/>
              <a:t>Ortuya</a:t>
            </a:r>
            <a:r>
              <a:rPr lang="es-MX" sz="2900" dirty="0"/>
              <a:t>, F. (2021). El turismo en el desarrollo de las ciudades. </a:t>
            </a:r>
            <a:r>
              <a:rPr lang="es-MX" sz="2900" dirty="0" smtClean="0"/>
              <a:t>Reflexiones desde </a:t>
            </a:r>
            <a:r>
              <a:rPr lang="es-MX" sz="2900" dirty="0"/>
              <a:t>el contexto latinoamericano. Santiago. RIL editores.</a:t>
            </a:r>
            <a:endParaRPr lang="es-AR" sz="2900" dirty="0"/>
          </a:p>
          <a:p>
            <a:pPr algn="just"/>
            <a:r>
              <a:rPr lang="es-MX" sz="2900" dirty="0"/>
              <a:t>GUEVARA, T. A; PAOLINELLI, J; &amp; MARIGO, P. (2018). Capítulo 5. Políticas de producción de suelo. In Guevara, T. (Ed.), Urbanización y hábitat en Bariloche: Ciudades que habitan una ciudad. Viedma: Editorial UNRN. </a:t>
            </a:r>
            <a:endParaRPr lang="es-MX" sz="2900" dirty="0" smtClean="0"/>
          </a:p>
          <a:p>
            <a:pPr lvl="0" algn="just"/>
            <a:r>
              <a:rPr lang="es-AR" sz="2900" dirty="0" smtClean="0"/>
              <a:t>JARAMILLO, </a:t>
            </a:r>
            <a:r>
              <a:rPr lang="es-AR" sz="2900" dirty="0"/>
              <a:t>G. S. (2009). Hacia una teoría de la renta del suelo urbano. Universidad de los Andes. Facultad de Economía. CEDE. Ediciones Unidades.  </a:t>
            </a:r>
          </a:p>
          <a:p>
            <a:pPr algn="just"/>
            <a:r>
              <a:rPr lang="es-MX" sz="2900" dirty="0"/>
              <a:t>KOZULJ, R; LÓPEZ MARTI, J. J; COSTA, M; PATIÑO MATER, M; ORDOÑEZ, M. E. (2016). Aproximaciones a la identificación de la actividad económica de San Carlos de Bariloche, años 2014-2015. Documento de trabajo. Universidad Nacional de Río Negro y Municipalidad de San Carlos de Bariloche. </a:t>
            </a:r>
            <a:endParaRPr lang="es-MX" sz="2900" dirty="0" smtClean="0"/>
          </a:p>
          <a:p>
            <a:pPr algn="just"/>
            <a:r>
              <a:rPr lang="es-AR" sz="2900" dirty="0" smtClean="0"/>
              <a:t>MALVICINO, F. E; GUEVARA, T. A; BARRIOS GARCÍA, G. E. (2024). ¿Lo qué es bueno para el turismo es bueno para todos? Un análisis del Pre-viaje en San Carlos de Bariloche. Población y Sociedad. 3(1), 1-23. </a:t>
            </a:r>
            <a:endParaRPr lang="es-AR" sz="2900" dirty="0"/>
          </a:p>
          <a:p>
            <a:pPr algn="just"/>
            <a:r>
              <a:rPr lang="es-MX" sz="2900" dirty="0"/>
              <a:t>MEDINA, V. D. (2016). Dinámica inmobiliaria y acceso al suelo urbano en una ciudad turística: San Carlos de Bariloche entre 1991 y 2010. Tesis Doctorado. Universidad de Buenos Aires. </a:t>
            </a:r>
            <a:endParaRPr lang="es-MX" sz="2900" dirty="0" smtClean="0"/>
          </a:p>
          <a:p>
            <a:pPr lvl="0" algn="just"/>
            <a:r>
              <a:rPr lang="es-AR" sz="2900" dirty="0" smtClean="0"/>
              <a:t>RODRÍGUEZ, </a:t>
            </a:r>
            <a:r>
              <a:rPr lang="es-AR" sz="2900" dirty="0"/>
              <a:t>G. M. (2014). Que es y que no es segregación residencial. Contribuciones para un debate pendiente. </a:t>
            </a:r>
            <a:r>
              <a:rPr lang="es-AR" sz="2900" dirty="0" err="1"/>
              <a:t>Biblio</a:t>
            </a:r>
            <a:r>
              <a:rPr lang="es-AR" sz="2900" dirty="0"/>
              <a:t> 3W. Universidad de Barcelona. Vol. XIX, n° 1079.</a:t>
            </a:r>
          </a:p>
          <a:p>
            <a:pPr algn="just"/>
            <a:endParaRPr lang="es-MX" dirty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pPr algn="just"/>
            <a:endParaRPr lang="es-MX" dirty="0"/>
          </a:p>
          <a:p>
            <a:endParaRPr lang="es-AR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86678" cy="16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4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021495"/>
            <a:ext cx="10515600" cy="3155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b="1" dirty="0" smtClean="0"/>
              <a:t>¡Muchas Gracias!</a:t>
            </a:r>
            <a:endParaRPr lang="es-AR" b="1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86678" cy="16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90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60037"/>
            <a:ext cx="10515600" cy="751859"/>
          </a:xfrm>
        </p:spPr>
        <p:txBody>
          <a:bodyPr>
            <a:normAutofit/>
          </a:bodyPr>
          <a:lstStyle/>
          <a:p>
            <a:pPr algn="ctr"/>
            <a:r>
              <a:rPr lang="es-AR" sz="4000" b="1" u="sng" dirty="0" smtClean="0"/>
              <a:t>Tema de investigación</a:t>
            </a:r>
            <a:endParaRPr lang="es-AR" sz="4000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835965"/>
            <a:ext cx="10515600" cy="3340998"/>
          </a:xfrm>
        </p:spPr>
        <p:txBody>
          <a:bodyPr>
            <a:normAutofit lnSpcReduction="10000"/>
          </a:bodyPr>
          <a:lstStyle/>
          <a:p>
            <a:pPr algn="just"/>
            <a:r>
              <a:rPr lang="es-AR" dirty="0" smtClean="0"/>
              <a:t>Desde la </a:t>
            </a:r>
            <a:r>
              <a:rPr lang="es-AR" b="1" dirty="0" smtClean="0"/>
              <a:t>década de 1970</a:t>
            </a:r>
            <a:r>
              <a:rPr lang="es-AR" dirty="0" smtClean="0"/>
              <a:t>, se observan sucesivos procesos de tomas de tierras, que se reproducen para acceder al hábitat (</a:t>
            </a:r>
            <a:r>
              <a:rPr lang="es-AR" dirty="0" err="1" smtClean="0"/>
              <a:t>Cravino</a:t>
            </a:r>
            <a:r>
              <a:rPr lang="es-AR" dirty="0" smtClean="0"/>
              <a:t>, 2021).</a:t>
            </a:r>
          </a:p>
          <a:p>
            <a:pPr algn="just"/>
            <a:r>
              <a:rPr lang="es-AR" dirty="0" smtClean="0"/>
              <a:t>En el </a:t>
            </a:r>
            <a:r>
              <a:rPr lang="es-AR" b="1" dirty="0" smtClean="0"/>
              <a:t>periodo de </a:t>
            </a:r>
            <a:r>
              <a:rPr lang="es-AR" b="1" dirty="0" err="1" smtClean="0"/>
              <a:t>posconvertibilidad</a:t>
            </a:r>
            <a:r>
              <a:rPr lang="es-AR" dirty="0" smtClean="0"/>
              <a:t>, también se visualiza un encarecimiento de precios de bienes inmobiliarios (Medina, 2016), que se desacoplaron definitivamente de los ingresos de los hogares (Guevara </a:t>
            </a:r>
            <a:r>
              <a:rPr lang="es-AR" i="1" dirty="0" smtClean="0"/>
              <a:t>et. al., </a:t>
            </a:r>
            <a:r>
              <a:rPr lang="es-AR" dirty="0" smtClean="0"/>
              <a:t>2018</a:t>
            </a:r>
            <a:r>
              <a:rPr lang="es-AR" i="1" dirty="0" smtClean="0"/>
              <a:t>). </a:t>
            </a:r>
            <a:r>
              <a:rPr lang="es-AR" dirty="0" smtClean="0"/>
              <a:t>  </a:t>
            </a:r>
          </a:p>
          <a:p>
            <a:pPr algn="just"/>
            <a:r>
              <a:rPr lang="es-AR" dirty="0" smtClean="0"/>
              <a:t>En el </a:t>
            </a:r>
            <a:r>
              <a:rPr lang="es-AR" b="1" dirty="0" smtClean="0"/>
              <a:t>periodo de </a:t>
            </a:r>
            <a:r>
              <a:rPr lang="es-AR" b="1" dirty="0" err="1" smtClean="0"/>
              <a:t>pospandemia</a:t>
            </a:r>
            <a:r>
              <a:rPr lang="es-AR" dirty="0" smtClean="0"/>
              <a:t>, se produjo una escases de alquileres permanentes (</a:t>
            </a:r>
            <a:r>
              <a:rPr lang="es-AR" dirty="0" err="1" smtClean="0"/>
              <a:t>Malvicino</a:t>
            </a:r>
            <a:r>
              <a:rPr lang="es-AR" dirty="0" smtClean="0"/>
              <a:t> </a:t>
            </a:r>
            <a:r>
              <a:rPr lang="es-AR" i="1" dirty="0" smtClean="0"/>
              <a:t>et. al., </a:t>
            </a:r>
            <a:r>
              <a:rPr lang="es-AR" dirty="0" smtClean="0"/>
              <a:t>2024). </a:t>
            </a:r>
          </a:p>
          <a:p>
            <a:endParaRPr lang="es-AR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86678" cy="16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805811"/>
            <a:ext cx="10515600" cy="789540"/>
          </a:xfrm>
        </p:spPr>
        <p:txBody>
          <a:bodyPr>
            <a:normAutofit/>
          </a:bodyPr>
          <a:lstStyle/>
          <a:p>
            <a:pPr algn="ctr"/>
            <a:r>
              <a:rPr lang="es-AR" sz="4000" b="1" u="sng" dirty="0" smtClean="0"/>
              <a:t>Problema de investigación</a:t>
            </a:r>
            <a:endParaRPr lang="es-AR" sz="4000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782957"/>
            <a:ext cx="10515600" cy="3394006"/>
          </a:xfrm>
        </p:spPr>
        <p:txBody>
          <a:bodyPr>
            <a:normAutofit lnSpcReduction="10000"/>
          </a:bodyPr>
          <a:lstStyle/>
          <a:p>
            <a:pPr algn="just"/>
            <a:r>
              <a:rPr lang="es-AR" dirty="0" smtClean="0"/>
              <a:t>Acorde a la literatura (</a:t>
            </a:r>
            <a:r>
              <a:rPr lang="es-AR" dirty="0" err="1" smtClean="0"/>
              <a:t>Abalerón</a:t>
            </a:r>
            <a:r>
              <a:rPr lang="es-AR" dirty="0" smtClean="0"/>
              <a:t>, 2009; Andersen, 2010; </a:t>
            </a:r>
            <a:r>
              <a:rPr lang="es-AR" dirty="0" err="1"/>
              <a:t>Kozulj</a:t>
            </a:r>
            <a:r>
              <a:rPr lang="es-AR" dirty="0"/>
              <a:t> </a:t>
            </a:r>
            <a:r>
              <a:rPr lang="es-AR" i="1" dirty="0"/>
              <a:t>et. al., </a:t>
            </a:r>
            <a:r>
              <a:rPr lang="es-AR" i="1" dirty="0" smtClean="0"/>
              <a:t>2016; </a:t>
            </a:r>
            <a:r>
              <a:rPr lang="es-AR" dirty="0" err="1" smtClean="0"/>
              <a:t>Civitaresi</a:t>
            </a:r>
            <a:r>
              <a:rPr lang="es-AR" dirty="0" smtClean="0"/>
              <a:t> y Colino, 2019), el mercado inmobiliario de SCB se encuentra sujeto, en gran medida, a la </a:t>
            </a:r>
            <a:r>
              <a:rPr lang="es-AR" b="1" dirty="0" smtClean="0"/>
              <a:t>dinámica de la actividad turística</a:t>
            </a:r>
            <a:r>
              <a:rPr lang="es-AR" dirty="0" smtClean="0"/>
              <a:t>, y a los atractivos naturales y paisajísticos que revalorizan la tierra. </a:t>
            </a:r>
          </a:p>
          <a:p>
            <a:pPr algn="just"/>
            <a:r>
              <a:rPr lang="es-AR" dirty="0" smtClean="0"/>
              <a:t>Existe un </a:t>
            </a:r>
            <a:r>
              <a:rPr lang="es-AR" b="1" dirty="0" smtClean="0"/>
              <a:t>vacío de conocimiento científico </a:t>
            </a:r>
            <a:r>
              <a:rPr lang="es-AR" dirty="0" smtClean="0"/>
              <a:t>que examine como se estructura el mercado de inmuebles, y cuales son los mecanismos y los actores que </a:t>
            </a:r>
            <a:r>
              <a:rPr lang="es-AR" b="1" dirty="0" smtClean="0"/>
              <a:t>intervienen en la producción de la renta</a:t>
            </a:r>
            <a:r>
              <a:rPr lang="es-AR" dirty="0"/>
              <a:t> </a:t>
            </a:r>
            <a:r>
              <a:rPr lang="es-AR" b="1" dirty="0" smtClean="0"/>
              <a:t>y sus efectos en la segregación residencial.  </a:t>
            </a:r>
            <a:endParaRPr lang="es-AR" b="1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86678" cy="16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8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4704" y="1618205"/>
            <a:ext cx="10515600" cy="935313"/>
          </a:xfrm>
        </p:spPr>
        <p:txBody>
          <a:bodyPr/>
          <a:lstStyle/>
          <a:p>
            <a:pPr algn="ctr"/>
            <a:r>
              <a:rPr lang="es-AR" b="1" u="sng" dirty="0"/>
              <a:t>Problema de investigación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86678" cy="1618205"/>
          </a:xfr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838200" y="2782957"/>
            <a:ext cx="10515600" cy="3394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AR" dirty="0" smtClean="0"/>
              <a:t>¿Cuáles son las actividades urbanas y los actores involucrados en el proceso de acumulación que configuran la rentabilidad del mercado inmobiliario?</a:t>
            </a:r>
          </a:p>
          <a:p>
            <a:pPr algn="just"/>
            <a:r>
              <a:rPr lang="es-AR" dirty="0" smtClean="0"/>
              <a:t>¿Cuáles son las características de la oferta de inmuebles, y de qué manera de distribuye espacialmente en el ejido urbano de SCB? </a:t>
            </a:r>
          </a:p>
          <a:p>
            <a:pPr algn="just"/>
            <a:r>
              <a:rPr lang="es-AR" dirty="0" smtClean="0"/>
              <a:t>¿Mediante qué mecanismo se articula la renta de suelo con los procesos de segregación residencial socioeconómica (SRS)? </a:t>
            </a:r>
          </a:p>
          <a:p>
            <a:pPr algn="just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9273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70991"/>
            <a:ext cx="10515600" cy="710027"/>
          </a:xfrm>
        </p:spPr>
        <p:txBody>
          <a:bodyPr/>
          <a:lstStyle/>
          <a:p>
            <a:pPr algn="ctr"/>
            <a:r>
              <a:rPr lang="es-AR" b="1" u="sng" dirty="0" smtClean="0"/>
              <a:t>Objetivos</a:t>
            </a:r>
            <a:endParaRPr lang="es-AR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411895"/>
            <a:ext cx="10515600" cy="3765067"/>
          </a:xfrm>
        </p:spPr>
        <p:txBody>
          <a:bodyPr/>
          <a:lstStyle/>
          <a:p>
            <a:r>
              <a:rPr lang="es-AR" b="1" dirty="0" smtClean="0"/>
              <a:t>General:</a:t>
            </a:r>
          </a:p>
          <a:p>
            <a:pPr algn="just"/>
            <a:r>
              <a:rPr lang="es-AR" dirty="0"/>
              <a:t>Analizar la dinámica del mercado inmobiliario, a través de los mecanismos, actividades y agentes que estructuran la renta urbana en los segmentos de compra/venta y alquiler permanente; y comprender y explicar sus efectos en los procesos de SRS en </a:t>
            </a:r>
            <a:r>
              <a:rPr lang="es-AR" dirty="0" smtClean="0"/>
              <a:t>SCB, </a:t>
            </a:r>
            <a:r>
              <a:rPr lang="es-AR" dirty="0"/>
              <a:t>en el periodo 2002-2027. </a:t>
            </a:r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86678" cy="16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7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09102"/>
            <a:ext cx="10515600" cy="1107592"/>
          </a:xfrm>
        </p:spPr>
        <p:txBody>
          <a:bodyPr/>
          <a:lstStyle/>
          <a:p>
            <a:pPr algn="ctr"/>
            <a:r>
              <a:rPr lang="es-AR" b="1" u="sng" dirty="0"/>
              <a:t>Objetivos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4445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es-AR" b="1" dirty="0" smtClean="0"/>
              <a:t>Específicos:</a:t>
            </a:r>
          </a:p>
          <a:p>
            <a:pPr lvl="0" algn="just"/>
            <a:r>
              <a:rPr lang="es-AR" dirty="0" smtClean="0"/>
              <a:t>1) Analizar </a:t>
            </a:r>
            <a:r>
              <a:rPr lang="es-AR" dirty="0"/>
              <a:t>los movimientos estructurales y coyunturales en la operación del mercado inmobiliario local, y dar cuenta de sus implicancias en el acceso a la tierra y la vivienda de la población residente.     </a:t>
            </a:r>
          </a:p>
          <a:p>
            <a:pPr algn="just"/>
            <a:r>
              <a:rPr lang="es-AR" dirty="0" smtClean="0"/>
              <a:t>2) Comprender </a:t>
            </a:r>
            <a:r>
              <a:rPr lang="es-AR" dirty="0"/>
              <a:t>y explicar cómo se estructuran las rentas primarias ligadas a la industria de la construcción, y las rentas secundarias, ligadas al proceso de consumo social y de reproducción de las actividades urbanas. </a:t>
            </a:r>
            <a:endParaRPr lang="es-AR" dirty="0" smtClean="0"/>
          </a:p>
          <a:p>
            <a:pPr lvl="0" algn="just"/>
            <a:r>
              <a:rPr lang="es-AR" dirty="0" smtClean="0"/>
              <a:t>3) Reconstruir </a:t>
            </a:r>
            <a:r>
              <a:rPr lang="es-AR" dirty="0"/>
              <a:t>la dinámica del mercado inmobiliario barilochense, en los segmentos de compra/venta y alquiler, a partir del relevamiento y la georreferenciación de precios en el periodo que comprende del año 2024-2027. </a:t>
            </a:r>
          </a:p>
          <a:p>
            <a:pPr lvl="0" algn="just"/>
            <a:r>
              <a:rPr lang="es-AR" dirty="0" smtClean="0"/>
              <a:t>4) Determinar </a:t>
            </a:r>
            <a:r>
              <a:rPr lang="es-AR" dirty="0"/>
              <a:t>el grado de SRS en Bariloche, a partir de la construcción de un indicador que busque hacer operativa la noción de la renta urbana, y la posicione como marco explicativo del fenómeno.</a:t>
            </a:r>
          </a:p>
          <a:p>
            <a:endParaRPr lang="es-AR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86678" cy="16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3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736033"/>
            <a:ext cx="10515600" cy="816045"/>
          </a:xfrm>
        </p:spPr>
        <p:txBody>
          <a:bodyPr>
            <a:normAutofit/>
          </a:bodyPr>
          <a:lstStyle/>
          <a:p>
            <a:pPr algn="ctr"/>
            <a:r>
              <a:rPr lang="es-AR" b="1" u="sng" dirty="0" smtClean="0"/>
              <a:t>Marco Teórico</a:t>
            </a:r>
            <a:endParaRPr lang="es-AR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888974"/>
            <a:ext cx="10515600" cy="3287989"/>
          </a:xfrm>
        </p:spPr>
        <p:txBody>
          <a:bodyPr>
            <a:normAutofit fontScale="92500"/>
          </a:bodyPr>
          <a:lstStyle/>
          <a:p>
            <a:pPr algn="just"/>
            <a:r>
              <a:rPr lang="es-AR" dirty="0" smtClean="0"/>
              <a:t>Se emplea una triangulación teórica entre las nociones de la </a:t>
            </a:r>
            <a:r>
              <a:rPr lang="es-AR" b="1" dirty="0" smtClean="0"/>
              <a:t>Renta </a:t>
            </a:r>
            <a:r>
              <a:rPr lang="es-AR" b="1" dirty="0"/>
              <a:t>Urbana </a:t>
            </a:r>
            <a:r>
              <a:rPr lang="es-AR" dirty="0"/>
              <a:t>y </a:t>
            </a:r>
            <a:r>
              <a:rPr lang="es-AR" dirty="0" smtClean="0"/>
              <a:t>la </a:t>
            </a:r>
            <a:r>
              <a:rPr lang="es-AR" b="1" dirty="0" smtClean="0"/>
              <a:t>Segregación </a:t>
            </a:r>
            <a:r>
              <a:rPr lang="es-AR" b="1" dirty="0"/>
              <a:t>Residencial </a:t>
            </a:r>
            <a:r>
              <a:rPr lang="es-AR" b="1" dirty="0" smtClean="0"/>
              <a:t>Socioeconómica.</a:t>
            </a:r>
          </a:p>
          <a:p>
            <a:pPr algn="just"/>
            <a:r>
              <a:rPr lang="es-AR" dirty="0" smtClean="0"/>
              <a:t>Jaramillo (2009) </a:t>
            </a:r>
            <a:r>
              <a:rPr lang="es-AR" dirty="0"/>
              <a:t>sostiene que la tierra </a:t>
            </a:r>
            <a:r>
              <a:rPr lang="es-AR" dirty="0" smtClean="0"/>
              <a:t>urbana posee </a:t>
            </a:r>
            <a:r>
              <a:rPr lang="es-AR" dirty="0"/>
              <a:t>una articulación doble con los </a:t>
            </a:r>
            <a:r>
              <a:rPr lang="es-AR" b="1" dirty="0"/>
              <a:t>procesos sociales y </a:t>
            </a:r>
            <a:r>
              <a:rPr lang="es-AR" b="1" dirty="0" smtClean="0"/>
              <a:t>económicos</a:t>
            </a:r>
            <a:r>
              <a:rPr lang="es-AR" dirty="0" smtClean="0"/>
              <a:t>, y se </a:t>
            </a:r>
            <a:r>
              <a:rPr lang="es-AR" dirty="0"/>
              <a:t>relaciona con todas las </a:t>
            </a:r>
            <a:r>
              <a:rPr lang="es-AR" b="1" dirty="0"/>
              <a:t>actividades urbanas </a:t>
            </a:r>
            <a:r>
              <a:rPr lang="es-AR" dirty="0"/>
              <a:t>que lo utilizan como asiento para su reproducción. </a:t>
            </a:r>
            <a:endParaRPr lang="es-AR" dirty="0" smtClean="0"/>
          </a:p>
          <a:p>
            <a:pPr algn="just"/>
            <a:r>
              <a:rPr lang="es-AR" dirty="0" smtClean="0"/>
              <a:t>Rodríguez (2014) distingue que la SRS </a:t>
            </a:r>
            <a:r>
              <a:rPr lang="es-AR" b="1" dirty="0"/>
              <a:t>dirime las oportunidades de acceso</a:t>
            </a:r>
            <a:r>
              <a:rPr lang="es-AR" dirty="0"/>
              <a:t> a la tierra y la vivienda en el ámbito del mercado </a:t>
            </a:r>
            <a:r>
              <a:rPr lang="es-AR" dirty="0" smtClean="0"/>
              <a:t>inmobiliario, y por la capacidad de pago de los grupos sociales. </a:t>
            </a:r>
            <a:endParaRPr lang="es-AR" b="1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86678" cy="16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6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97496"/>
            <a:ext cx="10515600" cy="1054584"/>
          </a:xfrm>
        </p:spPr>
        <p:txBody>
          <a:bodyPr>
            <a:normAutofit fontScale="90000"/>
          </a:bodyPr>
          <a:lstStyle/>
          <a:p>
            <a:pPr algn="ctr"/>
            <a:r>
              <a:rPr lang="es-AR" b="1" u="sng" dirty="0" smtClean="0"/>
              <a:t>Avances de la tesis: </a:t>
            </a:r>
            <a:br>
              <a:rPr lang="es-AR" b="1" u="sng" dirty="0" smtClean="0"/>
            </a:br>
            <a:r>
              <a:rPr lang="es-AR" b="1" u="sng" dirty="0" smtClean="0"/>
              <a:t>objetivo específico n° 3</a:t>
            </a:r>
            <a:r>
              <a:rPr lang="es-AR" b="1" dirty="0" smtClean="0"/>
              <a:t/>
            </a:r>
            <a:br>
              <a:rPr lang="es-AR" b="1" dirty="0" smtClean="0"/>
            </a:b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552080"/>
            <a:ext cx="10515600" cy="3994494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s-AR" sz="2200" dirty="0"/>
              <a:t>Reconstruir la dinámica del mercado inmobiliario barilochense, en los segmentos de compra/venta y alquiler, a partir del relevamiento </a:t>
            </a:r>
            <a:r>
              <a:rPr lang="es-AR" sz="2200" dirty="0" smtClean="0"/>
              <a:t>de </a:t>
            </a:r>
            <a:r>
              <a:rPr lang="es-AR" sz="2200" dirty="0"/>
              <a:t>precios en el periodo que comprende del año 2024-2027. </a:t>
            </a:r>
            <a:endParaRPr lang="es-AR" sz="2200" b="1" dirty="0" smtClean="0"/>
          </a:p>
          <a:p>
            <a:r>
              <a:rPr lang="es-AR" b="1" dirty="0" smtClean="0"/>
              <a:t>Método: </a:t>
            </a:r>
          </a:p>
          <a:p>
            <a:pPr algn="just"/>
            <a:r>
              <a:rPr lang="es-AR" dirty="0" smtClean="0"/>
              <a:t>Análisis cuantitativo de datos primarios.</a:t>
            </a:r>
          </a:p>
          <a:p>
            <a:pPr algn="just"/>
            <a:r>
              <a:rPr lang="es-AR" b="1" dirty="0" smtClean="0"/>
              <a:t>Técnica: </a:t>
            </a:r>
          </a:p>
          <a:p>
            <a:pPr algn="just"/>
            <a:r>
              <a:rPr lang="es-AR" dirty="0" smtClean="0"/>
              <a:t>Web </a:t>
            </a:r>
            <a:r>
              <a:rPr lang="es-AR" dirty="0" err="1" smtClean="0"/>
              <a:t>Scraping</a:t>
            </a:r>
            <a:r>
              <a:rPr lang="es-AR" dirty="0" smtClean="0"/>
              <a:t>.</a:t>
            </a:r>
          </a:p>
          <a:p>
            <a:pPr algn="just"/>
            <a:r>
              <a:rPr lang="es-AR" b="1" dirty="0" smtClean="0"/>
              <a:t>Instrumento: </a:t>
            </a:r>
            <a:endParaRPr lang="es-AR" dirty="0" smtClean="0"/>
          </a:p>
          <a:p>
            <a:pPr algn="just"/>
            <a:r>
              <a:rPr lang="es-AR" dirty="0" smtClean="0"/>
              <a:t>Tablas Dinámicas Excel y SIG </a:t>
            </a:r>
            <a:r>
              <a:rPr lang="es-AR" dirty="0" err="1" smtClean="0"/>
              <a:t>Qgis</a:t>
            </a:r>
            <a:r>
              <a:rPr lang="es-AR" dirty="0" smtClean="0"/>
              <a:t>. </a:t>
            </a:r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86678" cy="16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9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3908</TotalTime>
  <Words>1067</Words>
  <Application>Microsoft Office PowerPoint</Application>
  <PresentationFormat>Panorámica</PresentationFormat>
  <Paragraphs>85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Tema de Office</vt:lpstr>
      <vt:lpstr>Renta Urbana y Segregación Residencial Socioeconómica en San Carlos de Bariloche: el mercado inmobiliario en los segmentos de compra/venta y alquiler (2002-2027)</vt:lpstr>
      <vt:lpstr>Tema de investigación</vt:lpstr>
      <vt:lpstr>Tema de investigación</vt:lpstr>
      <vt:lpstr>Problema de investigación</vt:lpstr>
      <vt:lpstr>Problema de investigación</vt:lpstr>
      <vt:lpstr>Objetivos</vt:lpstr>
      <vt:lpstr>Objetivos</vt:lpstr>
      <vt:lpstr>Marco Teórico</vt:lpstr>
      <vt:lpstr>Avances de la tesis:  objetivo específico n° 3 </vt:lpstr>
      <vt:lpstr>Zonificación</vt:lpstr>
      <vt:lpstr>Evolución del precio de suelo por m2 en U$D, por delegación  </vt:lpstr>
      <vt:lpstr>Evolución de la concentración de la oferta de terrenos por delegación</vt:lpstr>
      <vt:lpstr>Evolución de la cantidad de avisos publicados de terrenos por delegación</vt:lpstr>
      <vt:lpstr>Presentación de PowerPoint</vt:lpstr>
      <vt:lpstr>Evolución del precio del m2 cubierto en U$D de departamentos, por delegación. </vt:lpstr>
      <vt:lpstr>Evolución de la concentración de la oferta de departamentos por delegación</vt:lpstr>
      <vt:lpstr>Evolución de la cantidad de avisos publicados de departamentos, por delegación</vt:lpstr>
      <vt:lpstr>Presentación de PowerPoint</vt:lpstr>
      <vt:lpstr>Presentación de PowerPoint</vt:lpstr>
      <vt:lpstr>Bibliografía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manuel chicaval</dc:creator>
  <cp:lastModifiedBy>juan manuel chicaval</cp:lastModifiedBy>
  <cp:revision>53</cp:revision>
  <dcterms:created xsi:type="dcterms:W3CDTF">2024-07-18T12:31:59Z</dcterms:created>
  <dcterms:modified xsi:type="dcterms:W3CDTF">2024-08-02T12:11:28Z</dcterms:modified>
</cp:coreProperties>
</file>