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3"/>
  </p:notesMasterIdLst>
  <p:sldIdLst>
    <p:sldId id="256" r:id="rId2"/>
  </p:sldIdLst>
  <p:sldSz cx="32399288" cy="43200638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94659"/>
  </p:normalViewPr>
  <p:slideViewPr>
    <p:cSldViewPr snapToGrid="0">
      <p:cViewPr>
        <p:scale>
          <a:sx n="51" d="100"/>
          <a:sy n="51" d="100"/>
        </p:scale>
        <p:origin x="14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643D-EC25-B94E-9C75-485BEFB918A1}" type="datetimeFigureOut">
              <a:rPr lang="es-AR" smtClean="0"/>
              <a:t>26/10/25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5EAE1-96F3-CE4A-99FF-DABA1375574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261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5EAE1-96F3-CE4A-99FF-DABA1375574F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74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A790-0A59-A394-70C6-534AA8F7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89E4C-B7E4-0C3A-2937-AD29A30AB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03C6A-1030-0ECD-24C4-9C2321B9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B13F-3769-C851-EF65-461EE9A7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F15CE-C7B4-DA1F-CE85-149F085B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02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91F5-AEDF-5833-2462-26BEAE21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94686-5D8B-B6D0-F978-5E25CDE76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D268-E9C3-07B8-98F7-3740AE8F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7338-18D0-469A-B6D1-009DAE21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CC2B-6CED-8BD1-C716-B2EB13E3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3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7C803-F6E3-C88D-8502-ACBC38CC2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3B276-4CC4-9604-EFF6-0047EE6DB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A837C-D0CA-E2DB-4599-83D372ED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E654-9373-A326-D081-E357D34B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C97F-1959-B67D-CD4D-6EF09481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1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09FE-A0C6-CB37-26FF-3355E06C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9408B-94B8-B30E-05EB-6BCF947E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6E2E-15AD-C8ED-CEB4-B3D66AA9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52F0-ED0A-8577-F302-919B6350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E0D5-D9A4-8624-3064-84133E5C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3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2905-BF07-7D47-A321-1D13EE58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15931-B252-827B-24EB-F59CBE04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82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82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1BAB4-8A13-66DA-6F68-19F794C0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C3A4F-4D5F-6B87-63A9-989719C4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AFEB-0BBD-1B61-8088-17170CF6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3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3D16-D3BB-858A-3069-CE81B4CD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41A7-70AE-2544-1C65-158DC55FC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6DCFA-B50F-A7D4-39E4-ED2B53668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3710-566D-B6C6-255F-5B5E53E5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3512A-EAC7-EE78-EC93-973BCB4F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38A20-2B68-DCF4-CB1F-461731DF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399C-2C99-1CB6-592D-46D77C68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5D59B-31D6-3A1C-99D6-A6C7F75B7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FBFB2-F01E-BD75-F04A-EAD3A45D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E8226-637B-28BC-A5F7-07183AA59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725C8-1D75-878D-7EAA-B058DBBD1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8949A-CDC4-E5E4-F810-FE695CFD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BC2FF-D2BF-9160-0CEC-53776BC9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8CB51-A0E2-4650-9C52-C1DFB192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9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69CF-0BA3-B861-CD40-4D802573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CD62C-F307-E03C-E85A-18A31C48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21F13-3DC3-8542-1DB1-E10A6DA5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693D6-BFBD-762E-EFF8-B14EF913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3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94E55-2D89-2D35-8A7C-9A6850F7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8F8DB-889F-5ACD-B5D8-C9F55A6B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CA393-5C0A-30FC-AF9D-EB24346B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3391-CFD6-40E1-5991-D386ED37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36399-56F1-EEA0-4617-105CD1BC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B9CF3-BCC0-3D7B-F3E1-0B2BA6F31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2F930-4DD8-91E8-CDC6-80C24DCF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BC680-1656-AA68-CC6C-6965A7A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4558-4818-D64B-DC2D-D9C82BC6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5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C05D-BB17-2F2A-9E83-E064DB87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24AAA3-E824-8EE1-D75B-7782E2E1B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89445-AB45-1ACB-76EA-E268C68A0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07233-0D7A-4AA1-2DE2-7E3E5310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03D69-963D-94E3-E8AB-F37AE85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710CF-DA51-0288-ED68-FE45FC05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9F888-E080-2B9D-D4E4-2C8A37D5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B51F2-CE03-DCEB-3629-621A45510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5548-5F2B-0616-D43E-BC28B1ADF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650E5-2C08-4BE9-AEC8-25F7A323FED4}" type="datetimeFigureOut">
              <a:rPr lang="en-GB" smtClean="0"/>
              <a:t>26/10/2025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D1D71-59FC-8E0A-1D9D-33224CFBE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6295-D76B-68C1-FB8B-E8FEB6844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6DA0A-9463-4970-A2B9-71767DBE69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ll-out: Down Arrow 31">
            <a:extLst>
              <a:ext uri="{FF2B5EF4-FFF2-40B4-BE49-F238E27FC236}">
                <a16:creationId xmlns:a16="http://schemas.microsoft.com/office/drawing/2014/main" id="{A0592752-D8F1-7F9C-46B4-43D064FCE247}"/>
              </a:ext>
            </a:extLst>
          </p:cNvPr>
          <p:cNvSpPr/>
          <p:nvPr/>
        </p:nvSpPr>
        <p:spPr>
          <a:xfrm>
            <a:off x="721889" y="11443741"/>
            <a:ext cx="30929199" cy="1569660"/>
          </a:xfrm>
          <a:prstGeom prst="downArrowCallout">
            <a:avLst/>
          </a:prstGeom>
          <a:solidFill>
            <a:srgbClr val="E373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Call-out: Down Arrow 27">
            <a:extLst>
              <a:ext uri="{FF2B5EF4-FFF2-40B4-BE49-F238E27FC236}">
                <a16:creationId xmlns:a16="http://schemas.microsoft.com/office/drawing/2014/main" id="{078955F4-86E0-C469-5AC6-76A4CFE74F79}"/>
              </a:ext>
            </a:extLst>
          </p:cNvPr>
          <p:cNvSpPr/>
          <p:nvPr/>
        </p:nvSpPr>
        <p:spPr>
          <a:xfrm>
            <a:off x="721890" y="7292322"/>
            <a:ext cx="15111668" cy="1569660"/>
          </a:xfrm>
          <a:prstGeom prst="downArrowCallout">
            <a:avLst/>
          </a:prstGeom>
          <a:solidFill>
            <a:srgbClr val="E373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71410-FC0E-418B-92E2-191CD45FA945}"/>
              </a:ext>
            </a:extLst>
          </p:cNvPr>
          <p:cNvSpPr txBox="1"/>
          <p:nvPr/>
        </p:nvSpPr>
        <p:spPr>
          <a:xfrm>
            <a:off x="810251" y="622753"/>
            <a:ext cx="3824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0F173-2042-A35C-672F-3AA2FF3669E6}"/>
              </a:ext>
            </a:extLst>
          </p:cNvPr>
          <p:cNvSpPr txBox="1"/>
          <p:nvPr/>
        </p:nvSpPr>
        <p:spPr>
          <a:xfrm>
            <a:off x="1421477" y="3494602"/>
            <a:ext cx="2941032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LA PERMANENCIA DE ESTUDIANTES DE LA CARRERA DE ODONTOLOGÍA</a:t>
            </a:r>
          </a:p>
          <a:p>
            <a:pPr algn="ctr"/>
            <a:r>
              <a:rPr lang="es-E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UNIVERSIDAD NACIONAL DE RIO NEGRO. Estudio preliminar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ctr"/>
            <a:r>
              <a:rPr lang="es-ES" sz="4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Preliasco</a:t>
            </a:r>
            <a:r>
              <a:rPr lang="es-ES" sz="4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M*, Davison A, Davison MR,  Renou SJ</a:t>
            </a:r>
          </a:p>
          <a:p>
            <a:pPr algn="ctr"/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algn="ctr"/>
            <a:r>
              <a:rPr lang="es-ES" sz="4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Carrera de Odontología. Universidad Nacional de Río Negro</a:t>
            </a:r>
            <a:r>
              <a:rPr lang="es-ES" sz="4400" i="1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ADC69B-DCC9-0799-2DB5-751E8840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386" y="335049"/>
            <a:ext cx="10558587" cy="289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graphic of a map and a magnifying glass&#10;&#10;AI-generated content may be incorrect.">
            <a:extLst>
              <a:ext uri="{FF2B5EF4-FFF2-40B4-BE49-F238E27FC236}">
                <a16:creationId xmlns:a16="http://schemas.microsoft.com/office/drawing/2014/main" id="{5037F53E-AEEE-018E-B1E0-E9934CCA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23" y="665047"/>
            <a:ext cx="8587959" cy="289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3E5D28-5889-9D83-2015-EB18461F6E3E}"/>
              </a:ext>
            </a:extLst>
          </p:cNvPr>
          <p:cNvSpPr txBox="1"/>
          <p:nvPr/>
        </p:nvSpPr>
        <p:spPr>
          <a:xfrm>
            <a:off x="869802" y="8789475"/>
            <a:ext cx="150853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permanencia estudiantil en la enseñanza superior es una problemática que exige la creación de políticas institucionales tendientes a fortalecer las trayectorias académicas y reducir la deserción.</a:t>
            </a:r>
            <a:endParaRPr lang="en-GB" sz="4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3E94E-7D9D-1565-0CC8-4B5160719F2E}"/>
              </a:ext>
            </a:extLst>
          </p:cNvPr>
          <p:cNvSpPr txBox="1"/>
          <p:nvPr/>
        </p:nvSpPr>
        <p:spPr>
          <a:xfrm>
            <a:off x="16868273" y="8758991"/>
            <a:ext cx="147828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200" dirty="0">
                <a:latin typeface="Calibri" panose="020F0502020204030204" pitchFamily="34" charset="0"/>
                <a:cs typeface="Calibri" panose="020F0502020204030204" pitchFamily="34" charset="0"/>
              </a:rPr>
              <a:t>Analizar los factores asociados con la permanencia de los estudiantes en la Carrera de Odontología-Universidad Nacional de Rio Negro (CO-UNRN).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9A304F-C139-FF5B-7F2D-5163AE706F06}"/>
              </a:ext>
            </a:extLst>
          </p:cNvPr>
          <p:cNvSpPr txBox="1"/>
          <p:nvPr/>
        </p:nvSpPr>
        <p:spPr>
          <a:xfrm>
            <a:off x="748199" y="7293722"/>
            <a:ext cx="15111668" cy="1015663"/>
          </a:xfrm>
          <a:prstGeom prst="rect">
            <a:avLst/>
          </a:prstGeom>
          <a:solidFill>
            <a:srgbClr val="E37367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GB" sz="6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68BB2-E558-A65A-FBC6-BB561E8ACD58}"/>
              </a:ext>
            </a:extLst>
          </p:cNvPr>
          <p:cNvSpPr txBox="1"/>
          <p:nvPr/>
        </p:nvSpPr>
        <p:spPr>
          <a:xfrm>
            <a:off x="748199" y="12651919"/>
            <a:ext cx="30817535" cy="6555641"/>
          </a:xfrm>
          <a:prstGeom prst="rect">
            <a:avLst/>
          </a:prstGeom>
          <a:noFill/>
        </p:spPr>
        <p:txBody>
          <a:bodyPr wrap="square" numCol="2" spcCol="720000">
            <a:spAutoFit/>
          </a:bodyPr>
          <a:lstStyle/>
          <a:p>
            <a:pPr algn="just"/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realizó un estudio transversal en el que formaron parte estudiantes activos de la CO-UNRN (n=350) que aceptaron participar de forma voluntaria entre el 4 y el 15 de agosto de 2025. Se creó una base de datos contemplando: </a:t>
            </a:r>
            <a:r>
              <a:rPr lang="es-E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sociodemográficos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(fuente Oficina de Aseguramiento de la Calidad UNRN), </a:t>
            </a:r>
            <a:r>
              <a:rPr lang="es-E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académicos 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(fuente </a:t>
            </a:r>
            <a:r>
              <a:rPr lang="es-ES" sz="4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Siu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Guaraní UNRN) y </a:t>
            </a:r>
            <a:r>
              <a:rPr lang="es-E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relacionados con los factores de permanencia 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(cuestionario impreso diseñado por Velázquez Narváez y González Medina, 2017). El cuestionario está compuesto por 71 preguntas de respuesta cerrada, 64 corresponden a variables independientes (</a:t>
            </a:r>
            <a:r>
              <a:rPr lang="es-E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motivación, compromiso, actitudes y comportamientos, condiciones sociales y económicas)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7 a dependientes </a:t>
            </a:r>
            <a:r>
              <a:rPr lang="es-ES" sz="4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(aprobación de asignaturas, asistencia regular a clases, continuidad ininterrumpida de sus estudios universitarios)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Se utilizó la escala de Likert de cinco puntos donde 5=totalmente de acuerdo y 1=totalmente en desacuerdo. </a:t>
            </a:r>
            <a:r>
              <a:rPr lang="es-AR" sz="4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protocolo fue aprobado por el Comité de Bioética en Investigación de la UNRN (Acta CBI Nº001/2025).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muestra fue agrupada por año de ingreso y ciclo curricular para su análisis. 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análisis estadístico combinó descriptivos, pruebas de Shapiro-Wilk, Kruskal-Wallis y Wilcoxon (p&lt;0.05).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F34B90-9387-D759-AE15-E0E82297411F}"/>
              </a:ext>
            </a:extLst>
          </p:cNvPr>
          <p:cNvSpPr txBox="1"/>
          <p:nvPr/>
        </p:nvSpPr>
        <p:spPr>
          <a:xfrm>
            <a:off x="748199" y="11420167"/>
            <a:ext cx="30916680" cy="1015663"/>
          </a:xfrm>
          <a:prstGeom prst="rect">
            <a:avLst/>
          </a:prstGeom>
          <a:solidFill>
            <a:srgbClr val="E37367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</a:t>
            </a:r>
            <a:r>
              <a:rPr lang="en-GB" sz="6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6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Método</a:t>
            </a:r>
            <a:endParaRPr lang="en-GB" sz="6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all-out: Down Arrow 28">
            <a:extLst>
              <a:ext uri="{FF2B5EF4-FFF2-40B4-BE49-F238E27FC236}">
                <a16:creationId xmlns:a16="http://schemas.microsoft.com/office/drawing/2014/main" id="{C1EF1A21-818F-2B1F-44AE-52D22BD56B3C}"/>
              </a:ext>
            </a:extLst>
          </p:cNvPr>
          <p:cNvSpPr/>
          <p:nvPr/>
        </p:nvSpPr>
        <p:spPr>
          <a:xfrm>
            <a:off x="16755995" y="7292322"/>
            <a:ext cx="14895094" cy="1569660"/>
          </a:xfrm>
          <a:prstGeom prst="downArrowCallou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4E59D2-9E98-393F-F018-57725DAD860A}"/>
              </a:ext>
            </a:extLst>
          </p:cNvPr>
          <p:cNvSpPr txBox="1"/>
          <p:nvPr/>
        </p:nvSpPr>
        <p:spPr>
          <a:xfrm>
            <a:off x="16769785" y="7206754"/>
            <a:ext cx="14895094" cy="1015663"/>
          </a:xfrm>
          <a:prstGeom prst="rect">
            <a:avLst/>
          </a:prstGeom>
          <a:solidFill>
            <a:srgbClr val="E37367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</a:t>
            </a:r>
            <a:endParaRPr lang="en-GB" sz="6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8D808B0-A122-4C57-2B99-1A3FEA5FB28B}"/>
              </a:ext>
            </a:extLst>
          </p:cNvPr>
          <p:cNvGrpSpPr/>
          <p:nvPr/>
        </p:nvGrpSpPr>
        <p:grpSpPr>
          <a:xfrm>
            <a:off x="597375" y="19079458"/>
            <a:ext cx="31460423" cy="1684594"/>
            <a:chOff x="665740" y="17239434"/>
            <a:chExt cx="31851030" cy="16845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94383B-0A49-C00F-547B-BE330CAD3390}"/>
                </a:ext>
              </a:extLst>
            </p:cNvPr>
            <p:cNvSpPr txBox="1"/>
            <p:nvPr/>
          </p:nvSpPr>
          <p:spPr>
            <a:xfrm>
              <a:off x="13471992" y="18185364"/>
              <a:ext cx="1904477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Encuestados: 338 estudiantes</a:t>
              </a:r>
              <a:r>
                <a:rPr lang="es-ES" sz="4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GB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Call-out: Down Arrow 32">
              <a:extLst>
                <a:ext uri="{FF2B5EF4-FFF2-40B4-BE49-F238E27FC236}">
                  <a16:creationId xmlns:a16="http://schemas.microsoft.com/office/drawing/2014/main" id="{FF956814-80F9-56F9-03F6-D5BD237389C5}"/>
                </a:ext>
              </a:extLst>
            </p:cNvPr>
            <p:cNvSpPr/>
            <p:nvPr/>
          </p:nvSpPr>
          <p:spPr>
            <a:xfrm>
              <a:off x="753974" y="17263008"/>
              <a:ext cx="31309744" cy="1569660"/>
            </a:xfrm>
            <a:prstGeom prst="downArrowCallout">
              <a:avLst/>
            </a:prstGeom>
            <a:solidFill>
              <a:srgbClr val="E3736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DB0223-C873-22F9-63A1-1D1B504E444B}"/>
                </a:ext>
              </a:extLst>
            </p:cNvPr>
            <p:cNvSpPr txBox="1"/>
            <p:nvPr/>
          </p:nvSpPr>
          <p:spPr>
            <a:xfrm>
              <a:off x="665740" y="17239434"/>
              <a:ext cx="31384014" cy="1015663"/>
            </a:xfrm>
            <a:prstGeom prst="rect">
              <a:avLst/>
            </a:prstGeom>
            <a:solidFill>
              <a:srgbClr val="E37367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6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Resultados</a:t>
              </a:r>
              <a:endParaRPr lang="en-GB" sz="6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0D14E4A-4D0C-B9D2-F3ED-4434C1BB5B34}"/>
              </a:ext>
            </a:extLst>
          </p:cNvPr>
          <p:cNvGrpSpPr/>
          <p:nvPr/>
        </p:nvGrpSpPr>
        <p:grpSpPr>
          <a:xfrm>
            <a:off x="649055" y="38551826"/>
            <a:ext cx="30937861" cy="4662474"/>
            <a:chOff x="769375" y="39371892"/>
            <a:chExt cx="30937861" cy="4662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2534CB-3BDD-B378-694C-734A4622E7C7}"/>
                </a:ext>
              </a:extLst>
            </p:cNvPr>
            <p:cNvSpPr txBox="1"/>
            <p:nvPr/>
          </p:nvSpPr>
          <p:spPr>
            <a:xfrm>
              <a:off x="778037" y="40064048"/>
              <a:ext cx="30899357" cy="3970318"/>
            </a:xfrm>
            <a:prstGeom prst="rect">
              <a:avLst/>
            </a:prstGeom>
            <a:noFill/>
          </p:spPr>
          <p:txBody>
            <a:bodyPr wrap="square" numCol="2" spcCol="720000">
              <a:spAutoFit/>
            </a:bodyPr>
            <a:lstStyle/>
            <a:p>
              <a:pPr algn="just"/>
              <a:endPara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s-ES" sz="4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 permanencia de los estudiantes en la carrera de Odontología-UNRN está fuertemente ligada a la integración institucional y la motivación personal, aunque se ve condicionada por la </a:t>
              </a:r>
              <a:r>
                <a:rPr lang="es-ES" sz="4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autoeficiencia</a:t>
              </a:r>
              <a:r>
                <a:rPr lang="es-ES" sz="4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y la aprobación de asignaturas. </a:t>
              </a:r>
            </a:p>
            <a:p>
              <a:pPr algn="just"/>
              <a:endPara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s-ES" sz="4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 base a estos resultados y teniendo en cuenta las limitaciones de este estudio, se diseñarán e implementarán estrategias institucionales para lograr trayectorias más fluidas y con mayores tasas de egreso efectivo.</a:t>
              </a:r>
              <a:endParaRPr lang="en-GB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Call-out: Down Arrow 34">
              <a:extLst>
                <a:ext uri="{FF2B5EF4-FFF2-40B4-BE49-F238E27FC236}">
                  <a16:creationId xmlns:a16="http://schemas.microsoft.com/office/drawing/2014/main" id="{DC2ED2A0-0F89-7EEB-10F5-8D597014A5CE}"/>
                </a:ext>
              </a:extLst>
            </p:cNvPr>
            <p:cNvSpPr/>
            <p:nvPr/>
          </p:nvSpPr>
          <p:spPr>
            <a:xfrm>
              <a:off x="778037" y="39371892"/>
              <a:ext cx="30929199" cy="1569660"/>
            </a:xfrm>
            <a:prstGeom prst="downArrowCallout">
              <a:avLst/>
            </a:prstGeom>
            <a:solidFill>
              <a:srgbClr val="E3736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8F04BE-B813-2530-3EBD-4A61F84ADDBF}"/>
                </a:ext>
              </a:extLst>
            </p:cNvPr>
            <p:cNvSpPr txBox="1"/>
            <p:nvPr/>
          </p:nvSpPr>
          <p:spPr>
            <a:xfrm>
              <a:off x="769375" y="39417004"/>
              <a:ext cx="309166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60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Conclusiones</a:t>
              </a:r>
              <a:endParaRPr lang="en-GB" sz="6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3CE8C41-F78B-6F5C-866B-A089E1AFE8B6}"/>
              </a:ext>
            </a:extLst>
          </p:cNvPr>
          <p:cNvSpPr txBox="1"/>
          <p:nvPr/>
        </p:nvSpPr>
        <p:spPr>
          <a:xfrm>
            <a:off x="14657139" y="42467514"/>
            <a:ext cx="1366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PI-UNRN trienal 2024 80520240100009RN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97933B-C2A9-878F-ECFF-F1C76941D0A5}"/>
              </a:ext>
            </a:extLst>
          </p:cNvPr>
          <p:cNvSpPr txBox="1"/>
          <p:nvPr/>
        </p:nvSpPr>
        <p:spPr>
          <a:xfrm rot="16200000">
            <a:off x="-3434759" y="34547600"/>
            <a:ext cx="900458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Relevamiento académico</a:t>
            </a:r>
            <a:endParaRPr lang="en-GB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36F30C-F0DE-B1BD-7779-4E11C25B4D57}"/>
              </a:ext>
            </a:extLst>
          </p:cNvPr>
          <p:cNvSpPr txBox="1"/>
          <p:nvPr/>
        </p:nvSpPr>
        <p:spPr>
          <a:xfrm rot="16200000">
            <a:off x="-3402916" y="24647250"/>
            <a:ext cx="9017101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Relevamiento sociodemográfico</a:t>
            </a:r>
            <a:endParaRPr lang="en-GB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065471-BE17-5AD9-600C-4E3D05104AAA}"/>
              </a:ext>
            </a:extLst>
          </p:cNvPr>
          <p:cNvSpPr txBox="1"/>
          <p:nvPr/>
        </p:nvSpPr>
        <p:spPr>
          <a:xfrm rot="16200000">
            <a:off x="3782954" y="29236824"/>
            <a:ext cx="1669489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relacionados con la permanencia</a:t>
            </a:r>
            <a:endParaRPr lang="en-GB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71122FF-33D3-20CF-E24D-273133CAEFC1}"/>
              </a:ext>
            </a:extLst>
          </p:cNvPr>
          <p:cNvSpPr txBox="1"/>
          <p:nvPr/>
        </p:nvSpPr>
        <p:spPr>
          <a:xfrm>
            <a:off x="12132632" y="36446688"/>
            <a:ext cx="195530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test de Kruskal-Wallis reveló diferencias significativas en las categorías de </a:t>
            </a:r>
            <a:r>
              <a:rPr lang="es-ES" sz="4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Autoeficiencia</a:t>
            </a:r>
            <a:r>
              <a:rPr lang="es-ES" sz="4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Metas personales 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(p&lt;0.05). Las categorías </a:t>
            </a:r>
            <a:r>
              <a:rPr lang="es-ES" sz="4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Calidad de la carrera 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Condiciones económicas</a:t>
            </a:r>
            <a:r>
              <a:rPr lang="es-ES" sz="4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se hallaron diferencias estadísticamente significativas.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92081F2-C87E-929A-8FBA-6F42B3BC6CC6}"/>
              </a:ext>
            </a:extLst>
          </p:cNvPr>
          <p:cNvSpPr txBox="1"/>
          <p:nvPr/>
        </p:nvSpPr>
        <p:spPr>
          <a:xfrm>
            <a:off x="13087095" y="35244343"/>
            <a:ext cx="18744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factores vinculados a los lapsos de permanencia tuvieron  medias entre 3.5 y 4.5 (escala Likert). Desde 2012, los ítems relacionados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Calidad de la carrera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Integración académica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obtuvieron valores medios altos (4/4.5). En contraste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Aprobación de materias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(1.8) mostró una dificultad clara en el rendimiento académico. </a:t>
            </a:r>
            <a:endParaRPr lang="es-A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A8EFD-7612-23F9-4A2E-1CBB6C15B4BF}"/>
              </a:ext>
            </a:extLst>
          </p:cNvPr>
          <p:cNvSpPr txBox="1"/>
          <p:nvPr/>
        </p:nvSpPr>
        <p:spPr>
          <a:xfrm>
            <a:off x="1684809" y="30849005"/>
            <a:ext cx="8989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Según su ubicación por provincia 188 estudiantes viven en Rio Negro, 119 de Neuquén y 31 en otras provincias. </a:t>
            </a:r>
            <a:endParaRPr lang="es-ES" sz="2400" strike="sng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883DD2-7B1C-CA15-72DD-599A785841E3}"/>
              </a:ext>
            </a:extLst>
          </p:cNvPr>
          <p:cNvGrpSpPr/>
          <p:nvPr/>
        </p:nvGrpSpPr>
        <p:grpSpPr>
          <a:xfrm>
            <a:off x="1669695" y="20318793"/>
            <a:ext cx="9023359" cy="10442504"/>
            <a:chOff x="1001613" y="21706321"/>
            <a:chExt cx="9023359" cy="10442504"/>
          </a:xfrm>
        </p:grpSpPr>
        <p:pic>
          <p:nvPicPr>
            <p:cNvPr id="14" name="Picture 13" descr="A graph with numbers and a bar&#10;&#10;AI-generated content may be incorrect.">
              <a:extLst>
                <a:ext uri="{FF2B5EF4-FFF2-40B4-BE49-F238E27FC236}">
                  <a16:creationId xmlns:a16="http://schemas.microsoft.com/office/drawing/2014/main" id="{085CF55B-0B74-D3EF-F5F9-58FF039B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746" y="21706321"/>
              <a:ext cx="4417968" cy="3379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 descr="A graph with blue bars and numbers&#10;&#10;AI-generated content may be incorrect.">
              <a:extLst>
                <a:ext uri="{FF2B5EF4-FFF2-40B4-BE49-F238E27FC236}">
                  <a16:creationId xmlns:a16="http://schemas.microsoft.com/office/drawing/2014/main" id="{C6F09DBA-0F41-87E8-BF51-5DC94DC7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746" y="25231746"/>
              <a:ext cx="4424226" cy="3391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 descr="A graph with numbers and a bar&#10;&#10;AI-generated content may be incorrect.">
              <a:extLst>
                <a:ext uri="{FF2B5EF4-FFF2-40B4-BE49-F238E27FC236}">
                  <a16:creationId xmlns:a16="http://schemas.microsoft.com/office/drawing/2014/main" id="{E6FAE38B-6D22-BDD3-CA31-D3034C45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746" y="28794673"/>
              <a:ext cx="4405453" cy="3354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41" descr="A blue circle with red triangle and white text&#10;&#10;AI-generated content may be incorrect.">
              <a:extLst>
                <a:ext uri="{FF2B5EF4-FFF2-40B4-BE49-F238E27FC236}">
                  <a16:creationId xmlns:a16="http://schemas.microsoft.com/office/drawing/2014/main" id="{21F18D15-48C5-8411-BF6D-3E98632E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13" y="21706322"/>
              <a:ext cx="4455514" cy="3379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43" descr="A diagram of a number of percentages&#10;&#10;AI-generated content may be incorrect.">
              <a:extLst>
                <a:ext uri="{FF2B5EF4-FFF2-40B4-BE49-F238E27FC236}">
                  <a16:creationId xmlns:a16="http://schemas.microsoft.com/office/drawing/2014/main" id="{2C150F3A-A1E1-52D6-05C5-DFD1F459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71" y="25231747"/>
              <a:ext cx="4480545" cy="3391698"/>
            </a:xfrm>
            <a:prstGeom prst="rect">
              <a:avLst/>
            </a:prstGeom>
            <a:ln w="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50" descr="A graph showing the number of civils&#10;&#10;AI-generated content may be incorrect.">
              <a:extLst>
                <a:ext uri="{FF2B5EF4-FFF2-40B4-BE49-F238E27FC236}">
                  <a16:creationId xmlns:a16="http://schemas.microsoft.com/office/drawing/2014/main" id="{629D591B-33A0-9E16-C2D5-821CC36E6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13" y="28813087"/>
              <a:ext cx="4486803" cy="3335738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6" name="Picture 5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3014A61D-DCBE-DDCD-C4E0-556F8DE5D5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77" y="32121728"/>
            <a:ext cx="9930824" cy="596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3AF522-CAD2-3D3E-A223-7ABBFE69C0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829" y="41699351"/>
            <a:ext cx="1501287" cy="15012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66BED9-6818-BF50-065A-BBF717DF38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29" y="20830154"/>
            <a:ext cx="6120000" cy="436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DE6460E2-5836-0D39-E256-BB72D6522BA0}"/>
              </a:ext>
            </a:extLst>
          </p:cNvPr>
          <p:cNvSpPr txBox="1"/>
          <p:nvPr/>
        </p:nvSpPr>
        <p:spPr>
          <a:xfrm rot="16200000">
            <a:off x="10629313" y="22601636"/>
            <a:ext cx="447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err="1">
                <a:solidFill>
                  <a:srgbClr val="E37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Motivacion</a:t>
            </a:r>
            <a:endParaRPr lang="es-AR" sz="3200" b="1" dirty="0">
              <a:solidFill>
                <a:srgbClr val="E373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2C8B4A3-D134-C0B5-EC9A-796CB56D9E60}"/>
              </a:ext>
            </a:extLst>
          </p:cNvPr>
          <p:cNvSpPr txBox="1"/>
          <p:nvPr/>
        </p:nvSpPr>
        <p:spPr>
          <a:xfrm rot="16200000">
            <a:off x="10599383" y="27287205"/>
            <a:ext cx="447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E37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Compromiso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592DF7D-F04E-3A8E-4199-345D4D89C38C}"/>
              </a:ext>
            </a:extLst>
          </p:cNvPr>
          <p:cNvSpPr txBox="1"/>
          <p:nvPr/>
        </p:nvSpPr>
        <p:spPr>
          <a:xfrm rot="16200000">
            <a:off x="8841445" y="31791244"/>
            <a:ext cx="790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E37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Actitudes y comportamientos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3183F44-620A-146C-1942-34E14008CCEC}"/>
              </a:ext>
            </a:extLst>
          </p:cNvPr>
          <p:cNvSpPr txBox="1"/>
          <p:nvPr/>
        </p:nvSpPr>
        <p:spPr>
          <a:xfrm>
            <a:off x="21886450" y="30038827"/>
            <a:ext cx="790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E37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sociales y económicas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85B1EFF-A510-3FBD-6E0C-6EAD8EA6E186}"/>
              </a:ext>
            </a:extLst>
          </p:cNvPr>
          <p:cNvGrpSpPr/>
          <p:nvPr/>
        </p:nvGrpSpPr>
        <p:grpSpPr>
          <a:xfrm>
            <a:off x="15590573" y="20796158"/>
            <a:ext cx="6120000" cy="4385775"/>
            <a:chOff x="15590573" y="20796158"/>
            <a:chExt cx="6120000" cy="4385775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AAD7ECA-E3AD-E5D4-DE3E-94F7ADACE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0573" y="20813783"/>
              <a:ext cx="6120000" cy="4368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952048D-CC0B-56A0-35C4-3C1FD2B99B15}"/>
                </a:ext>
              </a:extLst>
            </p:cNvPr>
            <p:cNvSpPr txBox="1"/>
            <p:nvPr/>
          </p:nvSpPr>
          <p:spPr>
            <a:xfrm>
              <a:off x="15590573" y="20796158"/>
              <a:ext cx="6119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Motivación Interna - Metas Personales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3B879A8-B2A0-71C0-7BDC-501841F6B15F}"/>
              </a:ext>
            </a:extLst>
          </p:cNvPr>
          <p:cNvSpPr txBox="1"/>
          <p:nvPr/>
        </p:nvSpPr>
        <p:spPr>
          <a:xfrm>
            <a:off x="22779711" y="20841179"/>
            <a:ext cx="611999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s-AR" b="1" dirty="0">
                <a:latin typeface="Calibri" panose="020F0502020204030204" pitchFamily="34" charset="0"/>
                <a:cs typeface="Calibri" panose="020F0502020204030204" pitchFamily="34" charset="0"/>
              </a:rPr>
              <a:t>Motivación externa - Por el docente dentro del aula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84CF875-4684-5FE3-DA65-26FCD1B93203}"/>
              </a:ext>
            </a:extLst>
          </p:cNvPr>
          <p:cNvGrpSpPr/>
          <p:nvPr/>
        </p:nvGrpSpPr>
        <p:grpSpPr>
          <a:xfrm>
            <a:off x="13127920" y="25472431"/>
            <a:ext cx="6195454" cy="4496287"/>
            <a:chOff x="13127920" y="25472431"/>
            <a:chExt cx="6195454" cy="4496287"/>
          </a:xfrm>
        </p:grpSpPr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4D4A286D-5011-7F78-D3CD-7437DC3E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448" y="25472431"/>
              <a:ext cx="6151926" cy="4496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B5472DD-FA91-BFCB-D02A-A4CE5CFE0420}"/>
                </a:ext>
              </a:extLst>
            </p:cNvPr>
            <p:cNvSpPr txBox="1"/>
            <p:nvPr/>
          </p:nvSpPr>
          <p:spPr>
            <a:xfrm>
              <a:off x="13127920" y="25484617"/>
              <a:ext cx="61954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Personal con el estudio - Auto eficiencia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9ADC0666-4200-19ED-E872-C406533A171A}"/>
              </a:ext>
            </a:extLst>
          </p:cNvPr>
          <p:cNvGrpSpPr/>
          <p:nvPr/>
        </p:nvGrpSpPr>
        <p:grpSpPr>
          <a:xfrm>
            <a:off x="19486303" y="25481166"/>
            <a:ext cx="6151926" cy="4496287"/>
            <a:chOff x="19486303" y="25481166"/>
            <a:chExt cx="6151926" cy="449628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4877EE1-1D43-1D7A-F5BC-3F5F2994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6303" y="25481166"/>
              <a:ext cx="6151926" cy="4496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2A4B53A-E994-759C-DEA3-896F937AEE34}"/>
                </a:ext>
              </a:extLst>
            </p:cNvPr>
            <p:cNvSpPr txBox="1"/>
            <p:nvPr/>
          </p:nvSpPr>
          <p:spPr>
            <a:xfrm>
              <a:off x="19576597" y="25518647"/>
              <a:ext cx="60616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Personal con el estudio - Rendimiento académico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A0FAA71-EC93-18EC-A155-05AD1A5EBAAC}"/>
              </a:ext>
            </a:extLst>
          </p:cNvPr>
          <p:cNvGrpSpPr/>
          <p:nvPr/>
        </p:nvGrpSpPr>
        <p:grpSpPr>
          <a:xfrm>
            <a:off x="25905871" y="25461414"/>
            <a:ext cx="6151927" cy="4496287"/>
            <a:chOff x="25905871" y="25461414"/>
            <a:chExt cx="6151927" cy="4496287"/>
          </a:xfrm>
        </p:grpSpPr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C54EDA48-EC66-1E2D-FD6F-0E3246A3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5872" y="25461414"/>
              <a:ext cx="6151926" cy="4496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36BD1F8-D1AA-FC8B-50E0-75F43AF8556F}"/>
                </a:ext>
              </a:extLst>
            </p:cNvPr>
            <p:cNvSpPr txBox="1"/>
            <p:nvPr/>
          </p:nvSpPr>
          <p:spPr>
            <a:xfrm>
              <a:off x="25905871" y="25483514"/>
              <a:ext cx="61315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Institucional - Calidad de la carrera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7BE56A14-5B2A-1895-C79C-111AE314B733}"/>
              </a:ext>
            </a:extLst>
          </p:cNvPr>
          <p:cNvGrpSpPr/>
          <p:nvPr/>
        </p:nvGrpSpPr>
        <p:grpSpPr>
          <a:xfrm>
            <a:off x="13100188" y="30623375"/>
            <a:ext cx="6151926" cy="4489832"/>
            <a:chOff x="13100188" y="30623375"/>
            <a:chExt cx="6151926" cy="4489832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514A542C-D71F-BDE3-EF95-D5D334D19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0188" y="30623375"/>
              <a:ext cx="6151926" cy="44898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1BB35C0-284F-B570-7435-D4ADDFA2C8FD}"/>
                </a:ext>
              </a:extLst>
            </p:cNvPr>
            <p:cNvSpPr txBox="1"/>
            <p:nvPr/>
          </p:nvSpPr>
          <p:spPr>
            <a:xfrm>
              <a:off x="13101917" y="30637851"/>
              <a:ext cx="61501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Integración académica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DD3726F-4477-0DEA-AD61-1EAA9733662A}"/>
              </a:ext>
            </a:extLst>
          </p:cNvPr>
          <p:cNvGrpSpPr/>
          <p:nvPr/>
        </p:nvGrpSpPr>
        <p:grpSpPr>
          <a:xfrm>
            <a:off x="19452858" y="30621176"/>
            <a:ext cx="6151926" cy="4532690"/>
            <a:chOff x="19452858" y="30621176"/>
            <a:chExt cx="6151926" cy="4532690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173246B-EC8C-2FFE-5EAD-93DF4430E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2858" y="30621176"/>
              <a:ext cx="6151926" cy="4532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719947C-6B31-F44A-9B38-B1D5D4F28CD1}"/>
                </a:ext>
              </a:extLst>
            </p:cNvPr>
            <p:cNvSpPr txBox="1"/>
            <p:nvPr/>
          </p:nvSpPr>
          <p:spPr>
            <a:xfrm>
              <a:off x="19486303" y="30639867"/>
              <a:ext cx="61184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Condiciones económicas</a:t>
              </a: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395A9A4-4B85-2F8B-292F-B09095616E54}"/>
              </a:ext>
            </a:extLst>
          </p:cNvPr>
          <p:cNvGrpSpPr/>
          <p:nvPr/>
        </p:nvGrpSpPr>
        <p:grpSpPr>
          <a:xfrm>
            <a:off x="25905872" y="30623375"/>
            <a:ext cx="6151926" cy="4489831"/>
            <a:chOff x="25905872" y="30623375"/>
            <a:chExt cx="6151926" cy="4489831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34A99757-0708-4A63-CBFE-7FDC933FE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5872" y="30623375"/>
              <a:ext cx="6151926" cy="4489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899A2F4B-1962-3B25-D04C-2AE9A9746BFB}"/>
                </a:ext>
              </a:extLst>
            </p:cNvPr>
            <p:cNvSpPr txBox="1"/>
            <p:nvPr/>
          </p:nvSpPr>
          <p:spPr>
            <a:xfrm>
              <a:off x="25963975" y="30629552"/>
              <a:ext cx="607346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AR" b="1" dirty="0">
                  <a:latin typeface="Calibri" panose="020F0502020204030204" pitchFamily="34" charset="0"/>
                  <a:cs typeface="Calibri" panose="020F0502020204030204" pitchFamily="34" charset="0"/>
                </a:rPr>
                <a:t>Integración social y familiar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20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567</Words>
  <Application>Microsoft Macintosh PowerPoint</Application>
  <PresentationFormat>Personalizado</PresentationFormat>
  <Paragraphs>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AOL</dc:creator>
  <cp:lastModifiedBy>Mariana Preliasco</cp:lastModifiedBy>
  <cp:revision>18</cp:revision>
  <cp:lastPrinted>2025-10-14T13:29:46Z</cp:lastPrinted>
  <dcterms:created xsi:type="dcterms:W3CDTF">2025-10-13T20:46:12Z</dcterms:created>
  <dcterms:modified xsi:type="dcterms:W3CDTF">2025-10-26T13:33:47Z</dcterms:modified>
</cp:coreProperties>
</file>