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71" r:id="rId4"/>
    <p:sldId id="272" r:id="rId5"/>
    <p:sldId id="260" r:id="rId6"/>
    <p:sldId id="261" r:id="rId7"/>
    <p:sldId id="269" r:id="rId8"/>
    <p:sldId id="275" r:id="rId9"/>
    <p:sldId id="273" r:id="rId10"/>
    <p:sldId id="278" r:id="rId11"/>
    <p:sldId id="280" r:id="rId12"/>
    <p:sldId id="276" r:id="rId13"/>
    <p:sldId id="279" r:id="rId14"/>
    <p:sldId id="281" r:id="rId15"/>
    <p:sldId id="282" r:id="rId16"/>
    <p:sldId id="264" r:id="rId17"/>
    <p:sldId id="289" r:id="rId18"/>
    <p:sldId id="287" r:id="rId19"/>
    <p:sldId id="290" r:id="rId20"/>
    <p:sldId id="294" r:id="rId21"/>
    <p:sldId id="295" r:id="rId22"/>
    <p:sldId id="292" r:id="rId23"/>
    <p:sldId id="291" r:id="rId24"/>
    <p:sldId id="265" r:id="rId25"/>
    <p:sldId id="293" r:id="rId26"/>
    <p:sldId id="296" r:id="rId27"/>
    <p:sldId id="284" r:id="rId28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575"/>
    <a:srgbClr val="A988C2"/>
    <a:srgbClr val="7030A0"/>
    <a:srgbClr val="EB6767"/>
    <a:srgbClr val="FF9075"/>
    <a:srgbClr val="F29B80"/>
    <a:srgbClr val="E14E44"/>
    <a:srgbClr val="FF505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5097" autoAdjust="0"/>
  </p:normalViewPr>
  <p:slideViewPr>
    <p:cSldViewPr snapToGrid="0">
      <p:cViewPr varScale="1">
        <p:scale>
          <a:sx n="74" d="100"/>
          <a:sy n="74" d="100"/>
        </p:scale>
        <p:origin x="1018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2ac74a49357ae724/Documents/UNRN%20-%20CIETES/proyecto_pi_2023/produccion/cuadros%20text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2ac74a49357ae724/Documents/UNRN%20-%20CIETES/proyecto_pi_2023/produccion/cuadros%20text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2ac74a49357ae724/Documents/UNRN%20-%20CIETES/proyecto_pi_2023/produccion/cuadros%20texto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2ac74a49357ae724/Documents/UNRN%20-%20CIETES/proyecto_pi_2023/produccion/cuadros%20texto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2ac74a49357ae724/Documents/UNRN%20-%20CIETES/proyecto_pi_2023/produccion/cuadros%20texto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2ac74a49357ae724/Documents/UNRN%20-%20CIETES/proyecto_pi_2023/produccion/cuadros%20texto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I%20%20BARILOCHE%20VALEO\zonas-PI-Vivienda_2022-con%20lotes%20por%20zona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2ac74a49357ae724/Documents/UNRN%20-%20CIETES/proyecto_pi_2023/produccion/cuadros%20texto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2ac74a49357ae724/Documents/UNRN%20-%20CIETES/proyecto_pi_2023/produccion/cuadros%20text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PARCELAS TOTAL CIUDAD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'cuadro final'!$B$53</c:f>
              <c:strCache>
                <c:ptCount val="1"/>
                <c:pt idx="0">
                  <c:v>Observadas 2014-Densif2022</c:v>
                </c:pt>
              </c:strCache>
            </c:strRef>
          </c:tx>
          <c:spPr>
            <a:solidFill>
              <a:srgbClr val="E0757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'cuadro final'!$A$54:$A$55</c:f>
              <c:strCache>
                <c:ptCount val="2"/>
                <c:pt idx="0">
                  <c:v>Parcelas menor a &lt;1ha</c:v>
                </c:pt>
                <c:pt idx="1">
                  <c:v>Parcelas mayor a 1&gt;ha</c:v>
                </c:pt>
              </c:strCache>
            </c:strRef>
          </c:cat>
          <c:val>
            <c:numRef>
              <c:f>'cuadro final'!$B$54:$B$55</c:f>
              <c:numCache>
                <c:formatCode>_(* #,##0_);_(* \(#,##0\);_(* "-"??_);_(@_)</c:formatCode>
                <c:ptCount val="2"/>
                <c:pt idx="0">
                  <c:v>2003.4508999999998</c:v>
                </c:pt>
                <c:pt idx="1">
                  <c:v>15384.704399999999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5A-437C-AD62-0D7A02C69D6B}"/>
            </c:ext>
          </c:extLst>
        </c:ser>
        <c:ser>
          <c:idx val="1"/>
          <c:order val="1"/>
          <c:tx>
            <c:strRef>
              <c:f>'cuadro final'!$C$53</c:f>
              <c:strCache>
                <c:ptCount val="1"/>
                <c:pt idx="0">
                  <c:v>Relleno 2022</c:v>
                </c:pt>
              </c:strCache>
            </c:strRef>
          </c:tx>
          <c:spPr>
            <a:solidFill>
              <a:srgbClr val="83CCEB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'cuadro final'!$A$54:$A$55</c:f>
              <c:strCache>
                <c:ptCount val="2"/>
                <c:pt idx="0">
                  <c:v>Parcelas menor a &lt;1ha</c:v>
                </c:pt>
                <c:pt idx="1">
                  <c:v>Parcelas mayor a 1&gt;ha</c:v>
                </c:pt>
              </c:strCache>
            </c:strRef>
          </c:cat>
          <c:val>
            <c:numRef>
              <c:f>'cuadro final'!$C$54:$C$55</c:f>
              <c:numCache>
                <c:formatCode>_(* #,##0_);_(* \(#,##0\);_(* "-"??_);_(@_)</c:formatCode>
                <c:ptCount val="2"/>
                <c:pt idx="0">
                  <c:v>269.61239999999998</c:v>
                </c:pt>
                <c:pt idx="1">
                  <c:v>503.41759999999994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5A-437C-AD62-0D7A02C69D6B}"/>
            </c:ext>
          </c:extLst>
        </c:ser>
        <c:ser>
          <c:idx val="2"/>
          <c:order val="2"/>
          <c:tx>
            <c:strRef>
              <c:f>'cuadro final'!$D$53</c:f>
              <c:strCache>
                <c:ptCount val="1"/>
                <c:pt idx="0">
                  <c:v>Expansión 2022</c:v>
                </c:pt>
              </c:strCache>
            </c:strRef>
          </c:tx>
          <c:spPr>
            <a:solidFill>
              <a:srgbClr val="B4E5A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'cuadro final'!$A$54:$A$55</c:f>
              <c:strCache>
                <c:ptCount val="2"/>
                <c:pt idx="0">
                  <c:v>Parcelas menor a &lt;1ha</c:v>
                </c:pt>
                <c:pt idx="1">
                  <c:v>Parcelas mayor a 1&gt;ha</c:v>
                </c:pt>
              </c:strCache>
            </c:strRef>
          </c:cat>
          <c:val>
            <c:numRef>
              <c:f>'cuadro final'!$D$54:$D$55</c:f>
              <c:numCache>
                <c:formatCode>_(* #,##0_);_(* \(#,##0\);_(* "-"??_);_(@_)</c:formatCode>
                <c:ptCount val="2"/>
                <c:pt idx="0">
                  <c:v>353.30419999999998</c:v>
                </c:pt>
                <c:pt idx="1">
                  <c:v>423.6037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5A-437C-AD62-0D7A02C69D6B}"/>
            </c:ext>
          </c:extLst>
        </c:ser>
        <c:ser>
          <c:idx val="3"/>
          <c:order val="3"/>
          <c:tx>
            <c:strRef>
              <c:f>'cuadro final'!$E$53</c:f>
              <c:strCache>
                <c:ptCount val="1"/>
                <c:pt idx="0">
                  <c:v>Vacías 2022</c:v>
                </c:pt>
              </c:strCache>
            </c:strRef>
          </c:tx>
          <c:spPr>
            <a:solidFill>
              <a:srgbClr val="D9D9D9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'cuadro final'!$A$54:$A$55</c:f>
              <c:strCache>
                <c:ptCount val="2"/>
                <c:pt idx="0">
                  <c:v>Parcelas menor a &lt;1ha</c:v>
                </c:pt>
                <c:pt idx="1">
                  <c:v>Parcelas mayor a 1&gt;ha</c:v>
                </c:pt>
              </c:strCache>
            </c:strRef>
          </c:cat>
          <c:val>
            <c:numRef>
              <c:f>'cuadro final'!$E$54:$E$55</c:f>
              <c:numCache>
                <c:formatCode>_(* #,##0_);_(* \(#,##0\);_(* "-"??_);_(@_)</c:formatCode>
                <c:ptCount val="2"/>
                <c:pt idx="0">
                  <c:v>1190.9058</c:v>
                </c:pt>
                <c:pt idx="1">
                  <c:v>7211.8193999999994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F5A-437C-AD62-0D7A02C69D6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881918983"/>
        <c:axId val="1881922055"/>
      </c:barChart>
      <c:catAx>
        <c:axId val="1881918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noFill/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1922055"/>
        <c:crosses val="autoZero"/>
        <c:auto val="1"/>
        <c:lblAlgn val="ctr"/>
        <c:lblOffset val="100"/>
        <c:noMultiLvlLbl val="0"/>
      </c:catAx>
      <c:valAx>
        <c:axId val="1881922055"/>
        <c:scaling>
          <c:orientation val="minMax"/>
          <c:max val="25000"/>
          <c:min val="0"/>
        </c:scaling>
        <c:delete val="0"/>
        <c:axPos val="r"/>
        <c:majorGridlines>
          <c:spPr>
            <a:ln w="3175" cap="flat" cmpd="sng" algn="ctr">
              <a:solidFill>
                <a:srgbClr val="A6A6A6"/>
              </a:solidFill>
              <a:prstDash val="solid"/>
              <a:round/>
            </a:ln>
            <a:effectLst/>
          </c:spPr>
        </c:majorGridlines>
        <c:min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in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 w="25400"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1918983"/>
        <c:crosses val="max"/>
        <c:crossBetween val="between"/>
        <c:majorUnit val="2500"/>
        <c:minorUnit val="500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Parcelas mayores a &gt;1ha</a:t>
            </a:r>
          </a:p>
        </c:rich>
      </c:tx>
      <c:layout>
        <c:manualLayout>
          <c:xMode val="edge"/>
          <c:yMode val="edge"/>
          <c:x val="0.26668191705394623"/>
          <c:y val="1.80668473351400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Consolidado 2014</c:v>
          </c:tx>
          <c:spPr>
            <a:solidFill>
              <a:srgbClr val="E07575"/>
            </a:solidFill>
            <a:ln w="25400">
              <a:noFill/>
            </a:ln>
            <a:effectLst/>
          </c:spPr>
          <c:invertIfNegative val="0"/>
          <c:dLbls>
            <c:delete val="1"/>
          </c:dLbls>
          <c:cat>
            <c:strRef>
              <c:f>('cuadro final'!$A$6,'cuadro final'!$A$10,'cuadro final'!$A$14,'cuadro final'!$A$18,'cuadro final'!$A$22,'cuadro final'!$A$26,'cuadro final'!$A$30,'cuadro final'!$A$34,'cuadro final'!$A$38,'cuadro final'!$A$42,'cuadro final'!$A$46,'cuadro final'!$A$50)</c:f>
              <c:strCache>
                <c:ptCount val="12"/>
                <c:pt idx="0">
                  <c:v>Colonia-Catedral</c:v>
                </c:pt>
                <c:pt idx="1">
                  <c:v>Centro</c:v>
                </c:pt>
                <c:pt idx="2">
                  <c:v>Centro-alto</c:v>
                </c:pt>
                <c:pt idx="3">
                  <c:v>Centro-medio</c:v>
                </c:pt>
                <c:pt idx="4">
                  <c:v>Sur </c:v>
                </c:pt>
                <c:pt idx="5">
                  <c:v>Km13-15 </c:v>
                </c:pt>
                <c:pt idx="6">
                  <c:v>Este </c:v>
                </c:pt>
                <c:pt idx="7">
                  <c:v>Coihues-Gutíerrez</c:v>
                </c:pt>
                <c:pt idx="8">
                  <c:v>Km1-10</c:v>
                </c:pt>
                <c:pt idx="9">
                  <c:v>Km15-25</c:v>
                </c:pt>
                <c:pt idx="10">
                  <c:v>Rural</c:v>
                </c:pt>
                <c:pt idx="11">
                  <c:v>Bosque</c:v>
                </c:pt>
              </c:strCache>
            </c:strRef>
          </c:cat>
          <c:val>
            <c:numRef>
              <c:f>('cuadro final'!$B$6,'cuadro final'!$B$10,'cuadro final'!$B$14,'cuadro final'!$B$18,'cuadro final'!$B$22,'cuadro final'!$B$26,'cuadro final'!$B$30,'cuadro final'!$B$34,'cuadro final'!$B$38,'cuadro final'!$B$42,'cuadro final'!$B$46,'cuadro final'!$B$50)</c:f>
              <c:numCache>
                <c:formatCode>_(* #,##0_);_(* \(#,##0\);_(* "-"??_);_(@_)</c:formatCode>
                <c:ptCount val="12"/>
                <c:pt idx="0">
                  <c:v>40.438200000000002</c:v>
                </c:pt>
                <c:pt idx="1">
                  <c:v>3.6272000000000002</c:v>
                </c:pt>
                <c:pt idx="2">
                  <c:v>58.336399999999998</c:v>
                </c:pt>
                <c:pt idx="3">
                  <c:v>37.164499999999997</c:v>
                </c:pt>
                <c:pt idx="4">
                  <c:v>43.206400000000002</c:v>
                </c:pt>
                <c:pt idx="5">
                  <c:v>172.66540000000001</c:v>
                </c:pt>
                <c:pt idx="6">
                  <c:v>78.325699999999998</c:v>
                </c:pt>
                <c:pt idx="7">
                  <c:v>92.088999999999999</c:v>
                </c:pt>
                <c:pt idx="8">
                  <c:v>227.26419999999999</c:v>
                </c:pt>
                <c:pt idx="9">
                  <c:v>557.36559999999997</c:v>
                </c:pt>
                <c:pt idx="10">
                  <c:v>6991.0545999999995</c:v>
                </c:pt>
                <c:pt idx="11">
                  <c:v>7083.1671999999999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E0-45B4-96CF-B3CED8A1C748}"/>
            </c:ext>
          </c:extLst>
        </c:ser>
        <c:ser>
          <c:idx val="1"/>
          <c:order val="1"/>
          <c:tx>
            <c:v>Relleno 2022</c:v>
          </c:tx>
          <c:spPr>
            <a:solidFill>
              <a:srgbClr val="83CCEB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('cuadro final'!$A$6,'cuadro final'!$A$10,'cuadro final'!$A$14,'cuadro final'!$A$18,'cuadro final'!$A$22,'cuadro final'!$A$26,'cuadro final'!$A$30,'cuadro final'!$A$34,'cuadro final'!$A$38,'cuadro final'!$A$42,'cuadro final'!$A$46,'cuadro final'!$A$50)</c:f>
              <c:strCache>
                <c:ptCount val="12"/>
                <c:pt idx="0">
                  <c:v>Colonia-Catedral</c:v>
                </c:pt>
                <c:pt idx="1">
                  <c:v>Centro</c:v>
                </c:pt>
                <c:pt idx="2">
                  <c:v>Centro-alto</c:v>
                </c:pt>
                <c:pt idx="3">
                  <c:v>Centro-medio</c:v>
                </c:pt>
                <c:pt idx="4">
                  <c:v>Sur </c:v>
                </c:pt>
                <c:pt idx="5">
                  <c:v>Km13-15 </c:v>
                </c:pt>
                <c:pt idx="6">
                  <c:v>Este </c:v>
                </c:pt>
                <c:pt idx="7">
                  <c:v>Coihues-Gutíerrez</c:v>
                </c:pt>
                <c:pt idx="8">
                  <c:v>Km1-10</c:v>
                </c:pt>
                <c:pt idx="9">
                  <c:v>Km15-25</c:v>
                </c:pt>
                <c:pt idx="10">
                  <c:v>Rural</c:v>
                </c:pt>
                <c:pt idx="11">
                  <c:v>Bosque</c:v>
                </c:pt>
              </c:strCache>
            </c:strRef>
          </c:cat>
          <c:val>
            <c:numRef>
              <c:f>('cuadro final'!$C$6,'cuadro final'!$C$10,'cuadro final'!$C$14,'cuadro final'!$C$18,'cuadro final'!$C$22,'cuadro final'!$C$26,'cuadro final'!$C$30,'cuadro final'!$C$34,'cuadro final'!$C$38,'cuadro final'!$C$42,'cuadro final'!$C$46,'cuadro final'!$C$50)</c:f>
              <c:numCache>
                <c:formatCode>_(* #,##0_);_(* \(#,##0\);_(* "-"??_);_(@_)</c:formatCode>
                <c:ptCount val="12"/>
                <c:pt idx="0">
                  <c:v>0</c:v>
                </c:pt>
                <c:pt idx="1">
                  <c:v>2.1922999999999999</c:v>
                </c:pt>
                <c:pt idx="2">
                  <c:v>26.578199999999999</c:v>
                </c:pt>
                <c:pt idx="3">
                  <c:v>31.854800000000001</c:v>
                </c:pt>
                <c:pt idx="4">
                  <c:v>98.212699999999998</c:v>
                </c:pt>
                <c:pt idx="5">
                  <c:v>17.157699999999998</c:v>
                </c:pt>
                <c:pt idx="6">
                  <c:v>53.013399999999997</c:v>
                </c:pt>
                <c:pt idx="7">
                  <c:v>4.6757</c:v>
                </c:pt>
                <c:pt idx="8">
                  <c:v>96.656499999999994</c:v>
                </c:pt>
                <c:pt idx="9">
                  <c:v>173.0763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E0-45B4-96CF-B3CED8A1C748}"/>
            </c:ext>
          </c:extLst>
        </c:ser>
        <c:ser>
          <c:idx val="2"/>
          <c:order val="2"/>
          <c:tx>
            <c:v>Crecimiento 2022</c:v>
          </c:tx>
          <c:spPr>
            <a:solidFill>
              <a:srgbClr val="B4E5A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('cuadro final'!$A$6,'cuadro final'!$A$10,'cuadro final'!$A$14,'cuadro final'!$A$18,'cuadro final'!$A$22,'cuadro final'!$A$26,'cuadro final'!$A$30,'cuadro final'!$A$34,'cuadro final'!$A$38,'cuadro final'!$A$42,'cuadro final'!$A$46,'cuadro final'!$A$50)</c:f>
              <c:strCache>
                <c:ptCount val="12"/>
                <c:pt idx="0">
                  <c:v>Colonia-Catedral</c:v>
                </c:pt>
                <c:pt idx="1">
                  <c:v>Centro</c:v>
                </c:pt>
                <c:pt idx="2">
                  <c:v>Centro-alto</c:v>
                </c:pt>
                <c:pt idx="3">
                  <c:v>Centro-medio</c:v>
                </c:pt>
                <c:pt idx="4">
                  <c:v>Sur </c:v>
                </c:pt>
                <c:pt idx="5">
                  <c:v>Km13-15 </c:v>
                </c:pt>
                <c:pt idx="6">
                  <c:v>Este </c:v>
                </c:pt>
                <c:pt idx="7">
                  <c:v>Coihues-Gutíerrez</c:v>
                </c:pt>
                <c:pt idx="8">
                  <c:v>Km1-10</c:v>
                </c:pt>
                <c:pt idx="9">
                  <c:v>Km15-25</c:v>
                </c:pt>
                <c:pt idx="10">
                  <c:v>Rural</c:v>
                </c:pt>
                <c:pt idx="11">
                  <c:v>Bosque</c:v>
                </c:pt>
              </c:strCache>
            </c:strRef>
          </c:cat>
          <c:val>
            <c:numRef>
              <c:f>('cuadro final'!$D$6,'cuadro final'!$D$10,'cuadro final'!$D$14,'cuadro final'!$D$18,'cuadro final'!$D$22,'cuadro final'!$D$26,'cuadro final'!$D$30,'cuadro final'!$D$34,'cuadro final'!$D$38,'cuadro final'!$D$42,'cuadro final'!$D$46,'cuadro final'!$D$50)</c:f>
              <c:numCache>
                <c:formatCode>_(* #,##0_);_(* \(#,##0\);_(* "-"??_);_(@_)</c:formatCode>
                <c:ptCount val="12"/>
                <c:pt idx="0">
                  <c:v>1.2936000000000001</c:v>
                </c:pt>
                <c:pt idx="1">
                  <c:v>0</c:v>
                </c:pt>
                <c:pt idx="2">
                  <c:v>2.8954</c:v>
                </c:pt>
                <c:pt idx="3">
                  <c:v>0</c:v>
                </c:pt>
                <c:pt idx="4">
                  <c:v>10.344799999999999</c:v>
                </c:pt>
                <c:pt idx="5">
                  <c:v>0</c:v>
                </c:pt>
                <c:pt idx="6">
                  <c:v>13.1327</c:v>
                </c:pt>
                <c:pt idx="7">
                  <c:v>35.808</c:v>
                </c:pt>
                <c:pt idx="8">
                  <c:v>1.0370999999999999</c:v>
                </c:pt>
                <c:pt idx="9">
                  <c:v>17.5318</c:v>
                </c:pt>
                <c:pt idx="10">
                  <c:v>341.56029999999998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E0-45B4-96CF-B3CED8A1C748}"/>
            </c:ext>
          </c:extLst>
        </c:ser>
        <c:ser>
          <c:idx val="3"/>
          <c:order val="3"/>
          <c:tx>
            <c:v>Vacio 2022</c:v>
          </c:tx>
          <c:spPr>
            <a:solidFill>
              <a:srgbClr val="D9D9D9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('cuadro final'!$A$6,'cuadro final'!$A$10,'cuadro final'!$A$14,'cuadro final'!$A$18,'cuadro final'!$A$22,'cuadro final'!$A$26,'cuadro final'!$A$30,'cuadro final'!$A$34,'cuadro final'!$A$38,'cuadro final'!$A$42,'cuadro final'!$A$46,'cuadro final'!$A$50)</c:f>
              <c:strCache>
                <c:ptCount val="12"/>
                <c:pt idx="0">
                  <c:v>Colonia-Catedral</c:v>
                </c:pt>
                <c:pt idx="1">
                  <c:v>Centro</c:v>
                </c:pt>
                <c:pt idx="2">
                  <c:v>Centro-alto</c:v>
                </c:pt>
                <c:pt idx="3">
                  <c:v>Centro-medio</c:v>
                </c:pt>
                <c:pt idx="4">
                  <c:v>Sur </c:v>
                </c:pt>
                <c:pt idx="5">
                  <c:v>Km13-15 </c:v>
                </c:pt>
                <c:pt idx="6">
                  <c:v>Este </c:v>
                </c:pt>
                <c:pt idx="7">
                  <c:v>Coihues-Gutíerrez</c:v>
                </c:pt>
                <c:pt idx="8">
                  <c:v>Km1-10</c:v>
                </c:pt>
                <c:pt idx="9">
                  <c:v>Km15-25</c:v>
                </c:pt>
                <c:pt idx="10">
                  <c:v>Rural</c:v>
                </c:pt>
                <c:pt idx="11">
                  <c:v>Bosque</c:v>
                </c:pt>
              </c:strCache>
            </c:strRef>
          </c:cat>
          <c:val>
            <c:numRef>
              <c:f>('cuadro final'!$E$6,'cuadro final'!$E$10,'cuadro final'!$E$14,'cuadro final'!$E$18,'cuadro final'!$E$22,'cuadro final'!$E$26,'cuadro final'!$E$30,'cuadro final'!$E$34,'cuadro final'!$E$38,'cuadro final'!$E$42,'cuadro final'!$E$46,'cuadro final'!$E$50)</c:f>
              <c:numCache>
                <c:formatCode>_(* #,##0_);_(* \(#,##0\);_(* "-"??_);_(@_)</c:formatCode>
                <c:ptCount val="12"/>
                <c:pt idx="0">
                  <c:v>8.8811</c:v>
                </c:pt>
                <c:pt idx="1">
                  <c:v>5.6825000000000001</c:v>
                </c:pt>
                <c:pt idx="2">
                  <c:v>55.438099999999999</c:v>
                </c:pt>
                <c:pt idx="3">
                  <c:v>15.675000000000001</c:v>
                </c:pt>
                <c:pt idx="4">
                  <c:v>45.0715</c:v>
                </c:pt>
                <c:pt idx="5">
                  <c:v>122.61320000000001</c:v>
                </c:pt>
                <c:pt idx="6">
                  <c:v>191.16489999999999</c:v>
                </c:pt>
                <c:pt idx="7">
                  <c:v>142.87950000000001</c:v>
                </c:pt>
                <c:pt idx="8">
                  <c:v>93.253200000000007</c:v>
                </c:pt>
                <c:pt idx="9">
                  <c:v>657.63990000000001</c:v>
                </c:pt>
                <c:pt idx="10">
                  <c:v>2218.4825999999998</c:v>
                </c:pt>
                <c:pt idx="11">
                  <c:v>3655.0378999999998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AE0-45B4-96CF-B3CED8A1C74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881918983"/>
        <c:axId val="1881922055"/>
      </c:barChart>
      <c:catAx>
        <c:axId val="1881918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1922055"/>
        <c:crosses val="autoZero"/>
        <c:auto val="1"/>
        <c:lblAlgn val="ctr"/>
        <c:lblOffset val="100"/>
        <c:noMultiLvlLbl val="0"/>
      </c:catAx>
      <c:valAx>
        <c:axId val="1881922055"/>
        <c:scaling>
          <c:orientation val="minMax"/>
          <c:max val="11000"/>
          <c:min val="0"/>
        </c:scaling>
        <c:delete val="0"/>
        <c:axPos val="r"/>
        <c:majorGridlines>
          <c:spPr>
            <a:ln w="9525" cap="flat" cmpd="sng" algn="ctr">
              <a:solidFill>
                <a:srgbClr val="D9D9D9"/>
              </a:solidFill>
              <a:prstDash val="solid"/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1918983"/>
        <c:crosses val="max"/>
        <c:crossBetween val="between"/>
        <c:majorUnit val="1000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'censo-sup'!$K$2</c:f>
              <c:strCache>
                <c:ptCount val="1"/>
                <c:pt idx="0">
                  <c:v>Población ciudad</c:v>
                </c:pt>
              </c:strCache>
            </c:strRef>
          </c:tx>
          <c:spPr>
            <a:ln w="19050" cap="rnd">
              <a:solidFill>
                <a:schemeClr val="bg1">
                  <a:lumMod val="50000"/>
                </a:schemeClr>
              </a:solidFill>
              <a:prstDash val="solid"/>
              <a:round/>
              <a:tailEnd w="lg" len="lg"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222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cat>
            <c:strRef>
              <c:f>'censo-sup'!$L$1:$O$1</c:f>
              <c:strCache>
                <c:ptCount val="4"/>
                <c:pt idx="0">
                  <c:v>Censo 1991</c:v>
                </c:pt>
                <c:pt idx="1">
                  <c:v>Censo 2001</c:v>
                </c:pt>
                <c:pt idx="2">
                  <c:v>Censo 2010</c:v>
                </c:pt>
                <c:pt idx="3">
                  <c:v>Censo 2022</c:v>
                </c:pt>
              </c:strCache>
            </c:strRef>
          </c:cat>
          <c:val>
            <c:numRef>
              <c:f>'censo-sup'!$L$2:$O$2</c:f>
              <c:numCache>
                <c:formatCode>General</c:formatCode>
                <c:ptCount val="4"/>
                <c:pt idx="0">
                  <c:v>81001</c:v>
                </c:pt>
                <c:pt idx="1">
                  <c:v>91448</c:v>
                </c:pt>
                <c:pt idx="2">
                  <c:v>112887</c:v>
                </c:pt>
                <c:pt idx="3">
                  <c:v>135422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E1-4336-BF71-B5FBC67049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5854176"/>
        <c:axId val="895858016"/>
      </c:lineChart>
      <c:catAx>
        <c:axId val="8958541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895858016"/>
        <c:crosses val="autoZero"/>
        <c:auto val="1"/>
        <c:lblAlgn val="ctr"/>
        <c:lblOffset val="100"/>
        <c:noMultiLvlLbl val="0"/>
      </c:catAx>
      <c:valAx>
        <c:axId val="89585801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895854176"/>
        <c:crosses val="autoZero"/>
        <c:crossBetween val="between"/>
        <c:majorUnit val="2000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A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AR" b="1"/>
              <a:t>Crecimiento poblacional</a:t>
            </a:r>
            <a:r>
              <a:rPr lang="es-AR" b="1" baseline="0"/>
              <a:t> Censo</a:t>
            </a:r>
            <a:r>
              <a:rPr lang="es-AR" b="1"/>
              <a:t> 2010-2022</a:t>
            </a:r>
            <a:r>
              <a:rPr lang="es-AR" b="1" baseline="0"/>
              <a:t>  (%)</a:t>
            </a:r>
            <a:endParaRPr lang="es-AR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'censo-sup'!$M$19</c:f>
              <c:strCache>
                <c:ptCount val="1"/>
                <c:pt idx="0">
                  <c:v>Censo 2010</c:v>
                </c:pt>
              </c:strCache>
            </c:strRef>
          </c:tx>
          <c:spPr>
            <a:solidFill>
              <a:srgbClr val="D0CC82"/>
            </a:solidFill>
            <a:ln>
              <a:noFill/>
            </a:ln>
            <a:effectLst/>
          </c:spPr>
          <c:invertIfNegative val="0"/>
          <c:cat>
            <c:strRef>
              <c:f>'censo-sup'!$L$20:$L$31</c:f>
              <c:strCache>
                <c:ptCount val="12"/>
                <c:pt idx="0">
                  <c:v>Bosque</c:v>
                </c:pt>
                <c:pt idx="1">
                  <c:v>Centro</c:v>
                </c:pt>
                <c:pt idx="2">
                  <c:v>Centro alto</c:v>
                </c:pt>
                <c:pt idx="3">
                  <c:v>Centro medio</c:v>
                </c:pt>
                <c:pt idx="4">
                  <c:v>Coihues gutierrez</c:v>
                </c:pt>
                <c:pt idx="5">
                  <c:v>Colonia-catedral</c:v>
                </c:pt>
                <c:pt idx="6">
                  <c:v>Este</c:v>
                </c:pt>
                <c:pt idx="7">
                  <c:v>km 1-10</c:v>
                </c:pt>
                <c:pt idx="8">
                  <c:v>km13-15</c:v>
                </c:pt>
                <c:pt idx="9">
                  <c:v>km15-25</c:v>
                </c:pt>
                <c:pt idx="10">
                  <c:v>Rural</c:v>
                </c:pt>
                <c:pt idx="11">
                  <c:v>Sur</c:v>
                </c:pt>
              </c:strCache>
            </c:strRef>
          </c:cat>
          <c:val>
            <c:numRef>
              <c:f>'censo-sup'!$M$20:$M$31</c:f>
              <c:numCache>
                <c:formatCode>0.0%</c:formatCode>
                <c:ptCount val="12"/>
                <c:pt idx="0">
                  <c:v>5.8908465988112002E-3</c:v>
                </c:pt>
                <c:pt idx="1">
                  <c:v>0.14472879959605622</c:v>
                </c:pt>
                <c:pt idx="2">
                  <c:v>9.0125523753842335E-2</c:v>
                </c:pt>
                <c:pt idx="3">
                  <c:v>0.28320355753984072</c:v>
                </c:pt>
                <c:pt idx="4">
                  <c:v>1.9453081399984053E-2</c:v>
                </c:pt>
                <c:pt idx="5">
                  <c:v>7.7954060254945207E-4</c:v>
                </c:pt>
                <c:pt idx="6">
                  <c:v>9.2357844570233952E-2</c:v>
                </c:pt>
                <c:pt idx="7">
                  <c:v>0.14035274212265364</c:v>
                </c:pt>
                <c:pt idx="8">
                  <c:v>5.502847980724087E-2</c:v>
                </c:pt>
                <c:pt idx="9">
                  <c:v>3.2040890447970094E-2</c:v>
                </c:pt>
                <c:pt idx="10">
                  <c:v>1.2951004101446579E-2</c:v>
                </c:pt>
                <c:pt idx="11">
                  <c:v>0.12308768945937087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CC-4378-B35B-E511DD653CF2}"/>
            </c:ext>
          </c:extLst>
        </c:ser>
        <c:ser>
          <c:idx val="1"/>
          <c:order val="1"/>
          <c:tx>
            <c:strRef>
              <c:f>'censo-sup'!$N$19</c:f>
              <c:strCache>
                <c:ptCount val="1"/>
                <c:pt idx="0">
                  <c:v>Censo 2022</c:v>
                </c:pt>
              </c:strCache>
            </c:strRef>
          </c:tx>
          <c:spPr>
            <a:solidFill>
              <a:srgbClr val="E07575"/>
            </a:solidFill>
            <a:ln>
              <a:noFill/>
            </a:ln>
            <a:effectLst/>
          </c:spPr>
          <c:invertIfNegative val="0"/>
          <c:cat>
            <c:strRef>
              <c:f>'censo-sup'!$L$20:$L$31</c:f>
              <c:strCache>
                <c:ptCount val="12"/>
                <c:pt idx="0">
                  <c:v>Bosque</c:v>
                </c:pt>
                <c:pt idx="1">
                  <c:v>Centro</c:v>
                </c:pt>
                <c:pt idx="2">
                  <c:v>Centro alto</c:v>
                </c:pt>
                <c:pt idx="3">
                  <c:v>Centro medio</c:v>
                </c:pt>
                <c:pt idx="4">
                  <c:v>Coihues gutierrez</c:v>
                </c:pt>
                <c:pt idx="5">
                  <c:v>Colonia-catedral</c:v>
                </c:pt>
                <c:pt idx="6">
                  <c:v>Este</c:v>
                </c:pt>
                <c:pt idx="7">
                  <c:v>km 1-10</c:v>
                </c:pt>
                <c:pt idx="8">
                  <c:v>km13-15</c:v>
                </c:pt>
                <c:pt idx="9">
                  <c:v>km15-25</c:v>
                </c:pt>
                <c:pt idx="10">
                  <c:v>Rural</c:v>
                </c:pt>
                <c:pt idx="11">
                  <c:v>Sur</c:v>
                </c:pt>
              </c:strCache>
            </c:strRef>
          </c:cat>
          <c:val>
            <c:numRef>
              <c:f>'censo-sup'!$N$20:$N$31</c:f>
              <c:numCache>
                <c:formatCode>0.0%</c:formatCode>
                <c:ptCount val="12"/>
                <c:pt idx="0">
                  <c:v>0</c:v>
                </c:pt>
                <c:pt idx="1">
                  <c:v>0.11292109110779637</c:v>
                </c:pt>
                <c:pt idx="2">
                  <c:v>7.7446795941575219E-2</c:v>
                </c:pt>
                <c:pt idx="3">
                  <c:v>0.22676522278507186</c:v>
                </c:pt>
                <c:pt idx="4">
                  <c:v>3.3421452939699607E-2</c:v>
                </c:pt>
                <c:pt idx="5">
                  <c:v>2.3629838578665208E-3</c:v>
                </c:pt>
                <c:pt idx="6">
                  <c:v>0.13924620814934058</c:v>
                </c:pt>
                <c:pt idx="7">
                  <c:v>0.12914445215696121</c:v>
                </c:pt>
                <c:pt idx="8">
                  <c:v>5.8594615350533889E-2</c:v>
                </c:pt>
                <c:pt idx="9">
                  <c:v>3.4381415131957881E-2</c:v>
                </c:pt>
                <c:pt idx="10">
                  <c:v>9.7103867909202352E-3</c:v>
                </c:pt>
                <c:pt idx="11">
                  <c:v>0.17600537578827666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CC-4378-B35B-E511DD653C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axId val="988564416"/>
        <c:axId val="988561536"/>
      </c:barChart>
      <c:catAx>
        <c:axId val="988564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988561536"/>
        <c:crosses val="autoZero"/>
        <c:auto val="1"/>
        <c:lblAlgn val="ctr"/>
        <c:lblOffset val="100"/>
        <c:noMultiLvlLbl val="0"/>
      </c:catAx>
      <c:valAx>
        <c:axId val="988561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988564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A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'Superficie/año'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'https://d.docs.live.net/2ac74a49357ae724/Documents/UNRN%20-%20CIETES/proyecto_pi_2023/produccion/[cuadros textos.xlsx]censo-sup'!U19</c:f>
              <c:strCache>
                <c:ptCount val="1"/>
                <c:pt idx="0">
                  <c:v>Superficie/año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'https://d.docs.live.net/2ac74a49357ae724/Documents/UNRN%20-%20CIETES/proyecto_pi_2023/produccion/[cuadros textos.xlsx]censo-sup'!$T$20:$T$31</c:f>
              <c:strCache>
                <c:ptCount val="12"/>
                <c:pt idx="0">
                  <c:v>Bosque</c:v>
                </c:pt>
                <c:pt idx="1">
                  <c:v>Centro</c:v>
                </c:pt>
                <c:pt idx="2">
                  <c:v>Centro alto</c:v>
                </c:pt>
                <c:pt idx="3">
                  <c:v>Centro medio</c:v>
                </c:pt>
                <c:pt idx="4">
                  <c:v>Coihues-Gutiérrez</c:v>
                </c:pt>
                <c:pt idx="5">
                  <c:v>Colonia-Catedral</c:v>
                </c:pt>
                <c:pt idx="6">
                  <c:v>Este</c:v>
                </c:pt>
                <c:pt idx="7">
                  <c:v>KM 13-15</c:v>
                </c:pt>
                <c:pt idx="8">
                  <c:v>Km 15-25</c:v>
                </c:pt>
                <c:pt idx="9">
                  <c:v>Km1-10</c:v>
                </c:pt>
                <c:pt idx="10">
                  <c:v>Rural</c:v>
                </c:pt>
                <c:pt idx="11">
                  <c:v>Sur</c:v>
                </c:pt>
              </c:strCache>
            </c:strRef>
          </c:cat>
          <c:val>
            <c:numRef>
              <c:f>'https://d.docs.live.net/2ac74a49357ae724/Documents/UNRN%20-%20CIETES/proyecto_pi_2023/produccion/[cuadros textos.xlsx]censo-sup'!$U$20:$U$31</c:f>
              <c:numCache>
                <c:formatCode>0.0</c:formatCode>
                <c:ptCount val="12"/>
                <c:pt idx="0">
                  <c:v>0.3382</c:v>
                </c:pt>
                <c:pt idx="1">
                  <c:v>2.35975</c:v>
                </c:pt>
                <c:pt idx="2">
                  <c:v>5.3930999999999996</c:v>
                </c:pt>
                <c:pt idx="3">
                  <c:v>8.8214000000000006</c:v>
                </c:pt>
                <c:pt idx="4">
                  <c:v>21.991374999999998</c:v>
                </c:pt>
                <c:pt idx="5">
                  <c:v>0.47008750000000005</c:v>
                </c:pt>
                <c:pt idx="6">
                  <c:v>16.578299999999999</c:v>
                </c:pt>
                <c:pt idx="7">
                  <c:v>11.091049999999999</c:v>
                </c:pt>
                <c:pt idx="8">
                  <c:v>30.446087500000001</c:v>
                </c:pt>
                <c:pt idx="9">
                  <c:v>22.450062500000001</c:v>
                </c:pt>
                <c:pt idx="10">
                  <c:v>45.003025000000001</c:v>
                </c:pt>
                <c:pt idx="11">
                  <c:v>28.8547625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0A-4A07-A5F8-68D44F44C8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-30"/>
        <c:axId val="1272025607"/>
        <c:axId val="1272028167"/>
      </c:barChart>
      <c:catAx>
        <c:axId val="1272025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2028167"/>
        <c:crosses val="autoZero"/>
        <c:auto val="1"/>
        <c:lblAlgn val="ctr"/>
        <c:lblOffset val="100"/>
        <c:noMultiLvlLbl val="0"/>
      </c:catAx>
      <c:valAx>
        <c:axId val="12720281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Superficie/año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20256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'Población/año'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'https://d.docs.live.net/2ac74a49357ae724/Documents/UNRN%20-%20CIETES/proyecto_pi_2023/produccion/[cuadros textos.xlsx]censo-sup'!V19</c:f>
              <c:strCache>
                <c:ptCount val="1"/>
                <c:pt idx="0">
                  <c:v>Población/año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FF0000"/>
              </a:solidFill>
              <a:prstDash val="solid"/>
            </a:ln>
            <a:effectLst/>
          </c:spPr>
          <c:invertIfNegative val="0"/>
          <c:cat>
            <c:strRef>
              <c:f>'https://d.docs.live.net/2ac74a49357ae724/Documents/UNRN%20-%20CIETES/proyecto_pi_2023/produccion/[cuadros textos.xlsx]censo-sup'!$T$20:$T$31</c:f>
              <c:strCache>
                <c:ptCount val="12"/>
                <c:pt idx="0">
                  <c:v>Bosque</c:v>
                </c:pt>
                <c:pt idx="1">
                  <c:v>Centro</c:v>
                </c:pt>
                <c:pt idx="2">
                  <c:v>Centro alto</c:v>
                </c:pt>
                <c:pt idx="3">
                  <c:v>Centro medio</c:v>
                </c:pt>
                <c:pt idx="4">
                  <c:v>Coihues-Gutiérrez</c:v>
                </c:pt>
                <c:pt idx="5">
                  <c:v>Colonia-Catedral</c:v>
                </c:pt>
                <c:pt idx="6">
                  <c:v>Este</c:v>
                </c:pt>
                <c:pt idx="7">
                  <c:v>KM 13-15</c:v>
                </c:pt>
                <c:pt idx="8">
                  <c:v>Km 15-25</c:v>
                </c:pt>
                <c:pt idx="9">
                  <c:v>Km1-10</c:v>
                </c:pt>
                <c:pt idx="10">
                  <c:v>Rural</c:v>
                </c:pt>
                <c:pt idx="11">
                  <c:v>Sur</c:v>
                </c:pt>
              </c:strCache>
            </c:strRef>
          </c:cat>
          <c:val>
            <c:numRef>
              <c:f>'https://d.docs.live.net/2ac74a49357ae724/Documents/UNRN%20-%20CIETES/proyecto_pi_2023/produccion/[cuadros textos.xlsx]censo-sup'!$V$20:$V$31</c:f>
              <c:numCache>
                <c:formatCode>0</c:formatCode>
                <c:ptCount val="12"/>
                <c:pt idx="0">
                  <c:v>-55.416666666666664</c:v>
                </c:pt>
                <c:pt idx="1">
                  <c:v>-87.166666666666671</c:v>
                </c:pt>
                <c:pt idx="2">
                  <c:v>26.166666666666668</c:v>
                </c:pt>
                <c:pt idx="3">
                  <c:v>-105.08333333333333</c:v>
                </c:pt>
                <c:pt idx="4">
                  <c:v>194.16666666666666</c:v>
                </c:pt>
                <c:pt idx="5">
                  <c:v>19.333333333333332</c:v>
                </c:pt>
                <c:pt idx="6">
                  <c:v>702.58333333333337</c:v>
                </c:pt>
                <c:pt idx="7">
                  <c:v>143.58333333333334</c:v>
                </c:pt>
                <c:pt idx="8">
                  <c:v>86.583333333333329</c:v>
                </c:pt>
                <c:pt idx="9">
                  <c:v>137.08333333333334</c:v>
                </c:pt>
                <c:pt idx="10">
                  <c:v>-12.25</c:v>
                </c:pt>
                <c:pt idx="11">
                  <c:v>828.33333333333337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B5-49B2-806E-D8F09EFA30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-30"/>
        <c:axId val="1603904520"/>
        <c:axId val="1603906568"/>
      </c:barChart>
      <c:catAx>
        <c:axId val="1603904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3906568"/>
        <c:crosses val="autoZero"/>
        <c:auto val="1"/>
        <c:lblAlgn val="ctr"/>
        <c:lblOffset val="100"/>
        <c:noMultiLvlLbl val="0"/>
      </c:catAx>
      <c:valAx>
        <c:axId val="1603906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Población/año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3904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Hoja1!$G$1</c:f>
              <c:strCache>
                <c:ptCount val="1"/>
                <c:pt idx="0">
                  <c:v>Total de parcelas ocupadas a fines de 2022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25400">
              <a:noFill/>
            </a:ln>
          </c:spPr>
          <c:invertIfNegative val="0"/>
          <c:cat>
            <c:strRef>
              <c:f>Hoja1!$F$2:$F$13</c:f>
              <c:strCache>
                <c:ptCount val="12"/>
                <c:pt idx="0">
                  <c:v>Sur</c:v>
                </c:pt>
                <c:pt idx="1">
                  <c:v>Este</c:v>
                </c:pt>
                <c:pt idx="2">
                  <c:v>Coihues-Gutiérrez</c:v>
                </c:pt>
                <c:pt idx="3">
                  <c:v>Km1-8</c:v>
                </c:pt>
                <c:pt idx="4">
                  <c:v>Centro medio</c:v>
                </c:pt>
                <c:pt idx="5">
                  <c:v>KM 13-15</c:v>
                </c:pt>
                <c:pt idx="6">
                  <c:v>Km 15-25</c:v>
                </c:pt>
                <c:pt idx="7">
                  <c:v>Centro</c:v>
                </c:pt>
                <c:pt idx="8">
                  <c:v>Centro alto</c:v>
                </c:pt>
                <c:pt idx="9">
                  <c:v>Rural</c:v>
                </c:pt>
                <c:pt idx="10">
                  <c:v>Bosque</c:v>
                </c:pt>
                <c:pt idx="11">
                  <c:v>Colonia Suiza-Catedral</c:v>
                </c:pt>
              </c:strCache>
            </c:strRef>
          </c:cat>
          <c:val>
            <c:numRef>
              <c:f>Hoja1!$G$2:$G$13</c:f>
              <c:numCache>
                <c:formatCode>General</c:formatCode>
                <c:ptCount val="12"/>
                <c:pt idx="0">
                  <c:v>7051</c:v>
                </c:pt>
                <c:pt idx="1">
                  <c:v>5028</c:v>
                </c:pt>
                <c:pt idx="2">
                  <c:v>2255</c:v>
                </c:pt>
                <c:pt idx="3">
                  <c:v>5583</c:v>
                </c:pt>
                <c:pt idx="4">
                  <c:v>5998</c:v>
                </c:pt>
                <c:pt idx="5">
                  <c:v>2995</c:v>
                </c:pt>
                <c:pt idx="6">
                  <c:v>1805</c:v>
                </c:pt>
                <c:pt idx="7">
                  <c:v>3050</c:v>
                </c:pt>
                <c:pt idx="8">
                  <c:v>2153</c:v>
                </c:pt>
                <c:pt idx="9">
                  <c:v>475</c:v>
                </c:pt>
                <c:pt idx="10">
                  <c:v>222</c:v>
                </c:pt>
                <c:pt idx="11">
                  <c:v>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7B-4F72-B8E0-8129EFEFB8CA}"/>
            </c:ext>
          </c:extLst>
        </c:ser>
        <c:ser>
          <c:idx val="1"/>
          <c:order val="1"/>
          <c:tx>
            <c:strRef>
              <c:f>Hoja1!$H$1</c:f>
              <c:strCache>
                <c:ptCount val="1"/>
                <c:pt idx="0">
                  <c:v>Censo 2022 Viviendas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noFill/>
            </a:ln>
          </c:spPr>
          <c:invertIfNegative val="0"/>
          <c:dPt>
            <c:idx val="7"/>
            <c:invertIfNegative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 w="25400">
                <a:solidFill>
                  <a:srgbClr val="A988C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11FD-44DC-B4D8-9FAE786E0E7D}"/>
              </c:ext>
            </c:extLst>
          </c:dPt>
          <c:cat>
            <c:strRef>
              <c:f>Hoja1!$F$2:$F$13</c:f>
              <c:strCache>
                <c:ptCount val="12"/>
                <c:pt idx="0">
                  <c:v>Sur</c:v>
                </c:pt>
                <c:pt idx="1">
                  <c:v>Este</c:v>
                </c:pt>
                <c:pt idx="2">
                  <c:v>Coihues-Gutiérrez</c:v>
                </c:pt>
                <c:pt idx="3">
                  <c:v>Km1-8</c:v>
                </c:pt>
                <c:pt idx="4">
                  <c:v>Centro medio</c:v>
                </c:pt>
                <c:pt idx="5">
                  <c:v>KM 13-15</c:v>
                </c:pt>
                <c:pt idx="6">
                  <c:v>Km 15-25</c:v>
                </c:pt>
                <c:pt idx="7">
                  <c:v>Centro</c:v>
                </c:pt>
                <c:pt idx="8">
                  <c:v>Centro alto</c:v>
                </c:pt>
                <c:pt idx="9">
                  <c:v>Rural</c:v>
                </c:pt>
                <c:pt idx="10">
                  <c:v>Bosque</c:v>
                </c:pt>
                <c:pt idx="11">
                  <c:v>Colonia Suiza-Catedral</c:v>
                </c:pt>
              </c:strCache>
            </c:strRef>
          </c:cat>
          <c:val>
            <c:numRef>
              <c:f>Hoja1!$H$2:$H$13</c:f>
              <c:numCache>
                <c:formatCode>General</c:formatCode>
                <c:ptCount val="12"/>
                <c:pt idx="0">
                  <c:v>8084</c:v>
                </c:pt>
                <c:pt idx="1">
                  <c:v>6880</c:v>
                </c:pt>
                <c:pt idx="2">
                  <c:v>2431</c:v>
                </c:pt>
                <c:pt idx="3">
                  <c:v>7906</c:v>
                </c:pt>
                <c:pt idx="4">
                  <c:v>12182</c:v>
                </c:pt>
                <c:pt idx="5">
                  <c:v>3449</c:v>
                </c:pt>
                <c:pt idx="6">
                  <c:v>2399</c:v>
                </c:pt>
                <c:pt idx="7">
                  <c:v>9841</c:v>
                </c:pt>
                <c:pt idx="8">
                  <c:v>3629</c:v>
                </c:pt>
                <c:pt idx="9">
                  <c:v>525</c:v>
                </c:pt>
                <c:pt idx="10">
                  <c:v>0</c:v>
                </c:pt>
                <c:pt idx="11">
                  <c:v>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7B-4F72-B8E0-8129EFEFB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5161632"/>
        <c:axId val="1"/>
      </c:barChart>
      <c:lineChart>
        <c:grouping val="stacked"/>
        <c:varyColors val="0"/>
        <c:ser>
          <c:idx val="2"/>
          <c:order val="2"/>
          <c:tx>
            <c:strRef>
              <c:f>Hoja1!$I$1</c:f>
              <c:strCache>
                <c:ptCount val="1"/>
                <c:pt idx="0">
                  <c:v>Viviendas/lotes ocupados</c:v>
                </c:pt>
              </c:strCache>
            </c:strRef>
          </c:tx>
          <c:spPr>
            <a:ln w="38100">
              <a:noFill/>
            </a:ln>
          </c:spPr>
          <c:marker>
            <c:symbol val="circle"/>
            <c:size val="13"/>
            <c:spPr>
              <a:solidFill>
                <a:srgbClr val="E07575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Hoja1!$F$2:$F$13</c:f>
              <c:strCache>
                <c:ptCount val="12"/>
                <c:pt idx="0">
                  <c:v>Sur</c:v>
                </c:pt>
                <c:pt idx="1">
                  <c:v>Este</c:v>
                </c:pt>
                <c:pt idx="2">
                  <c:v>Coihues-Gutiérrez</c:v>
                </c:pt>
                <c:pt idx="3">
                  <c:v>Km1-8</c:v>
                </c:pt>
                <c:pt idx="4">
                  <c:v>Centro medio</c:v>
                </c:pt>
                <c:pt idx="5">
                  <c:v>KM 13-15</c:v>
                </c:pt>
                <c:pt idx="6">
                  <c:v>Km 15-25</c:v>
                </c:pt>
                <c:pt idx="7">
                  <c:v>Centro</c:v>
                </c:pt>
                <c:pt idx="8">
                  <c:v>Centro alto</c:v>
                </c:pt>
                <c:pt idx="9">
                  <c:v>Rural</c:v>
                </c:pt>
                <c:pt idx="10">
                  <c:v>Bosque</c:v>
                </c:pt>
                <c:pt idx="11">
                  <c:v>Colonia Suiza-Catedral</c:v>
                </c:pt>
              </c:strCache>
            </c:strRef>
          </c:cat>
          <c:val>
            <c:numRef>
              <c:f>Hoja1!$I$2:$I$13</c:f>
              <c:numCache>
                <c:formatCode>0.0</c:formatCode>
                <c:ptCount val="12"/>
                <c:pt idx="0">
                  <c:v>1.1465040419798611</c:v>
                </c:pt>
                <c:pt idx="1">
                  <c:v>1.3683373110580748</c:v>
                </c:pt>
                <c:pt idx="2">
                  <c:v>1.0780487804878049</c:v>
                </c:pt>
                <c:pt idx="3">
                  <c:v>1.416084542360738</c:v>
                </c:pt>
                <c:pt idx="4">
                  <c:v>2.0310103367789263</c:v>
                </c:pt>
                <c:pt idx="5">
                  <c:v>1.1515859766277128</c:v>
                </c:pt>
                <c:pt idx="6">
                  <c:v>1.3290858725761774</c:v>
                </c:pt>
                <c:pt idx="7">
                  <c:v>3.2265573770491804</c:v>
                </c:pt>
                <c:pt idx="8">
                  <c:v>1.6855550394797956</c:v>
                </c:pt>
                <c:pt idx="9">
                  <c:v>1.1052631578947369</c:v>
                </c:pt>
                <c:pt idx="10">
                  <c:v>0</c:v>
                </c:pt>
                <c:pt idx="11">
                  <c:v>0.76494023904382469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77B-4F72-B8E0-8129EFEFB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"/>
        <c:axId val="4"/>
      </c:lineChart>
      <c:catAx>
        <c:axId val="76516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1270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765161632"/>
        <c:crosses val="autoZero"/>
        <c:crossBetween val="between"/>
      </c:valAx>
      <c:catAx>
        <c:axId val="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"/>
        <c:crosses val="autoZero"/>
        <c:auto val="1"/>
        <c:lblAlgn val="ctr"/>
        <c:lblOffset val="100"/>
        <c:noMultiLvlLbl val="0"/>
      </c:catAx>
      <c:valAx>
        <c:axId val="4"/>
        <c:scaling>
          <c:orientation val="minMax"/>
        </c:scaling>
        <c:delete val="0"/>
        <c:axPos val="r"/>
        <c:numFmt formatCode="0.0" sourceLinked="1"/>
        <c:majorTickMark val="out"/>
        <c:minorTickMark val="none"/>
        <c:tickLblPos val="nextTo"/>
        <c:spPr>
          <a:ln w="1270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3"/>
        <c:crosses val="max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A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es-AR" sz="1400" dirty="0">
                <a:solidFill>
                  <a:schemeClr val="bg1">
                    <a:lumMod val="50000"/>
                  </a:schemeClr>
                </a:solidFill>
              </a:rPr>
              <a:t>Densidad</a:t>
            </a:r>
            <a:r>
              <a:rPr lang="es-AR" sz="1400" baseline="0" dirty="0">
                <a:solidFill>
                  <a:schemeClr val="bg1">
                    <a:lumMod val="50000"/>
                  </a:schemeClr>
                </a:solidFill>
              </a:rPr>
              <a:t> poblacional 2022 </a:t>
            </a:r>
            <a:r>
              <a:rPr lang="es-AR" sz="1100" b="0" baseline="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s-AR" sz="1100" b="0" baseline="0" dirty="0" err="1">
                <a:solidFill>
                  <a:schemeClr val="bg1">
                    <a:lumMod val="50000"/>
                  </a:schemeClr>
                </a:solidFill>
              </a:rPr>
              <a:t>hab</a:t>
            </a:r>
            <a:r>
              <a:rPr lang="es-AR" sz="1100" b="0" baseline="0" dirty="0">
                <a:solidFill>
                  <a:schemeClr val="bg1">
                    <a:lumMod val="50000"/>
                  </a:schemeClr>
                </a:solidFill>
              </a:rPr>
              <a:t>/ha bruta) </a:t>
            </a:r>
          </a:p>
        </c:rich>
      </c:tx>
      <c:layout>
        <c:manualLayout>
          <c:xMode val="edge"/>
          <c:yMode val="edge"/>
          <c:x val="0.51872031754183057"/>
          <c:y val="7.0771408351026181E-3"/>
        </c:manualLayout>
      </c:layout>
      <c:overlay val="0"/>
      <c:spPr>
        <a:noFill/>
      </c:spPr>
    </c:title>
    <c:autoTitleDeleted val="0"/>
    <c:plotArea>
      <c:layout>
        <c:manualLayout>
          <c:layoutTarget val="inner"/>
          <c:xMode val="edge"/>
          <c:yMode val="edge"/>
          <c:x val="0.13339971358371208"/>
          <c:y val="0.14466985416631836"/>
          <c:w val="0.81681509863222612"/>
          <c:h val="0.54723935781912614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'censo-sup'!$E$1</c:f>
              <c:strCache>
                <c:ptCount val="1"/>
                <c:pt idx="0">
                  <c:v>hab/ha 2022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'censo-sup'!$A$2:$A$13</c:f>
              <c:strCache>
                <c:ptCount val="12"/>
                <c:pt idx="0">
                  <c:v>Bosque</c:v>
                </c:pt>
                <c:pt idx="1">
                  <c:v>Centro</c:v>
                </c:pt>
                <c:pt idx="2">
                  <c:v>Centro alto</c:v>
                </c:pt>
                <c:pt idx="3">
                  <c:v>Centro medio</c:v>
                </c:pt>
                <c:pt idx="4">
                  <c:v>Coihues-Gutiérrez</c:v>
                </c:pt>
                <c:pt idx="5">
                  <c:v>Colonia-Catedral</c:v>
                </c:pt>
                <c:pt idx="6">
                  <c:v>Este</c:v>
                </c:pt>
                <c:pt idx="7">
                  <c:v>KM 13-15</c:v>
                </c:pt>
                <c:pt idx="8">
                  <c:v>Km 15-25</c:v>
                </c:pt>
                <c:pt idx="9">
                  <c:v>Km1-10</c:v>
                </c:pt>
                <c:pt idx="10">
                  <c:v>Rural</c:v>
                </c:pt>
                <c:pt idx="11">
                  <c:v>Sur</c:v>
                </c:pt>
              </c:strCache>
            </c:strRef>
          </c:cat>
          <c:val>
            <c:numRef>
              <c:f>'censo-sup'!$E$2:$E$13</c:f>
              <c:numCache>
                <c:formatCode>_(* #,##0_);_(* \(#,##0\);_(* "-"??_);_(@_)</c:formatCode>
                <c:ptCount val="12"/>
                <c:pt idx="0">
                  <c:v>0</c:v>
                </c:pt>
                <c:pt idx="1">
                  <c:v>83.341235817765437</c:v>
                </c:pt>
                <c:pt idx="2">
                  <c:v>68.784505385102719</c:v>
                </c:pt>
                <c:pt idx="3">
                  <c:v>93.815032645395121</c:v>
                </c:pt>
                <c:pt idx="4">
                  <c:v>9.5415582718100307</c:v>
                </c:pt>
                <c:pt idx="5">
                  <c:v>3.8245716778515471</c:v>
                </c:pt>
                <c:pt idx="6">
                  <c:v>44.63179420664779</c:v>
                </c:pt>
                <c:pt idx="7">
                  <c:v>17.588100646936226</c:v>
                </c:pt>
                <c:pt idx="8">
                  <c:v>10.320125596992447</c:v>
                </c:pt>
                <c:pt idx="9">
                  <c:v>20.673955095824358</c:v>
                </c:pt>
                <c:pt idx="10">
                  <c:v>0.17814107418390393</c:v>
                </c:pt>
                <c:pt idx="11">
                  <c:v>49.209072802794772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2F-46E1-834B-A1EA4261CF6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5"/>
        <c:axId val="1631706735"/>
        <c:axId val="1"/>
      </c:barChart>
      <c:catAx>
        <c:axId val="1631706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>
              <a:solidFill>
                <a:schemeClr val="bg1">
                  <a:lumMod val="85000"/>
                </a:schemeClr>
              </a:solidFill>
            </a:ln>
          </c:spPr>
        </c:majorGridlines>
        <c:numFmt formatCode="#,##0.00" sourceLinked="0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631706735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67495927564983815"/>
          <c:y val="0.20608935630347144"/>
          <c:w val="0.28833357002382881"/>
          <c:h val="6.8131163154734109E-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A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es-AR" sz="1400" b="1" baseline="0" dirty="0">
                <a:solidFill>
                  <a:schemeClr val="bg1">
                    <a:lumMod val="50000"/>
                  </a:schemeClr>
                </a:solidFill>
              </a:rPr>
              <a:t>V</a:t>
            </a:r>
            <a:r>
              <a:rPr lang="es-AR" sz="1400" baseline="0" dirty="0">
                <a:solidFill>
                  <a:schemeClr val="bg1">
                    <a:lumMod val="50000"/>
                  </a:schemeClr>
                </a:solidFill>
              </a:rPr>
              <a:t>ivienda 2022 por hectárea </a:t>
            </a:r>
            <a:r>
              <a:rPr lang="es-AR" sz="1100" b="0" baseline="0" dirty="0">
                <a:solidFill>
                  <a:schemeClr val="bg1">
                    <a:lumMod val="50000"/>
                  </a:schemeClr>
                </a:solidFill>
              </a:rPr>
              <a:t>(Viv/ha bruta)</a:t>
            </a:r>
            <a:endParaRPr lang="es-AR" sz="1100" b="0" dirty="0">
              <a:solidFill>
                <a:schemeClr val="bg1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51872031754183057"/>
          <c:y val="7.0771408351026181E-3"/>
        </c:manualLayout>
      </c:layout>
      <c:overlay val="0"/>
      <c:spPr>
        <a:noFill/>
      </c:spPr>
    </c:title>
    <c:autoTitleDeleted val="0"/>
    <c:plotArea>
      <c:layout>
        <c:manualLayout>
          <c:layoutTarget val="inner"/>
          <c:xMode val="edge"/>
          <c:yMode val="edge"/>
          <c:x val="0.13339971358371208"/>
          <c:y val="0.14466985416631836"/>
          <c:w val="0.81681509863222612"/>
          <c:h val="0.54723935781912614"/>
        </c:manualLayout>
      </c:layout>
      <c:barChart>
        <c:barDir val="col"/>
        <c:grouping val="clustered"/>
        <c:varyColors val="0"/>
        <c:ser>
          <c:idx val="5"/>
          <c:order val="0"/>
          <c:tx>
            <c:strRef>
              <c:f>'censo-sup'!$J$1</c:f>
              <c:strCache>
                <c:ptCount val="1"/>
                <c:pt idx="0">
                  <c:v>viv/ha 2022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 w="25400">
                  <a:noFill/>
                </a:ln>
              </c:spPr>
              <c:txPr>
                <a:bodyPr vertOverflow="overflow" horzOverflow="overflow" wrap="square" lIns="38100" tIns="19050" rIns="38100" bIns="19050" anchor="ctr">
                  <a:spAutoFit/>
                </a:bodyPr>
                <a:lstStyle/>
                <a:p>
                  <a:pPr>
                    <a:defRPr sz="900"/>
                  </a:pPr>
                  <a:endParaRPr lang="es-A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B9C-4373-9D14-03B573B20E7E}"/>
                </c:ext>
              </c:extLst>
            </c:dLbl>
            <c:dLbl>
              <c:idx val="1"/>
              <c:spPr>
                <a:noFill/>
                <a:ln w="25400">
                  <a:noFill/>
                </a:ln>
              </c:spPr>
              <c:txPr>
                <a:bodyPr vertOverflow="overflow" horzOverflow="overflow" wrap="square" lIns="38100" tIns="19050" rIns="38100" bIns="19050" anchor="ctr">
                  <a:spAutoFit/>
                </a:bodyPr>
                <a:lstStyle/>
                <a:p>
                  <a:pPr>
                    <a:defRPr sz="900"/>
                  </a:pPr>
                  <a:endParaRPr lang="es-A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B9C-4373-9D14-03B573B20E7E}"/>
                </c:ext>
              </c:extLst>
            </c:dLbl>
            <c:dLbl>
              <c:idx val="2"/>
              <c:spPr>
                <a:noFill/>
                <a:ln w="25400">
                  <a:noFill/>
                </a:ln>
              </c:spPr>
              <c:txPr>
                <a:bodyPr vertOverflow="overflow" horzOverflow="overflow" wrap="square" lIns="38100" tIns="19050" rIns="38100" bIns="19050" anchor="ctr">
                  <a:spAutoFit/>
                </a:bodyPr>
                <a:lstStyle/>
                <a:p>
                  <a:pPr>
                    <a:defRPr sz="900"/>
                  </a:pPr>
                  <a:endParaRPr lang="es-A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B9C-4373-9D14-03B573B20E7E}"/>
                </c:ext>
              </c:extLst>
            </c:dLbl>
            <c:dLbl>
              <c:idx val="3"/>
              <c:spPr>
                <a:noFill/>
                <a:ln w="25400">
                  <a:noFill/>
                </a:ln>
              </c:spPr>
              <c:txPr>
                <a:bodyPr vertOverflow="overflow" horzOverflow="overflow" wrap="square" lIns="38100" tIns="19050" rIns="38100" bIns="19050" anchor="ctr">
                  <a:spAutoFit/>
                </a:bodyPr>
                <a:lstStyle/>
                <a:p>
                  <a:pPr>
                    <a:defRPr sz="900"/>
                  </a:pPr>
                  <a:endParaRPr lang="es-A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BB9C-4373-9D14-03B573B20E7E}"/>
                </c:ext>
              </c:extLst>
            </c:dLbl>
            <c:dLbl>
              <c:idx val="4"/>
              <c:spPr>
                <a:noFill/>
                <a:ln w="25400">
                  <a:noFill/>
                </a:ln>
              </c:spPr>
              <c:txPr>
                <a:bodyPr vertOverflow="overflow" horzOverflow="overflow" wrap="square" lIns="38100" tIns="19050" rIns="38100" bIns="19050" anchor="ctr">
                  <a:spAutoFit/>
                </a:bodyPr>
                <a:lstStyle/>
                <a:p>
                  <a:pPr>
                    <a:defRPr sz="900"/>
                  </a:pPr>
                  <a:endParaRPr lang="es-A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B9C-4373-9D14-03B573B20E7E}"/>
                </c:ext>
              </c:extLst>
            </c:dLbl>
            <c:dLbl>
              <c:idx val="5"/>
              <c:spPr>
                <a:noFill/>
                <a:ln w="25400">
                  <a:noFill/>
                </a:ln>
              </c:spPr>
              <c:txPr>
                <a:bodyPr vertOverflow="overflow" horzOverflow="overflow" wrap="square" lIns="38100" tIns="19050" rIns="38100" bIns="19050" anchor="ctr">
                  <a:spAutoFit/>
                </a:bodyPr>
                <a:lstStyle/>
                <a:p>
                  <a:pPr>
                    <a:defRPr sz="900"/>
                  </a:pPr>
                  <a:endParaRPr lang="es-A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BB9C-4373-9D14-03B573B20E7E}"/>
                </c:ext>
              </c:extLst>
            </c:dLbl>
            <c:dLbl>
              <c:idx val="6"/>
              <c:spPr>
                <a:noFill/>
                <a:ln w="25400">
                  <a:noFill/>
                </a:ln>
              </c:spPr>
              <c:txPr>
                <a:bodyPr vertOverflow="overflow" horzOverflow="overflow" wrap="square" lIns="38100" tIns="19050" rIns="38100" bIns="19050" anchor="ctr">
                  <a:spAutoFit/>
                </a:bodyPr>
                <a:lstStyle/>
                <a:p>
                  <a:pPr>
                    <a:defRPr sz="900"/>
                  </a:pPr>
                  <a:endParaRPr lang="es-A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B9C-4373-9D14-03B573B20E7E}"/>
                </c:ext>
              </c:extLst>
            </c:dLbl>
            <c:dLbl>
              <c:idx val="7"/>
              <c:spPr>
                <a:noFill/>
                <a:ln w="25400">
                  <a:noFill/>
                </a:ln>
              </c:spPr>
              <c:txPr>
                <a:bodyPr vertOverflow="overflow" horzOverflow="overflow" wrap="square" lIns="38100" tIns="19050" rIns="38100" bIns="19050" anchor="ctr">
                  <a:spAutoFit/>
                </a:bodyPr>
                <a:lstStyle/>
                <a:p>
                  <a:pPr>
                    <a:defRPr sz="900"/>
                  </a:pPr>
                  <a:endParaRPr lang="es-A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BB9C-4373-9D14-03B573B20E7E}"/>
                </c:ext>
              </c:extLst>
            </c:dLbl>
            <c:dLbl>
              <c:idx val="8"/>
              <c:spPr>
                <a:noFill/>
                <a:ln w="25400">
                  <a:noFill/>
                </a:ln>
              </c:spPr>
              <c:txPr>
                <a:bodyPr vertOverflow="overflow" horzOverflow="overflow" wrap="square" lIns="38100" tIns="19050" rIns="38100" bIns="19050" anchor="ctr">
                  <a:spAutoFit/>
                </a:bodyPr>
                <a:lstStyle/>
                <a:p>
                  <a:pPr>
                    <a:defRPr sz="900"/>
                  </a:pPr>
                  <a:endParaRPr lang="es-A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BB9C-4373-9D14-03B573B20E7E}"/>
                </c:ext>
              </c:extLst>
            </c:dLbl>
            <c:dLbl>
              <c:idx val="9"/>
              <c:spPr>
                <a:noFill/>
                <a:ln w="25400">
                  <a:noFill/>
                </a:ln>
              </c:spPr>
              <c:txPr>
                <a:bodyPr vertOverflow="overflow" horzOverflow="overflow" wrap="square" lIns="38100" tIns="19050" rIns="38100" bIns="19050" anchor="ctr">
                  <a:spAutoFit/>
                </a:bodyPr>
                <a:lstStyle/>
                <a:p>
                  <a:pPr>
                    <a:defRPr sz="900"/>
                  </a:pPr>
                  <a:endParaRPr lang="es-A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BB9C-4373-9D14-03B573B20E7E}"/>
                </c:ext>
              </c:extLst>
            </c:dLbl>
            <c:dLbl>
              <c:idx val="10"/>
              <c:spPr>
                <a:noFill/>
                <a:ln w="25400">
                  <a:noFill/>
                </a:ln>
              </c:spPr>
              <c:txPr>
                <a:bodyPr vertOverflow="overflow" horzOverflow="overflow" wrap="square" lIns="38100" tIns="19050" rIns="38100" bIns="19050" anchor="ctr">
                  <a:spAutoFit/>
                </a:bodyPr>
                <a:lstStyle/>
                <a:p>
                  <a:pPr>
                    <a:defRPr sz="900"/>
                  </a:pPr>
                  <a:endParaRPr lang="es-A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BB9C-4373-9D14-03B573B20E7E}"/>
                </c:ext>
              </c:extLst>
            </c:dLbl>
            <c:dLbl>
              <c:idx val="11"/>
              <c:spPr>
                <a:noFill/>
                <a:ln w="25400">
                  <a:noFill/>
                </a:ln>
              </c:spPr>
              <c:txPr>
                <a:bodyPr vertOverflow="overflow" horzOverflow="overflow" wrap="square" lIns="38100" tIns="19050" rIns="38100" bIns="19050" anchor="ctr">
                  <a:spAutoFit/>
                </a:bodyPr>
                <a:lstStyle/>
                <a:p>
                  <a:pPr>
                    <a:defRPr sz="900"/>
                  </a:pPr>
                  <a:endParaRPr lang="es-A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BB9C-4373-9D14-03B573B20E7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'censo-sup'!$A$2:$A$13</c:f>
              <c:strCache>
                <c:ptCount val="12"/>
                <c:pt idx="0">
                  <c:v>Bosque</c:v>
                </c:pt>
                <c:pt idx="1">
                  <c:v>Centro</c:v>
                </c:pt>
                <c:pt idx="2">
                  <c:v>Centro alto</c:v>
                </c:pt>
                <c:pt idx="3">
                  <c:v>Centro medio</c:v>
                </c:pt>
                <c:pt idx="4">
                  <c:v>Coihues-Gutiérrez</c:v>
                </c:pt>
                <c:pt idx="5">
                  <c:v>Colonia-Catedral</c:v>
                </c:pt>
                <c:pt idx="6">
                  <c:v>Este</c:v>
                </c:pt>
                <c:pt idx="7">
                  <c:v>KM 13-15</c:v>
                </c:pt>
                <c:pt idx="8">
                  <c:v>Km 15-25</c:v>
                </c:pt>
                <c:pt idx="9">
                  <c:v>Km1-10</c:v>
                </c:pt>
                <c:pt idx="10">
                  <c:v>Rural</c:v>
                </c:pt>
                <c:pt idx="11">
                  <c:v>Sur</c:v>
                </c:pt>
              </c:strCache>
            </c:strRef>
          </c:cat>
          <c:val>
            <c:numRef>
              <c:f>'censo-sup'!$J$2:$J$13</c:f>
              <c:numCache>
                <c:formatCode>_(* #,##0_);_(* \(#,##0\);_(* "-"??_);_(@_)</c:formatCode>
                <c:ptCount val="12"/>
                <c:pt idx="0">
                  <c:v>0</c:v>
                </c:pt>
                <c:pt idx="1">
                  <c:v>53.633344342311645</c:v>
                </c:pt>
                <c:pt idx="2">
                  <c:v>23.800435740135182</c:v>
                </c:pt>
                <c:pt idx="3">
                  <c:v>37.215628242085494</c:v>
                </c:pt>
                <c:pt idx="4">
                  <c:v>5.1249509851458646</c:v>
                </c:pt>
                <c:pt idx="5">
                  <c:v>2.2947430067109282</c:v>
                </c:pt>
                <c:pt idx="6">
                  <c:v>16.283965855742526</c:v>
                </c:pt>
                <c:pt idx="7">
                  <c:v>7.6447837594559598</c:v>
                </c:pt>
                <c:pt idx="8">
                  <c:v>2.3518060723652394</c:v>
                </c:pt>
                <c:pt idx="9">
                  <c:v>9.3457767160836731</c:v>
                </c:pt>
                <c:pt idx="10">
                  <c:v>7.1120961176083311E-2</c:v>
                </c:pt>
                <c:pt idx="11">
                  <c:v>16.689999770832511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B9C-4373-9D14-03B573B20E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5"/>
        <c:axId val="1631706735"/>
        <c:axId val="1"/>
      </c:barChart>
      <c:catAx>
        <c:axId val="1631706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>
              <a:solidFill>
                <a:schemeClr val="bg1">
                  <a:lumMod val="85000"/>
                </a:schemeClr>
              </a:solidFill>
            </a:ln>
          </c:spPr>
        </c:majorGridlines>
        <c:numFmt formatCode="#,##0.00" sourceLinked="0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631706735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66416083839075191"/>
          <c:y val="0.17088435293824383"/>
          <c:w val="0.28833357002382881"/>
          <c:h val="6.8131163154734109E-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A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81D7A-A0F7-4208-9C6A-45024F8A84D0}" type="datetimeFigureOut">
              <a:rPr lang="es-AR" smtClean="0"/>
              <a:t>23/2/2026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FF756-3FBF-48F9-A6A5-26456DF7F4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2876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FF756-3FBF-48F9-A6A5-26456DF7F479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61678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FF756-3FBF-48F9-A6A5-26456DF7F479}" type="slidenum">
              <a:rPr lang="es-AR" smtClean="0"/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14383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FF756-3FBF-48F9-A6A5-26456DF7F479}" type="slidenum">
              <a:rPr lang="es-AR" smtClean="0"/>
              <a:t>15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65699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FF756-3FBF-48F9-A6A5-26456DF7F479}" type="slidenum">
              <a:rPr lang="es-AR" smtClean="0"/>
              <a:t>17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30811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21EFE-980E-F16D-E885-E7C60485A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4326C24-5634-700B-10C3-9D8710A433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F2AAA0E-2781-2519-810C-22A05B132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139613-1E41-585B-195D-E628D0F352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FF756-3FBF-48F9-A6A5-26456DF7F479}" type="slidenum">
              <a:rPr lang="es-AR" smtClean="0"/>
              <a:t>19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3650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751A5-31E8-4489-4ADF-990B3696F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F7128EA-10C9-25E5-421C-64C7A980C9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65A0200-1CEB-1200-711F-FB56257621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0157B6-6C6C-8668-A941-949C4230E2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FF756-3FBF-48F9-A6A5-26456DF7F479}" type="slidenum">
              <a:rPr lang="es-AR" smtClean="0"/>
              <a:t>20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35234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095C0-27F3-E331-8C03-E765879CF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41D7632-76ED-B30E-842E-BB6FFC9436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49655F7-E468-1B5F-E7E3-B14BF22828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532EE75-0453-5DBE-E9DF-57AA337E0F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FF756-3FBF-48F9-A6A5-26456DF7F479}" type="slidenum">
              <a:rPr lang="es-AR" smtClean="0"/>
              <a:t>21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95410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557E6-F631-C21F-874A-D547978CA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9AB9F44-9A4D-546B-6BB2-F4EB04154B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18CB7E5-91E7-D264-6266-7072C7F633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76A261D-DD93-1207-A291-AA8FAA3020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FF756-3FBF-48F9-A6A5-26456DF7F479}" type="slidenum">
              <a:rPr lang="es-AR" smtClean="0"/>
              <a:t>22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06526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6FAE9-C881-C636-87B0-F756BEBD6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8115265-929A-61BA-F392-F17C61B6EF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E4AFD0E-CA75-B6D2-727B-53E04E74C8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6FD9100-0E2B-5915-E855-0E019853A2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FF756-3FBF-48F9-A6A5-26456DF7F479}" type="slidenum">
              <a:rPr lang="es-AR" smtClean="0"/>
              <a:t>23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37986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7B5F55-4654-1AAD-8602-BDD5D7932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45CF2F9-8B19-90AE-88E2-60AD98058E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E95100-CD9B-EB90-2D93-5492E39CC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F103-2C20-4E7D-A03D-90B92B483536}" type="datetimeFigureOut">
              <a:rPr lang="es-AR" smtClean="0"/>
              <a:t>23/2/2026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0B04F9-ED21-6D4E-C2A0-133394F80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AC6CDA-999C-E6B0-15A5-50587C3F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3362-1309-4823-B621-C721BC41776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4824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9CD1A7-3D9D-2F42-CCAE-28986B79C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697415C-8617-CA36-9630-D778FAF8D8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C240D9-B03E-E531-33A7-6CDB8396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F103-2C20-4E7D-A03D-90B92B483536}" type="datetimeFigureOut">
              <a:rPr lang="es-AR" smtClean="0"/>
              <a:t>23/2/2026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5A08BB-6B76-7716-7524-63F501AE8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29FDA8-F54C-7E39-8387-E619DBCF6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3362-1309-4823-B621-C721BC41776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73667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9275DA-25A9-4BE8-D017-FCA8017BC7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DD58CEB-2023-2078-9E8A-13D01134F7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76A7DF-32EC-86AF-4E93-A8A4A0813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F103-2C20-4E7D-A03D-90B92B483536}" type="datetimeFigureOut">
              <a:rPr lang="es-AR" smtClean="0"/>
              <a:t>23/2/2026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96D840-C0AB-5B9B-4B87-B4E92C36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E36C02-4FB8-9E60-E584-2758739A1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3362-1309-4823-B621-C721BC41776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02001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CCF70-FD3A-8211-3F44-F8560722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692DCC-1BAE-8B73-DB91-6AC3934C6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0E99BF-0B86-AE5C-81BB-AED9A9368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F103-2C20-4E7D-A03D-90B92B483536}" type="datetimeFigureOut">
              <a:rPr lang="es-AR" smtClean="0"/>
              <a:t>23/2/2026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7C0687-9331-B345-A65D-010AD4E30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C73F05-AC71-F744-72B8-AD741D11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3362-1309-4823-B621-C721BC41776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78588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D218EB-8E49-BE3A-4C31-EBD91712E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3B40DB-A4AA-7A71-A150-53D8A9130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EE0A06-9579-A6CE-413A-F63983424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F103-2C20-4E7D-A03D-90B92B483536}" type="datetimeFigureOut">
              <a:rPr lang="es-AR" smtClean="0"/>
              <a:t>23/2/2026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67D649-A183-5E1B-6C40-EC2D83B76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62D0AA-6409-EE37-1BFB-589DAAD06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3362-1309-4823-B621-C721BC41776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3278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C5C97D-9752-0912-29D0-E92675D10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B3D785-0B68-E638-EFEC-2B388B2CF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6AD47B2-AB15-F195-3B56-97FEE4661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832B0A1-62EA-8B89-1109-F7C7CF95A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F103-2C20-4E7D-A03D-90B92B483536}" type="datetimeFigureOut">
              <a:rPr lang="es-AR" smtClean="0"/>
              <a:t>23/2/2026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64D780-F393-FAA6-1105-EA931DEEA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CAB5862-D575-5369-3626-4FB12AF73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3362-1309-4823-B621-C721BC41776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03889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78E4D4-1A9A-DA78-E7F7-2A2ED5FDA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466938-5474-D16F-4320-16A3B3F02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97A821-CEC7-1311-AA26-1A5150F65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27AC3FF-58A7-28C6-F03E-829159A9AE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67F8C2-09D2-F78A-1D0A-59ABF1A88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7B8B363-CA36-5C38-B0F6-2D9C818D9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F103-2C20-4E7D-A03D-90B92B483536}" type="datetimeFigureOut">
              <a:rPr lang="es-AR" smtClean="0"/>
              <a:t>23/2/2026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2103300-CFC6-6B12-7371-C5420725D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FC980FE-8864-59AD-9298-A9480C5E2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3362-1309-4823-B621-C721BC41776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31880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E13C24-709E-B98D-FC66-7E0447F9B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26B177-F2E8-FD0A-E530-235009E0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F103-2C20-4E7D-A03D-90B92B483536}" type="datetimeFigureOut">
              <a:rPr lang="es-AR" smtClean="0"/>
              <a:t>23/2/2026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0E87EFE-ED96-59FB-70A8-8E109CDE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12718B5-2C91-C41E-A4FE-3BAC29850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3362-1309-4823-B621-C721BC41776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8377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A1B876-4917-9144-9681-33BF2EBE3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F103-2C20-4E7D-A03D-90B92B483536}" type="datetimeFigureOut">
              <a:rPr lang="es-AR" smtClean="0"/>
              <a:t>23/2/2026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90BB747-4CF3-3A6F-7256-964319DAD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29066A3-2BE1-5E83-D59C-70039F7B2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3362-1309-4823-B621-C721BC41776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39541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E73E64-A940-76FD-DD1F-EC8968EA4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216BD6-602E-7303-4C71-73C772578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C4B607-BECE-6846-AA89-BFF4ABA8C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4B8D7F-2201-DD9D-1F9B-AF564CE35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F103-2C20-4E7D-A03D-90B92B483536}" type="datetimeFigureOut">
              <a:rPr lang="es-AR" smtClean="0"/>
              <a:t>23/2/2026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7FEE97-A0E7-494F-D54C-ADD89F1E9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E03884-0F8B-9354-B67D-EC9E56751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3362-1309-4823-B621-C721BC41776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78990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631889-290A-58A4-4FE8-26D8EE781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FAF0C1-B14D-0F60-18B1-F7972B421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546A75A-41A2-8970-B593-45428CDEB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37008CF-C3E5-8DAC-2439-C22508B7B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F103-2C20-4E7D-A03D-90B92B483536}" type="datetimeFigureOut">
              <a:rPr lang="es-AR" smtClean="0"/>
              <a:t>23/2/2026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2A39532-EA72-8435-D6D4-B04277C7B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FEC0282-983B-F374-A309-DC86506F0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3362-1309-4823-B621-C721BC41776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8612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0856507-9FD9-EB6E-B9B3-9B209FAA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C2137C-A0E8-AB37-60D0-4A1350894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45EA7E-F6DE-2C50-3481-13C16E19B0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1CF103-2C20-4E7D-A03D-90B92B483536}" type="datetimeFigureOut">
              <a:rPr lang="es-AR" smtClean="0"/>
              <a:t>23/2/2026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DE9EC7-18A7-93DB-43B7-00E4CB5DD8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E85C47-CF8C-4B3D-4A4C-FC0140AFD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183362-1309-4823-B621-C721BC41776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4330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32.jpe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3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32.jpe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33.jpe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image" Target="../media/image31.pn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35.jpe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34.jpe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32.jpeg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image" Target="../media/image31.pn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36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image" Target="../media/image1.png"/><Relationship Id="rId21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2" Type="http://schemas.openxmlformats.org/officeDocument/2006/relationships/chart" Target="../charts/chart2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6.png"/><Relationship Id="rId24" Type="http://schemas.openxmlformats.org/officeDocument/2006/relationships/image" Target="../media/image19.png"/><Relationship Id="rId5" Type="http://schemas.openxmlformats.org/officeDocument/2006/relationships/image" Target="../media/image38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image" Target="../media/image37.jpeg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41.jpe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chart" Target="../charts/chart3.xml"/><Relationship Id="rId2" Type="http://schemas.openxmlformats.org/officeDocument/2006/relationships/image" Target="../media/image40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1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chart" Target="../charts/chart6.xml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1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chart" Target="../charts/chart9.xml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5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24.jpe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1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1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1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1.png"/><Relationship Id="rId3" Type="http://schemas.openxmlformats.org/officeDocument/2006/relationships/image" Target="../media/image46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1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47.jp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1.png"/><Relationship Id="rId2" Type="http://schemas.openxmlformats.org/officeDocument/2006/relationships/image" Target="../media/image26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8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27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1.png"/><Relationship Id="rId2" Type="http://schemas.openxmlformats.org/officeDocument/2006/relationships/image" Target="../media/image29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1.png"/><Relationship Id="rId2" Type="http://schemas.openxmlformats.org/officeDocument/2006/relationships/image" Target="../media/image30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chart" Target="../charts/chart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AD37F85B-72C1-9412-7C04-57E678AE5D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72604" y="0"/>
            <a:ext cx="10446791" cy="6858000"/>
          </a:xfrm>
          <a:prstGeom prst="rect">
            <a:avLst/>
          </a:prstGeom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2B66D02-9850-85CB-A875-70D8BFE219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4546" y="550825"/>
            <a:ext cx="7202905" cy="3702680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s-A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Expansión</a:t>
            </a:r>
            <a:r>
              <a:rPr lang="es-AR" sz="3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 urbana de </a:t>
            </a:r>
            <a:br>
              <a:rPr lang="es-AR" sz="3600" dirty="0"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s-AR" sz="3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San Carlos de Bariloche 2014-2022</a:t>
            </a:r>
            <a:br>
              <a:rPr lang="es-AR" sz="3600" dirty="0"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s-A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Identificación de patrones espaciales</a:t>
            </a:r>
            <a:br>
              <a:rPr lang="es-AR" sz="3600" b="1" dirty="0">
                <a:effectLst/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s-AR" sz="3600" dirty="0"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s-AR" sz="3600" b="1" dirty="0">
                <a:solidFill>
                  <a:schemeClr val="bg2">
                    <a:lumMod val="50000"/>
                  </a:schemeClr>
                </a:solidFill>
                <a:effectLst/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PI-</a:t>
            </a:r>
            <a:r>
              <a:rPr lang="es-AR" sz="3600" dirty="0">
                <a:solidFill>
                  <a:schemeClr val="bg2">
                    <a:lumMod val="50000"/>
                  </a:schemeClr>
                </a:solidFill>
                <a:effectLst/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s-AR" sz="3600" b="1" dirty="0">
                <a:solidFill>
                  <a:schemeClr val="bg2">
                    <a:lumMod val="50000"/>
                  </a:schemeClr>
                </a:solidFill>
                <a:effectLst/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40-B-1037</a:t>
            </a:r>
            <a:br>
              <a:rPr lang="es-AR" sz="1800" dirty="0">
                <a:effectLst/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s-A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334B45E-BDE3-9303-6E2E-901B074A1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472" y="4804330"/>
            <a:ext cx="11185584" cy="105075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s-AR" sz="2400" dirty="0">
                <a:effectLst/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Lic. Roberto </a:t>
            </a:r>
            <a:r>
              <a:rPr lang="es-AR" sz="2400" err="1">
                <a:effectLst/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Kozulj</a:t>
            </a:r>
            <a:r>
              <a:rPr lang="es-AR" sz="2400" dirty="0">
                <a:effectLst/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 y </a:t>
            </a:r>
            <a:r>
              <a:rPr lang="es-AR" sz="2400" err="1">
                <a:effectLst/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Arq</a:t>
            </a:r>
            <a:r>
              <a:rPr lang="es-AR" err="1"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ta</a:t>
            </a:r>
            <a:r>
              <a:rPr lang="es-AR" sz="2400" dirty="0">
                <a:effectLst/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. Laura Valeo </a:t>
            </a:r>
          </a:p>
          <a:p>
            <a:r>
              <a:rPr lang="es-AR" sz="2200" dirty="0"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Centro Interdisciplinario de Estudios en Territorio, Economía y Sociedad (CIETES)  - UNRN</a:t>
            </a:r>
            <a:br>
              <a:rPr lang="es-AR" sz="2200" dirty="0">
                <a:effectLst/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s-AR">
              <a:latin typeface="Aptos Narrow"/>
            </a:endParaRP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28B55C89-A4FE-0E17-74D3-999ED986EA72}"/>
              </a:ext>
            </a:extLst>
          </p:cNvPr>
          <p:cNvGrpSpPr/>
          <p:nvPr/>
        </p:nvGrpSpPr>
        <p:grpSpPr>
          <a:xfrm>
            <a:off x="8276986" y="6127288"/>
            <a:ext cx="3521313" cy="401515"/>
            <a:chOff x="8543686" y="6393988"/>
            <a:chExt cx="3521313" cy="401515"/>
          </a:xfrm>
        </p:grpSpPr>
        <p:sp>
          <p:nvSpPr>
            <p:cNvPr id="45" name="object 2">
              <a:extLst>
                <a:ext uri="{FF2B5EF4-FFF2-40B4-BE49-F238E27FC236}">
                  <a16:creationId xmlns:a16="http://schemas.microsoft.com/office/drawing/2014/main" id="{A9082861-2841-6D90-DFA5-30ED322B2A98}"/>
                </a:ext>
              </a:extLst>
            </p:cNvPr>
            <p:cNvSpPr/>
            <p:nvPr/>
          </p:nvSpPr>
          <p:spPr>
            <a:xfrm>
              <a:off x="8543686" y="6393998"/>
              <a:ext cx="360150" cy="401505"/>
            </a:xfrm>
            <a:custGeom>
              <a:avLst/>
              <a:gdLst/>
              <a:ahLst/>
              <a:cxnLst/>
              <a:rect l="l" t="t" r="r" b="b"/>
              <a:pathLst>
                <a:path w="569594" h="635000">
                  <a:moveTo>
                    <a:pt x="569354" y="0"/>
                  </a:moveTo>
                  <a:lnTo>
                    <a:pt x="363318" y="0"/>
                  </a:lnTo>
                  <a:lnTo>
                    <a:pt x="363318" y="366774"/>
                  </a:lnTo>
                  <a:lnTo>
                    <a:pt x="362120" y="390754"/>
                  </a:lnTo>
                  <a:lnTo>
                    <a:pt x="343434" y="434688"/>
                  </a:lnTo>
                  <a:lnTo>
                    <a:pt x="303401" y="455709"/>
                  </a:lnTo>
                  <a:lnTo>
                    <a:pt x="284692" y="457336"/>
                  </a:lnTo>
                  <a:lnTo>
                    <a:pt x="265972" y="455709"/>
                  </a:lnTo>
                  <a:lnTo>
                    <a:pt x="225940" y="434688"/>
                  </a:lnTo>
                  <a:lnTo>
                    <a:pt x="206487" y="391145"/>
                  </a:lnTo>
                  <a:lnTo>
                    <a:pt x="205145" y="366774"/>
                  </a:lnTo>
                  <a:lnTo>
                    <a:pt x="205145" y="0"/>
                  </a:lnTo>
                  <a:lnTo>
                    <a:pt x="0" y="0"/>
                  </a:lnTo>
                  <a:lnTo>
                    <a:pt x="0" y="357716"/>
                  </a:lnTo>
                  <a:lnTo>
                    <a:pt x="4238" y="425213"/>
                  </a:lnTo>
                  <a:lnTo>
                    <a:pt x="16951" y="479974"/>
                  </a:lnTo>
                  <a:lnTo>
                    <a:pt x="38135" y="524550"/>
                  </a:lnTo>
                  <a:lnTo>
                    <a:pt x="67788" y="561490"/>
                  </a:lnTo>
                  <a:lnTo>
                    <a:pt x="98152" y="586507"/>
                  </a:lnTo>
                  <a:lnTo>
                    <a:pt x="135027" y="606869"/>
                  </a:lnTo>
                  <a:lnTo>
                    <a:pt x="178409" y="622056"/>
                  </a:lnTo>
                  <a:lnTo>
                    <a:pt x="228298" y="631549"/>
                  </a:lnTo>
                  <a:lnTo>
                    <a:pt x="284692" y="634828"/>
                  </a:lnTo>
                  <a:lnTo>
                    <a:pt x="341092" y="631549"/>
                  </a:lnTo>
                  <a:lnTo>
                    <a:pt x="390984" y="622056"/>
                  </a:lnTo>
                  <a:lnTo>
                    <a:pt x="434368" y="606869"/>
                  </a:lnTo>
                  <a:lnTo>
                    <a:pt x="471243" y="586507"/>
                  </a:lnTo>
                  <a:lnTo>
                    <a:pt x="501607" y="561490"/>
                  </a:lnTo>
                  <a:lnTo>
                    <a:pt x="531257" y="524550"/>
                  </a:lnTo>
                  <a:lnTo>
                    <a:pt x="552434" y="479974"/>
                  </a:lnTo>
                  <a:lnTo>
                    <a:pt x="565140" y="425213"/>
                  </a:lnTo>
                  <a:lnTo>
                    <a:pt x="569354" y="357716"/>
                  </a:lnTo>
                  <a:lnTo>
                    <a:pt x="56935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46" name="object 3">
              <a:extLst>
                <a:ext uri="{FF2B5EF4-FFF2-40B4-BE49-F238E27FC236}">
                  <a16:creationId xmlns:a16="http://schemas.microsoft.com/office/drawing/2014/main" id="{9642E06D-C47B-7CB3-F14D-719CFB48E90A}"/>
                </a:ext>
              </a:extLst>
            </p:cNvPr>
            <p:cNvSpPr/>
            <p:nvPr/>
          </p:nvSpPr>
          <p:spPr>
            <a:xfrm>
              <a:off x="8972265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84" y="0"/>
                  </a:moveTo>
                  <a:lnTo>
                    <a:pt x="397652" y="0"/>
                  </a:lnTo>
                  <a:lnTo>
                    <a:pt x="397723" y="262696"/>
                  </a:lnTo>
                  <a:lnTo>
                    <a:pt x="398216" y="283569"/>
                  </a:lnTo>
                  <a:lnTo>
                    <a:pt x="399556" y="308680"/>
                  </a:lnTo>
                  <a:lnTo>
                    <a:pt x="402165" y="348638"/>
                  </a:lnTo>
                  <a:lnTo>
                    <a:pt x="221406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10" y="624902"/>
                  </a:lnTo>
                  <a:lnTo>
                    <a:pt x="198740" y="362166"/>
                  </a:lnTo>
                  <a:lnTo>
                    <a:pt x="198246" y="341303"/>
                  </a:lnTo>
                  <a:lnTo>
                    <a:pt x="196906" y="316191"/>
                  </a:lnTo>
                  <a:lnTo>
                    <a:pt x="194297" y="276221"/>
                  </a:lnTo>
                  <a:lnTo>
                    <a:pt x="384093" y="624902"/>
                  </a:lnTo>
                  <a:lnTo>
                    <a:pt x="596484" y="624902"/>
                  </a:lnTo>
                  <a:lnTo>
                    <a:pt x="59648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47" name="object 4">
              <a:extLst>
                <a:ext uri="{FF2B5EF4-FFF2-40B4-BE49-F238E27FC236}">
                  <a16:creationId xmlns:a16="http://schemas.microsoft.com/office/drawing/2014/main" id="{AFC73378-6173-E743-8F1D-0A7948E90C8D}"/>
                </a:ext>
              </a:extLst>
            </p:cNvPr>
            <p:cNvSpPr/>
            <p:nvPr/>
          </p:nvSpPr>
          <p:spPr>
            <a:xfrm>
              <a:off x="9420833" y="6393988"/>
              <a:ext cx="357340" cy="395483"/>
            </a:xfrm>
            <a:custGeom>
              <a:avLst/>
              <a:gdLst/>
              <a:ahLst/>
              <a:cxnLst/>
              <a:rect l="l" t="t" r="r" b="b"/>
              <a:pathLst>
                <a:path w="565150" h="625475">
                  <a:moveTo>
                    <a:pt x="271143" y="0"/>
                  </a:moveTo>
                  <a:lnTo>
                    <a:pt x="0" y="0"/>
                  </a:lnTo>
                  <a:lnTo>
                    <a:pt x="0" y="624912"/>
                  </a:lnTo>
                  <a:lnTo>
                    <a:pt x="204234" y="624912"/>
                  </a:lnTo>
                  <a:lnTo>
                    <a:pt x="204234" y="416605"/>
                  </a:lnTo>
                  <a:lnTo>
                    <a:pt x="441855" y="416605"/>
                  </a:lnTo>
                  <a:lnTo>
                    <a:pt x="424740" y="387621"/>
                  </a:lnTo>
                  <a:lnTo>
                    <a:pt x="445970" y="373938"/>
                  </a:lnTo>
                  <a:lnTo>
                    <a:pt x="473053" y="350782"/>
                  </a:lnTo>
                  <a:lnTo>
                    <a:pt x="499917" y="315630"/>
                  </a:lnTo>
                  <a:lnTo>
                    <a:pt x="520489" y="265957"/>
                  </a:lnTo>
                  <a:lnTo>
                    <a:pt x="520897" y="262641"/>
                  </a:lnTo>
                  <a:lnTo>
                    <a:pt x="203355" y="262641"/>
                  </a:lnTo>
                  <a:lnTo>
                    <a:pt x="203355" y="153963"/>
                  </a:lnTo>
                  <a:lnTo>
                    <a:pt x="523393" y="153963"/>
                  </a:lnTo>
                  <a:lnTo>
                    <a:pt x="523045" y="150996"/>
                  </a:lnTo>
                  <a:lnTo>
                    <a:pt x="507226" y="108690"/>
                  </a:lnTo>
                  <a:lnTo>
                    <a:pt x="482936" y="73173"/>
                  </a:lnTo>
                  <a:lnTo>
                    <a:pt x="451871" y="45297"/>
                  </a:lnTo>
                  <a:lnTo>
                    <a:pt x="415368" y="24843"/>
                  </a:lnTo>
                  <a:lnTo>
                    <a:pt x="373357" y="10758"/>
                  </a:lnTo>
                  <a:lnTo>
                    <a:pt x="325421" y="2619"/>
                  </a:lnTo>
                  <a:lnTo>
                    <a:pt x="271143" y="0"/>
                  </a:lnTo>
                  <a:close/>
                </a:path>
                <a:path w="565150" h="625475">
                  <a:moveTo>
                    <a:pt x="441855" y="416605"/>
                  </a:moveTo>
                  <a:lnTo>
                    <a:pt x="230464" y="416605"/>
                  </a:lnTo>
                  <a:lnTo>
                    <a:pt x="329864" y="624912"/>
                  </a:lnTo>
                  <a:lnTo>
                    <a:pt x="564862" y="624912"/>
                  </a:lnTo>
                  <a:lnTo>
                    <a:pt x="441855" y="416605"/>
                  </a:lnTo>
                  <a:close/>
                </a:path>
                <a:path w="565150" h="625475">
                  <a:moveTo>
                    <a:pt x="523393" y="153963"/>
                  </a:moveTo>
                  <a:lnTo>
                    <a:pt x="254861" y="153963"/>
                  </a:lnTo>
                  <a:lnTo>
                    <a:pt x="270186" y="154785"/>
                  </a:lnTo>
                  <a:lnTo>
                    <a:pt x="282547" y="157136"/>
                  </a:lnTo>
                  <a:lnTo>
                    <a:pt x="314756" y="179214"/>
                  </a:lnTo>
                  <a:lnTo>
                    <a:pt x="322670" y="208297"/>
                  </a:lnTo>
                  <a:lnTo>
                    <a:pt x="320538" y="225528"/>
                  </a:lnTo>
                  <a:lnTo>
                    <a:pt x="292742" y="256143"/>
                  </a:lnTo>
                  <a:lnTo>
                    <a:pt x="254861" y="262641"/>
                  </a:lnTo>
                  <a:lnTo>
                    <a:pt x="520897" y="262641"/>
                  </a:lnTo>
                  <a:lnTo>
                    <a:pt x="528695" y="199240"/>
                  </a:lnTo>
                  <a:lnTo>
                    <a:pt x="523489" y="154785"/>
                  </a:lnTo>
                  <a:lnTo>
                    <a:pt x="523393" y="153963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48" name="object 5">
              <a:extLst>
                <a:ext uri="{FF2B5EF4-FFF2-40B4-BE49-F238E27FC236}">
                  <a16:creationId xmlns:a16="http://schemas.microsoft.com/office/drawing/2014/main" id="{B0350854-535F-762F-5CC1-00EED4C9FBB7}"/>
                </a:ext>
              </a:extLst>
            </p:cNvPr>
            <p:cNvSpPr/>
            <p:nvPr/>
          </p:nvSpPr>
          <p:spPr>
            <a:xfrm>
              <a:off x="9812256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94" y="0"/>
                  </a:moveTo>
                  <a:lnTo>
                    <a:pt x="397673" y="0"/>
                  </a:lnTo>
                  <a:lnTo>
                    <a:pt x="397744" y="262696"/>
                  </a:lnTo>
                  <a:lnTo>
                    <a:pt x="398236" y="283569"/>
                  </a:lnTo>
                  <a:lnTo>
                    <a:pt x="399573" y="308680"/>
                  </a:lnTo>
                  <a:lnTo>
                    <a:pt x="402176" y="348638"/>
                  </a:lnTo>
                  <a:lnTo>
                    <a:pt x="221427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63" y="624902"/>
                  </a:lnTo>
                  <a:lnTo>
                    <a:pt x="198792" y="362187"/>
                  </a:lnTo>
                  <a:lnTo>
                    <a:pt x="198295" y="341324"/>
                  </a:lnTo>
                  <a:lnTo>
                    <a:pt x="196945" y="316212"/>
                  </a:lnTo>
                  <a:lnTo>
                    <a:pt x="194318" y="276242"/>
                  </a:lnTo>
                  <a:lnTo>
                    <a:pt x="384103" y="624902"/>
                  </a:lnTo>
                  <a:lnTo>
                    <a:pt x="596494" y="624902"/>
                  </a:lnTo>
                  <a:lnTo>
                    <a:pt x="59649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grpSp>
          <p:nvGrpSpPr>
            <p:cNvPr id="49" name="object 6">
              <a:extLst>
                <a:ext uri="{FF2B5EF4-FFF2-40B4-BE49-F238E27FC236}">
                  <a16:creationId xmlns:a16="http://schemas.microsoft.com/office/drawing/2014/main" id="{A8D94960-310C-A1FF-A651-0209A5C51365}"/>
                </a:ext>
              </a:extLst>
            </p:cNvPr>
            <p:cNvGrpSpPr/>
            <p:nvPr/>
          </p:nvGrpSpPr>
          <p:grpSpPr>
            <a:xfrm>
              <a:off x="10423963" y="6430743"/>
              <a:ext cx="605743" cy="115608"/>
              <a:chOff x="16486009" y="10170534"/>
              <a:chExt cx="958013" cy="182840"/>
            </a:xfrm>
          </p:grpSpPr>
          <p:pic>
            <p:nvPicPr>
              <p:cNvPr id="74" name="object 7">
                <a:extLst>
                  <a:ext uri="{FF2B5EF4-FFF2-40B4-BE49-F238E27FC236}">
                    <a16:creationId xmlns:a16="http://schemas.microsoft.com/office/drawing/2014/main" id="{FA32C3B0-72B5-E24C-8E51-C0BB4047E13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486009" y="10174235"/>
                <a:ext cx="146634" cy="178863"/>
              </a:xfrm>
              <a:prstGeom prst="rect">
                <a:avLst/>
              </a:prstGeom>
            </p:spPr>
          </p:pic>
          <p:pic>
            <p:nvPicPr>
              <p:cNvPr id="75" name="object 8">
                <a:extLst>
                  <a:ext uri="{FF2B5EF4-FFF2-40B4-BE49-F238E27FC236}">
                    <a16:creationId xmlns:a16="http://schemas.microsoft.com/office/drawing/2014/main" id="{815037C4-82F1-3B5C-B20D-91813AF49E9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676450" y="10217566"/>
                <a:ext cx="113692" cy="132770"/>
              </a:xfrm>
              <a:prstGeom prst="rect">
                <a:avLst/>
              </a:prstGeom>
            </p:spPr>
          </p:pic>
          <p:sp>
            <p:nvSpPr>
              <p:cNvPr id="76" name="object 9">
                <a:extLst>
                  <a:ext uri="{FF2B5EF4-FFF2-40B4-BE49-F238E27FC236}">
                    <a16:creationId xmlns:a16="http://schemas.microsoft.com/office/drawing/2014/main" id="{DEDE9430-6EBD-6350-4467-726F2CCA0427}"/>
                  </a:ext>
                </a:extLst>
              </p:cNvPr>
              <p:cNvSpPr/>
              <p:nvPr/>
            </p:nvSpPr>
            <p:spPr>
              <a:xfrm>
                <a:off x="16831895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612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612" y="179806"/>
                    </a:lnTo>
                    <a:lnTo>
                      <a:pt x="20612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77" name="object 10">
                <a:extLst>
                  <a:ext uri="{FF2B5EF4-FFF2-40B4-BE49-F238E27FC236}">
                    <a16:creationId xmlns:a16="http://schemas.microsoft.com/office/drawing/2014/main" id="{A7318397-BD16-4EB4-1806-E1A9BA6842A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884726" y="10220309"/>
                <a:ext cx="130048" cy="131043"/>
              </a:xfrm>
              <a:prstGeom prst="rect">
                <a:avLst/>
              </a:prstGeom>
            </p:spPr>
          </p:pic>
          <p:pic>
            <p:nvPicPr>
              <p:cNvPr id="78" name="object 11">
                <a:extLst>
                  <a:ext uri="{FF2B5EF4-FFF2-40B4-BE49-F238E27FC236}">
                    <a16:creationId xmlns:a16="http://schemas.microsoft.com/office/drawing/2014/main" id="{D738EF23-B050-7F32-FB59-B8466769B5A0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7037162" y="10217578"/>
                <a:ext cx="122980" cy="135796"/>
              </a:xfrm>
              <a:prstGeom prst="rect">
                <a:avLst/>
              </a:prstGeom>
            </p:spPr>
          </p:pic>
          <p:pic>
            <p:nvPicPr>
              <p:cNvPr id="79" name="object 12">
                <a:extLst>
                  <a:ext uri="{FF2B5EF4-FFF2-40B4-BE49-F238E27FC236}">
                    <a16:creationId xmlns:a16="http://schemas.microsoft.com/office/drawing/2014/main" id="{0EB6BC30-E8B6-B56D-00E4-CF5AAA0E4F7C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194136" y="10218037"/>
                <a:ext cx="191205" cy="134829"/>
              </a:xfrm>
              <a:prstGeom prst="rect">
                <a:avLst/>
              </a:prstGeom>
            </p:spPr>
          </p:pic>
          <p:sp>
            <p:nvSpPr>
              <p:cNvPr id="80" name="object 13">
                <a:extLst>
                  <a:ext uri="{FF2B5EF4-FFF2-40B4-BE49-F238E27FC236}">
                    <a16:creationId xmlns:a16="http://schemas.microsoft.com/office/drawing/2014/main" id="{D9E958C9-E389-EE19-F704-B9965D14B753}"/>
                  </a:ext>
                </a:extLst>
              </p:cNvPr>
              <p:cNvSpPr/>
              <p:nvPr/>
            </p:nvSpPr>
            <p:spPr>
              <a:xfrm>
                <a:off x="17421797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31" y="49784"/>
                    </a:lnTo>
                    <a:lnTo>
                      <a:pt x="1231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50" name="object 14">
              <a:extLst>
                <a:ext uri="{FF2B5EF4-FFF2-40B4-BE49-F238E27FC236}">
                  <a16:creationId xmlns:a16="http://schemas.microsoft.com/office/drawing/2014/main" id="{736B86D2-520A-9BA5-E8A5-FB5D0F7973A6}"/>
                </a:ext>
              </a:extLst>
            </p:cNvPr>
            <p:cNvGrpSpPr/>
            <p:nvPr/>
          </p:nvGrpSpPr>
          <p:grpSpPr>
            <a:xfrm>
              <a:off x="11052397" y="6428324"/>
              <a:ext cx="280727" cy="117887"/>
              <a:chOff x="17479908" y="10166708"/>
              <a:chExt cx="443984" cy="186444"/>
            </a:xfrm>
          </p:grpSpPr>
          <p:pic>
            <p:nvPicPr>
              <p:cNvPr id="71" name="object 15">
                <a:extLst>
                  <a:ext uri="{FF2B5EF4-FFF2-40B4-BE49-F238E27FC236}">
                    <a16:creationId xmlns:a16="http://schemas.microsoft.com/office/drawing/2014/main" id="{BEA36DE4-5BFA-7CE7-B24E-7A0134138F28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644672" y="10218319"/>
                <a:ext cx="114425" cy="134833"/>
              </a:xfrm>
              <a:prstGeom prst="rect">
                <a:avLst/>
              </a:prstGeom>
            </p:spPr>
          </p:pic>
          <p:pic>
            <p:nvPicPr>
              <p:cNvPr id="72" name="object 16">
                <a:extLst>
                  <a:ext uri="{FF2B5EF4-FFF2-40B4-BE49-F238E27FC236}">
                    <a16:creationId xmlns:a16="http://schemas.microsoft.com/office/drawing/2014/main" id="{BBAD089E-4634-C54F-5C9D-83BFC84C9E0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479908" y="10166708"/>
                <a:ext cx="131283" cy="186402"/>
              </a:xfrm>
              <a:prstGeom prst="rect">
                <a:avLst/>
              </a:prstGeom>
            </p:spPr>
          </p:pic>
          <p:pic>
            <p:nvPicPr>
              <p:cNvPr id="73" name="object 17">
                <a:extLst>
                  <a:ext uri="{FF2B5EF4-FFF2-40B4-BE49-F238E27FC236}">
                    <a16:creationId xmlns:a16="http://schemas.microsoft.com/office/drawing/2014/main" id="{AA32C7F7-41E8-EAF8-8D0E-FEBEDDDBF0DF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7792609" y="10166708"/>
                <a:ext cx="131283" cy="186402"/>
              </a:xfrm>
              <a:prstGeom prst="rect">
                <a:avLst/>
              </a:prstGeom>
            </p:spPr>
          </p:pic>
        </p:grpSp>
        <p:grpSp>
          <p:nvGrpSpPr>
            <p:cNvPr id="51" name="object 18">
              <a:extLst>
                <a:ext uri="{FF2B5EF4-FFF2-40B4-BE49-F238E27FC236}">
                  <a16:creationId xmlns:a16="http://schemas.microsoft.com/office/drawing/2014/main" id="{ED3AF17D-274B-A51F-7556-3895C1B5CE8C}"/>
                </a:ext>
              </a:extLst>
            </p:cNvPr>
            <p:cNvGrpSpPr/>
            <p:nvPr/>
          </p:nvGrpSpPr>
          <p:grpSpPr>
            <a:xfrm>
              <a:off x="11410269" y="6428329"/>
              <a:ext cx="654730" cy="118022"/>
              <a:chOff x="18045901" y="10166716"/>
              <a:chExt cx="1035487" cy="186657"/>
            </a:xfrm>
          </p:grpSpPr>
          <p:pic>
            <p:nvPicPr>
              <p:cNvPr id="63" name="object 19">
                <a:extLst>
                  <a:ext uri="{FF2B5EF4-FFF2-40B4-BE49-F238E27FC236}">
                    <a16:creationId xmlns:a16="http://schemas.microsoft.com/office/drawing/2014/main" id="{C1EFCCFF-CD36-8B20-BAAA-8A5E6620428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8045901" y="10174273"/>
                <a:ext cx="148937" cy="176067"/>
              </a:xfrm>
              <a:prstGeom prst="rect">
                <a:avLst/>
              </a:prstGeom>
            </p:spPr>
          </p:pic>
          <p:pic>
            <p:nvPicPr>
              <p:cNvPr id="64" name="object 20">
                <a:extLst>
                  <a:ext uri="{FF2B5EF4-FFF2-40B4-BE49-F238E27FC236}">
                    <a16:creationId xmlns:a16="http://schemas.microsoft.com/office/drawing/2014/main" id="{B8A685EE-B90F-AF8B-6990-F19DDCA6C15C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8231547" y="10218319"/>
                <a:ext cx="114404" cy="134833"/>
              </a:xfrm>
              <a:prstGeom prst="rect">
                <a:avLst/>
              </a:prstGeom>
            </p:spPr>
          </p:pic>
          <p:pic>
            <p:nvPicPr>
              <p:cNvPr id="65" name="object 21">
                <a:extLst>
                  <a:ext uri="{FF2B5EF4-FFF2-40B4-BE49-F238E27FC236}">
                    <a16:creationId xmlns:a16="http://schemas.microsoft.com/office/drawing/2014/main" id="{4A077A3D-7540-0486-D7D1-C1A11726F746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8378985" y="10217577"/>
                <a:ext cx="119724" cy="135796"/>
              </a:xfrm>
              <a:prstGeom prst="rect">
                <a:avLst/>
              </a:prstGeom>
            </p:spPr>
          </p:pic>
          <p:sp>
            <p:nvSpPr>
              <p:cNvPr id="66" name="object 22">
                <a:extLst>
                  <a:ext uri="{FF2B5EF4-FFF2-40B4-BE49-F238E27FC236}">
                    <a16:creationId xmlns:a16="http://schemas.microsoft.com/office/drawing/2014/main" id="{702F7575-2340-B944-D600-77E8784001AB}"/>
                  </a:ext>
                </a:extLst>
              </p:cNvPr>
              <p:cNvSpPr/>
              <p:nvPr/>
            </p:nvSpPr>
            <p:spPr>
              <a:xfrm>
                <a:off x="18531181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67" name="object 23">
                <a:extLst>
                  <a:ext uri="{FF2B5EF4-FFF2-40B4-BE49-F238E27FC236}">
                    <a16:creationId xmlns:a16="http://schemas.microsoft.com/office/drawing/2014/main" id="{0BF322E2-8AE6-03C2-440D-8CF7954E3BCF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8588795" y="10217577"/>
                <a:ext cx="135556" cy="135796"/>
              </a:xfrm>
              <a:prstGeom prst="rect">
                <a:avLst/>
              </a:prstGeom>
            </p:spPr>
          </p:pic>
          <p:pic>
            <p:nvPicPr>
              <p:cNvPr id="68" name="object 24">
                <a:extLst>
                  <a:ext uri="{FF2B5EF4-FFF2-40B4-BE49-F238E27FC236}">
                    <a16:creationId xmlns:a16="http://schemas.microsoft.com/office/drawing/2014/main" id="{59C69F88-0F7A-3655-6813-258F765BD328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8759347" y="10217566"/>
                <a:ext cx="113682" cy="132770"/>
              </a:xfrm>
              <a:prstGeom prst="rect">
                <a:avLst/>
              </a:prstGeom>
            </p:spPr>
          </p:pic>
          <p:pic>
            <p:nvPicPr>
              <p:cNvPr id="69" name="object 25">
                <a:extLst>
                  <a:ext uri="{FF2B5EF4-FFF2-40B4-BE49-F238E27FC236}">
                    <a16:creationId xmlns:a16="http://schemas.microsoft.com/office/drawing/2014/main" id="{9B6FA7C1-A40A-A49D-1B2B-EECDE17869FF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8904482" y="10218319"/>
                <a:ext cx="114425" cy="134833"/>
              </a:xfrm>
              <a:prstGeom prst="rect">
                <a:avLst/>
              </a:prstGeom>
            </p:spPr>
          </p:pic>
          <p:sp>
            <p:nvSpPr>
              <p:cNvPr id="70" name="object 26">
                <a:extLst>
                  <a:ext uri="{FF2B5EF4-FFF2-40B4-BE49-F238E27FC236}">
                    <a16:creationId xmlns:a16="http://schemas.microsoft.com/office/drawing/2014/main" id="{F94D6CFA-6874-BCC4-4360-A506B1EDF613}"/>
                  </a:ext>
                </a:extLst>
              </p:cNvPr>
              <p:cNvSpPr/>
              <p:nvPr/>
            </p:nvSpPr>
            <p:spPr>
              <a:xfrm>
                <a:off x="19061703" y="10166716"/>
                <a:ext cx="1968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84150">
                    <a:moveTo>
                      <a:pt x="19381" y="0"/>
                    </a:moveTo>
                    <a:lnTo>
                      <a:pt x="0" y="0"/>
                    </a:lnTo>
                    <a:lnTo>
                      <a:pt x="0" y="183617"/>
                    </a:lnTo>
                    <a:lnTo>
                      <a:pt x="19381" y="183617"/>
                    </a:lnTo>
                    <a:lnTo>
                      <a:pt x="19381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52" name="object 27">
              <a:extLst>
                <a:ext uri="{FF2B5EF4-FFF2-40B4-BE49-F238E27FC236}">
                  <a16:creationId xmlns:a16="http://schemas.microsoft.com/office/drawing/2014/main" id="{1F2BD168-1005-907D-334F-DD00BB5BDC01}"/>
                </a:ext>
              </a:extLst>
            </p:cNvPr>
            <p:cNvGrpSpPr/>
            <p:nvPr/>
          </p:nvGrpSpPr>
          <p:grpSpPr>
            <a:xfrm>
              <a:off x="10418876" y="6619228"/>
              <a:ext cx="183063" cy="117993"/>
              <a:chOff x="16477963" y="10468632"/>
              <a:chExt cx="289523" cy="186612"/>
            </a:xfrm>
          </p:grpSpPr>
          <p:pic>
            <p:nvPicPr>
              <p:cNvPr id="61" name="object 28">
                <a:extLst>
                  <a:ext uri="{FF2B5EF4-FFF2-40B4-BE49-F238E27FC236}">
                    <a16:creationId xmlns:a16="http://schemas.microsoft.com/office/drawing/2014/main" id="{0F3CB3AE-07FB-041E-F766-DEBE5E596C72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6477963" y="10468632"/>
                <a:ext cx="131283" cy="186371"/>
              </a:xfrm>
              <a:prstGeom prst="rect">
                <a:avLst/>
              </a:prstGeom>
            </p:spPr>
          </p:pic>
          <p:pic>
            <p:nvPicPr>
              <p:cNvPr id="62" name="object 29">
                <a:extLst>
                  <a:ext uri="{FF2B5EF4-FFF2-40B4-BE49-F238E27FC236}">
                    <a16:creationId xmlns:a16="http://schemas.microsoft.com/office/drawing/2014/main" id="{2D3F25AC-D457-C94D-5C78-C6306707B4EE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6644506" y="10519427"/>
                <a:ext cx="122980" cy="135817"/>
              </a:xfrm>
              <a:prstGeom prst="rect">
                <a:avLst/>
              </a:prstGeom>
            </p:spPr>
          </p:pic>
        </p:grpSp>
        <p:grpSp>
          <p:nvGrpSpPr>
            <p:cNvPr id="53" name="object 30">
              <a:extLst>
                <a:ext uri="{FF2B5EF4-FFF2-40B4-BE49-F238E27FC236}">
                  <a16:creationId xmlns:a16="http://schemas.microsoft.com/office/drawing/2014/main" id="{2D278343-C63A-88D4-EFBA-83BE5C6B924D}"/>
                </a:ext>
              </a:extLst>
            </p:cNvPr>
            <p:cNvGrpSpPr/>
            <p:nvPr/>
          </p:nvGrpSpPr>
          <p:grpSpPr>
            <a:xfrm>
              <a:off x="10670822" y="6612538"/>
              <a:ext cx="248592" cy="124683"/>
              <a:chOff x="16876428" y="10458052"/>
              <a:chExt cx="393160" cy="197192"/>
            </a:xfrm>
          </p:grpSpPr>
          <p:pic>
            <p:nvPicPr>
              <p:cNvPr id="59" name="object 31">
                <a:extLst>
                  <a:ext uri="{FF2B5EF4-FFF2-40B4-BE49-F238E27FC236}">
                    <a16:creationId xmlns:a16="http://schemas.microsoft.com/office/drawing/2014/main" id="{5CAF0132-3C26-0B97-8838-8B846F2D1450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6876428" y="10476140"/>
                <a:ext cx="152173" cy="176067"/>
              </a:xfrm>
              <a:prstGeom prst="rect">
                <a:avLst/>
              </a:prstGeom>
            </p:spPr>
          </p:pic>
          <p:pic>
            <p:nvPicPr>
              <p:cNvPr id="60" name="object 32">
                <a:extLst>
                  <a:ext uri="{FF2B5EF4-FFF2-40B4-BE49-F238E27FC236}">
                    <a16:creationId xmlns:a16="http://schemas.microsoft.com/office/drawing/2014/main" id="{F4A8B63B-7B8D-EE60-3429-1F312FE9C6C0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7056025" y="10458052"/>
                <a:ext cx="213563" cy="197192"/>
              </a:xfrm>
              <a:prstGeom prst="rect">
                <a:avLst/>
              </a:prstGeom>
            </p:spPr>
          </p:pic>
        </p:grpSp>
        <p:grpSp>
          <p:nvGrpSpPr>
            <p:cNvPr id="54" name="object 33">
              <a:extLst>
                <a:ext uri="{FF2B5EF4-FFF2-40B4-BE49-F238E27FC236}">
                  <a16:creationId xmlns:a16="http://schemas.microsoft.com/office/drawing/2014/main" id="{72BEEC96-B6FA-959E-4A75-6EE8A43F606C}"/>
                </a:ext>
              </a:extLst>
            </p:cNvPr>
            <p:cNvGrpSpPr/>
            <p:nvPr/>
          </p:nvGrpSpPr>
          <p:grpSpPr>
            <a:xfrm>
              <a:off x="10987189" y="6623978"/>
              <a:ext cx="482571" cy="137092"/>
              <a:chOff x="17376778" y="10476145"/>
              <a:chExt cx="763210" cy="216817"/>
            </a:xfrm>
          </p:grpSpPr>
          <p:pic>
            <p:nvPicPr>
              <p:cNvPr id="55" name="object 34">
                <a:extLst>
                  <a:ext uri="{FF2B5EF4-FFF2-40B4-BE49-F238E27FC236}">
                    <a16:creationId xmlns:a16="http://schemas.microsoft.com/office/drawing/2014/main" id="{F13A0004-35F7-3744-DB54-692227FA1322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7376778" y="10476145"/>
                <a:ext cx="156414" cy="176057"/>
              </a:xfrm>
              <a:prstGeom prst="rect">
                <a:avLst/>
              </a:prstGeom>
            </p:spPr>
          </p:pic>
          <p:pic>
            <p:nvPicPr>
              <p:cNvPr id="56" name="object 35">
                <a:extLst>
                  <a:ext uri="{FF2B5EF4-FFF2-40B4-BE49-F238E27FC236}">
                    <a16:creationId xmlns:a16="http://schemas.microsoft.com/office/drawing/2014/main" id="{51890927-12EB-7D29-D64E-782173BC8FF1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7564932" y="10514911"/>
                <a:ext cx="132278" cy="140330"/>
              </a:xfrm>
              <a:prstGeom prst="rect">
                <a:avLst/>
              </a:prstGeom>
            </p:spPr>
          </p:pic>
          <p:pic>
            <p:nvPicPr>
              <p:cNvPr id="57" name="object 36">
                <a:extLst>
                  <a:ext uri="{FF2B5EF4-FFF2-40B4-BE49-F238E27FC236}">
                    <a16:creationId xmlns:a16="http://schemas.microsoft.com/office/drawing/2014/main" id="{462FDF32-88F1-84D3-E179-1A7B0FFE6CCB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7719634" y="10514884"/>
                <a:ext cx="141587" cy="178078"/>
              </a:xfrm>
              <a:prstGeom prst="rect">
                <a:avLst/>
              </a:prstGeom>
            </p:spPr>
          </p:pic>
          <p:pic>
            <p:nvPicPr>
              <p:cNvPr id="58" name="object 37">
                <a:extLst>
                  <a:ext uri="{FF2B5EF4-FFF2-40B4-BE49-F238E27FC236}">
                    <a16:creationId xmlns:a16="http://schemas.microsoft.com/office/drawing/2014/main" id="{05875FB0-AE93-ADFC-C1F6-C82BA60C45FB}"/>
                  </a:ext>
                </a:extLst>
              </p:cNvPr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17895495" y="10514876"/>
                <a:ext cx="244493" cy="140368"/>
              </a:xfrm>
              <a:prstGeom prst="rect">
                <a:avLst/>
              </a:prstGeom>
            </p:spPr>
          </p:pic>
        </p:grpSp>
      </p:grpSp>
      <p:sp>
        <p:nvSpPr>
          <p:cNvPr id="81" name="object 38">
            <a:extLst>
              <a:ext uri="{FF2B5EF4-FFF2-40B4-BE49-F238E27FC236}">
                <a16:creationId xmlns:a16="http://schemas.microsoft.com/office/drawing/2014/main" id="{C7209761-B0BA-F95F-CF05-E4F666A30CD1}"/>
              </a:ext>
            </a:extLst>
          </p:cNvPr>
          <p:cNvSpPr/>
          <p:nvPr/>
        </p:nvSpPr>
        <p:spPr>
          <a:xfrm>
            <a:off x="0" y="0"/>
            <a:ext cx="3661726" cy="3599092"/>
          </a:xfrm>
          <a:custGeom>
            <a:avLst/>
            <a:gdLst/>
            <a:ahLst/>
            <a:cxnLst/>
            <a:rect l="l" t="t" r="r" b="b"/>
            <a:pathLst>
              <a:path w="5791200" h="5692140">
                <a:moveTo>
                  <a:pt x="5790787" y="0"/>
                </a:moveTo>
                <a:lnTo>
                  <a:pt x="0" y="0"/>
                </a:lnTo>
                <a:lnTo>
                  <a:pt x="0" y="5691659"/>
                </a:lnTo>
                <a:lnTo>
                  <a:pt x="5790787" y="0"/>
                </a:lnTo>
                <a:close/>
              </a:path>
            </a:pathLst>
          </a:custGeom>
          <a:solidFill>
            <a:srgbClr val="E422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8260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CD7EB6-BE6E-3F63-1584-7716036E8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FF2B5EF4-FFF2-40B4-BE49-F238E27FC236}">
                <a16:creationId xmlns:a16="http://schemas.microsoft.com/office/drawing/2014/main" id="{4E30B0F3-159C-5B66-2D7E-8FF8AD271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83" y="4916251"/>
            <a:ext cx="7402286" cy="1607874"/>
          </a:xfrm>
          <a:prstGeom prst="rect">
            <a:avLst/>
          </a:prstGeom>
        </p:spPr>
      </p:pic>
      <p:pic>
        <p:nvPicPr>
          <p:cNvPr id="4" name="Imagen 3" descr="Mapa&#10;&#10;El contenido generado por IA puede ser incorrecto.">
            <a:extLst>
              <a:ext uri="{FF2B5EF4-FFF2-40B4-BE49-F238E27FC236}">
                <a16:creationId xmlns:a16="http://schemas.microsoft.com/office/drawing/2014/main" id="{F76FF28F-1F7B-1E5D-53E1-2B99D33E8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t="5022" r="4224" b="55297"/>
          <a:stretch/>
        </p:blipFill>
        <p:spPr>
          <a:xfrm>
            <a:off x="904388" y="1432869"/>
            <a:ext cx="10428900" cy="3208084"/>
          </a:xfrm>
          <a:prstGeom prst="rect">
            <a:avLst/>
          </a:prstGeom>
        </p:spPr>
      </p:pic>
      <p:pic>
        <p:nvPicPr>
          <p:cNvPr id="8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4ADD5133-09D9-9267-2E39-75C3DCB384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86953" y="0"/>
            <a:ext cx="1600966" cy="982870"/>
          </a:xfrm>
          <a:prstGeom prst="rect">
            <a:avLst/>
          </a:prstGeom>
          <a:ln>
            <a:noFill/>
          </a:ln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E88EC44E-ADAF-0855-BEC2-9099CAC5B862}"/>
              </a:ext>
            </a:extLst>
          </p:cNvPr>
          <p:cNvSpPr txBox="1"/>
          <p:nvPr/>
        </p:nvSpPr>
        <p:spPr>
          <a:xfrm>
            <a:off x="1665325" y="1099274"/>
            <a:ext cx="1894936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808080"/>
                </a:solidFill>
                <a:latin typeface="Aptos Narrow"/>
              </a:rPr>
              <a:t>CENTRO</a:t>
            </a:r>
            <a:endParaRPr lang="en-US" dirty="0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9C884292-A9C3-BE66-539B-EB3E3259FCE8}"/>
              </a:ext>
            </a:extLst>
          </p:cNvPr>
          <p:cNvSpPr txBox="1"/>
          <p:nvPr/>
        </p:nvSpPr>
        <p:spPr>
          <a:xfrm>
            <a:off x="5074958" y="1067868"/>
            <a:ext cx="1983315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808080"/>
                </a:solidFill>
                <a:latin typeface="Aptos Narrow"/>
              </a:rPr>
              <a:t>CENTRO MEDIO </a:t>
            </a:r>
            <a:endParaRPr lang="en-US" dirty="0"/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A2CD5451-DFE6-DE62-420F-B688F2D59BF1}"/>
              </a:ext>
            </a:extLst>
          </p:cNvPr>
          <p:cNvSpPr txBox="1"/>
          <p:nvPr/>
        </p:nvSpPr>
        <p:spPr>
          <a:xfrm>
            <a:off x="8111070" y="1099274"/>
            <a:ext cx="2915728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808080"/>
                </a:solidFill>
                <a:latin typeface="Aptos Narrow"/>
              </a:rPr>
              <a:t>CENTRO ALTO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59F702D2-2BE9-A93D-3997-2F09131446BF}"/>
              </a:ext>
            </a:extLst>
          </p:cNvPr>
          <p:cNvSpPr txBox="1"/>
          <p:nvPr/>
        </p:nvSpPr>
        <p:spPr>
          <a:xfrm>
            <a:off x="8610871" y="4815331"/>
            <a:ext cx="2246784" cy="3745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AR" sz="1600" noProof="0" dirty="0">
                <a:latin typeface="Aptos Narrow"/>
              </a:rPr>
              <a:t>1-RELLENO </a:t>
            </a:r>
            <a:r>
              <a:rPr lang="es-AR" sz="1200" noProof="0" dirty="0">
                <a:latin typeface="Aptos Narrow"/>
              </a:rPr>
              <a:t>Densificación </a:t>
            </a:r>
          </a:p>
        </p:txBody>
      </p:sp>
      <p:sp>
        <p:nvSpPr>
          <p:cNvPr id="25" name="TextBox 44">
            <a:extLst>
              <a:ext uri="{FF2B5EF4-FFF2-40B4-BE49-F238E27FC236}">
                <a16:creationId xmlns:a16="http://schemas.microsoft.com/office/drawing/2014/main" id="{16D6F8CC-8AFD-DB48-72EF-36A938824210}"/>
              </a:ext>
            </a:extLst>
          </p:cNvPr>
          <p:cNvSpPr txBox="1"/>
          <p:nvPr/>
        </p:nvSpPr>
        <p:spPr>
          <a:xfrm>
            <a:off x="8610871" y="5270921"/>
            <a:ext cx="2279005" cy="5788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ctr" defTabSz="914400" rtl="0" eaLnBrk="1" latinLnBrk="0" hangingPunct="1">
              <a:defRPr sz="2000" kern="1200">
                <a:solidFill>
                  <a:schemeClr val="tx1"/>
                </a:solidFill>
                <a:latin typeface="Aptos Narrow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ptos Narrow"/>
              </a:rPr>
              <a:t>2-COMPLETAMIENTO</a:t>
            </a:r>
          </a:p>
          <a:p>
            <a:r>
              <a:rPr lang="es-AR" sz="1200" noProof="0" dirty="0">
                <a:latin typeface="Aptos Narrow"/>
              </a:rPr>
              <a:t>Bienes Ociosos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5537F895-5101-B9F7-3B9F-70E4E31D1DD0}"/>
              </a:ext>
            </a:extLst>
          </p:cNvPr>
          <p:cNvSpPr txBox="1"/>
          <p:nvPr/>
        </p:nvSpPr>
        <p:spPr>
          <a:xfrm>
            <a:off x="319223" y="5100758"/>
            <a:ext cx="1475808" cy="30654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808080"/>
                </a:solidFill>
                <a:latin typeface="Aptos Narrow"/>
              </a:rPr>
              <a:t>PARCELAS &lt;1HA</a:t>
            </a:r>
            <a:endParaRPr lang="en-US" sz="1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EF1E631-87AA-8218-3EC8-35116999504D}"/>
              </a:ext>
            </a:extLst>
          </p:cNvPr>
          <p:cNvSpPr txBox="1"/>
          <p:nvPr/>
        </p:nvSpPr>
        <p:spPr>
          <a:xfrm>
            <a:off x="899303" y="282749"/>
            <a:ext cx="9252873" cy="518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3375"/>
              </a:lnSpc>
              <a:buNone/>
            </a:pPr>
            <a:r>
              <a:rPr lang="en-US" sz="2800" b="0" i="0" dirty="0">
                <a:solidFill>
                  <a:schemeClr val="bg1">
                    <a:lumMod val="50000"/>
                  </a:schemeClr>
                </a:solidFill>
                <a:effectLst/>
                <a:latin typeface="Aptos Narrow"/>
              </a:rPr>
              <a:t>ANALISIS DEL PROCESO DE LA EXPANSIÓN 2014-2022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3C97A797-CE46-E02F-9206-91B3AACA5964}"/>
              </a:ext>
            </a:extLst>
          </p:cNvPr>
          <p:cNvGrpSpPr/>
          <p:nvPr/>
        </p:nvGrpSpPr>
        <p:grpSpPr>
          <a:xfrm>
            <a:off x="8276986" y="6127288"/>
            <a:ext cx="3521313" cy="401515"/>
            <a:chOff x="8543686" y="6393988"/>
            <a:chExt cx="3521313" cy="401515"/>
          </a:xfrm>
        </p:grpSpPr>
        <p:sp>
          <p:nvSpPr>
            <p:cNvPr id="10" name="object 2">
              <a:extLst>
                <a:ext uri="{FF2B5EF4-FFF2-40B4-BE49-F238E27FC236}">
                  <a16:creationId xmlns:a16="http://schemas.microsoft.com/office/drawing/2014/main" id="{4A287446-1CA2-3903-6A35-CE8BAE7C02A9}"/>
                </a:ext>
              </a:extLst>
            </p:cNvPr>
            <p:cNvSpPr/>
            <p:nvPr/>
          </p:nvSpPr>
          <p:spPr>
            <a:xfrm>
              <a:off x="8543686" y="6393998"/>
              <a:ext cx="360150" cy="401505"/>
            </a:xfrm>
            <a:custGeom>
              <a:avLst/>
              <a:gdLst/>
              <a:ahLst/>
              <a:cxnLst/>
              <a:rect l="l" t="t" r="r" b="b"/>
              <a:pathLst>
                <a:path w="569594" h="635000">
                  <a:moveTo>
                    <a:pt x="569354" y="0"/>
                  </a:moveTo>
                  <a:lnTo>
                    <a:pt x="363318" y="0"/>
                  </a:lnTo>
                  <a:lnTo>
                    <a:pt x="363318" y="366774"/>
                  </a:lnTo>
                  <a:lnTo>
                    <a:pt x="362120" y="390754"/>
                  </a:lnTo>
                  <a:lnTo>
                    <a:pt x="343434" y="434688"/>
                  </a:lnTo>
                  <a:lnTo>
                    <a:pt x="303401" y="455709"/>
                  </a:lnTo>
                  <a:lnTo>
                    <a:pt x="284692" y="457336"/>
                  </a:lnTo>
                  <a:lnTo>
                    <a:pt x="265972" y="455709"/>
                  </a:lnTo>
                  <a:lnTo>
                    <a:pt x="225940" y="434688"/>
                  </a:lnTo>
                  <a:lnTo>
                    <a:pt x="206487" y="391145"/>
                  </a:lnTo>
                  <a:lnTo>
                    <a:pt x="205145" y="366774"/>
                  </a:lnTo>
                  <a:lnTo>
                    <a:pt x="205145" y="0"/>
                  </a:lnTo>
                  <a:lnTo>
                    <a:pt x="0" y="0"/>
                  </a:lnTo>
                  <a:lnTo>
                    <a:pt x="0" y="357716"/>
                  </a:lnTo>
                  <a:lnTo>
                    <a:pt x="4238" y="425213"/>
                  </a:lnTo>
                  <a:lnTo>
                    <a:pt x="16951" y="479974"/>
                  </a:lnTo>
                  <a:lnTo>
                    <a:pt x="38135" y="524550"/>
                  </a:lnTo>
                  <a:lnTo>
                    <a:pt x="67788" y="561490"/>
                  </a:lnTo>
                  <a:lnTo>
                    <a:pt x="98152" y="586507"/>
                  </a:lnTo>
                  <a:lnTo>
                    <a:pt x="135027" y="606869"/>
                  </a:lnTo>
                  <a:lnTo>
                    <a:pt x="178409" y="622056"/>
                  </a:lnTo>
                  <a:lnTo>
                    <a:pt x="228298" y="631549"/>
                  </a:lnTo>
                  <a:lnTo>
                    <a:pt x="284692" y="634828"/>
                  </a:lnTo>
                  <a:lnTo>
                    <a:pt x="341092" y="631549"/>
                  </a:lnTo>
                  <a:lnTo>
                    <a:pt x="390984" y="622056"/>
                  </a:lnTo>
                  <a:lnTo>
                    <a:pt x="434368" y="606869"/>
                  </a:lnTo>
                  <a:lnTo>
                    <a:pt x="471243" y="586507"/>
                  </a:lnTo>
                  <a:lnTo>
                    <a:pt x="501607" y="561490"/>
                  </a:lnTo>
                  <a:lnTo>
                    <a:pt x="531257" y="524550"/>
                  </a:lnTo>
                  <a:lnTo>
                    <a:pt x="552434" y="479974"/>
                  </a:lnTo>
                  <a:lnTo>
                    <a:pt x="565140" y="425213"/>
                  </a:lnTo>
                  <a:lnTo>
                    <a:pt x="569354" y="357716"/>
                  </a:lnTo>
                  <a:lnTo>
                    <a:pt x="56935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76B45117-0C50-79BE-B0EC-74073F51C540}"/>
                </a:ext>
              </a:extLst>
            </p:cNvPr>
            <p:cNvSpPr/>
            <p:nvPr/>
          </p:nvSpPr>
          <p:spPr>
            <a:xfrm>
              <a:off x="8972265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84" y="0"/>
                  </a:moveTo>
                  <a:lnTo>
                    <a:pt x="397652" y="0"/>
                  </a:lnTo>
                  <a:lnTo>
                    <a:pt x="397723" y="262696"/>
                  </a:lnTo>
                  <a:lnTo>
                    <a:pt x="398216" y="283569"/>
                  </a:lnTo>
                  <a:lnTo>
                    <a:pt x="399556" y="308680"/>
                  </a:lnTo>
                  <a:lnTo>
                    <a:pt x="402165" y="348638"/>
                  </a:lnTo>
                  <a:lnTo>
                    <a:pt x="221406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10" y="624902"/>
                  </a:lnTo>
                  <a:lnTo>
                    <a:pt x="198740" y="362166"/>
                  </a:lnTo>
                  <a:lnTo>
                    <a:pt x="198246" y="341303"/>
                  </a:lnTo>
                  <a:lnTo>
                    <a:pt x="196906" y="316191"/>
                  </a:lnTo>
                  <a:lnTo>
                    <a:pt x="194297" y="276221"/>
                  </a:lnTo>
                  <a:lnTo>
                    <a:pt x="384093" y="624902"/>
                  </a:lnTo>
                  <a:lnTo>
                    <a:pt x="596484" y="624902"/>
                  </a:lnTo>
                  <a:lnTo>
                    <a:pt x="59648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2DA85DA3-FDD6-AA98-9B6D-D1FF2B5DC1AE}"/>
                </a:ext>
              </a:extLst>
            </p:cNvPr>
            <p:cNvSpPr/>
            <p:nvPr/>
          </p:nvSpPr>
          <p:spPr>
            <a:xfrm>
              <a:off x="9420833" y="6393988"/>
              <a:ext cx="357340" cy="395483"/>
            </a:xfrm>
            <a:custGeom>
              <a:avLst/>
              <a:gdLst/>
              <a:ahLst/>
              <a:cxnLst/>
              <a:rect l="l" t="t" r="r" b="b"/>
              <a:pathLst>
                <a:path w="565150" h="625475">
                  <a:moveTo>
                    <a:pt x="271143" y="0"/>
                  </a:moveTo>
                  <a:lnTo>
                    <a:pt x="0" y="0"/>
                  </a:lnTo>
                  <a:lnTo>
                    <a:pt x="0" y="624912"/>
                  </a:lnTo>
                  <a:lnTo>
                    <a:pt x="204234" y="624912"/>
                  </a:lnTo>
                  <a:lnTo>
                    <a:pt x="204234" y="416605"/>
                  </a:lnTo>
                  <a:lnTo>
                    <a:pt x="441855" y="416605"/>
                  </a:lnTo>
                  <a:lnTo>
                    <a:pt x="424740" y="387621"/>
                  </a:lnTo>
                  <a:lnTo>
                    <a:pt x="445970" y="373938"/>
                  </a:lnTo>
                  <a:lnTo>
                    <a:pt x="473053" y="350782"/>
                  </a:lnTo>
                  <a:lnTo>
                    <a:pt x="499917" y="315630"/>
                  </a:lnTo>
                  <a:lnTo>
                    <a:pt x="520489" y="265957"/>
                  </a:lnTo>
                  <a:lnTo>
                    <a:pt x="520897" y="262641"/>
                  </a:lnTo>
                  <a:lnTo>
                    <a:pt x="203355" y="262641"/>
                  </a:lnTo>
                  <a:lnTo>
                    <a:pt x="203355" y="153963"/>
                  </a:lnTo>
                  <a:lnTo>
                    <a:pt x="523393" y="153963"/>
                  </a:lnTo>
                  <a:lnTo>
                    <a:pt x="523045" y="150996"/>
                  </a:lnTo>
                  <a:lnTo>
                    <a:pt x="507226" y="108690"/>
                  </a:lnTo>
                  <a:lnTo>
                    <a:pt x="482936" y="73173"/>
                  </a:lnTo>
                  <a:lnTo>
                    <a:pt x="451871" y="45297"/>
                  </a:lnTo>
                  <a:lnTo>
                    <a:pt x="415368" y="24843"/>
                  </a:lnTo>
                  <a:lnTo>
                    <a:pt x="373357" y="10758"/>
                  </a:lnTo>
                  <a:lnTo>
                    <a:pt x="325421" y="2619"/>
                  </a:lnTo>
                  <a:lnTo>
                    <a:pt x="271143" y="0"/>
                  </a:lnTo>
                  <a:close/>
                </a:path>
                <a:path w="565150" h="625475">
                  <a:moveTo>
                    <a:pt x="441855" y="416605"/>
                  </a:moveTo>
                  <a:lnTo>
                    <a:pt x="230464" y="416605"/>
                  </a:lnTo>
                  <a:lnTo>
                    <a:pt x="329864" y="624912"/>
                  </a:lnTo>
                  <a:lnTo>
                    <a:pt x="564862" y="624912"/>
                  </a:lnTo>
                  <a:lnTo>
                    <a:pt x="441855" y="416605"/>
                  </a:lnTo>
                  <a:close/>
                </a:path>
                <a:path w="565150" h="625475">
                  <a:moveTo>
                    <a:pt x="523393" y="153963"/>
                  </a:moveTo>
                  <a:lnTo>
                    <a:pt x="254861" y="153963"/>
                  </a:lnTo>
                  <a:lnTo>
                    <a:pt x="270186" y="154785"/>
                  </a:lnTo>
                  <a:lnTo>
                    <a:pt x="282547" y="157136"/>
                  </a:lnTo>
                  <a:lnTo>
                    <a:pt x="314756" y="179214"/>
                  </a:lnTo>
                  <a:lnTo>
                    <a:pt x="322670" y="208297"/>
                  </a:lnTo>
                  <a:lnTo>
                    <a:pt x="320538" y="225528"/>
                  </a:lnTo>
                  <a:lnTo>
                    <a:pt x="292742" y="256143"/>
                  </a:lnTo>
                  <a:lnTo>
                    <a:pt x="254861" y="262641"/>
                  </a:lnTo>
                  <a:lnTo>
                    <a:pt x="520897" y="262641"/>
                  </a:lnTo>
                  <a:lnTo>
                    <a:pt x="528695" y="199240"/>
                  </a:lnTo>
                  <a:lnTo>
                    <a:pt x="523489" y="154785"/>
                  </a:lnTo>
                  <a:lnTo>
                    <a:pt x="523393" y="153963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6F7A7D75-EBA1-3022-4915-9BE6DEA68074}"/>
                </a:ext>
              </a:extLst>
            </p:cNvPr>
            <p:cNvSpPr/>
            <p:nvPr/>
          </p:nvSpPr>
          <p:spPr>
            <a:xfrm>
              <a:off x="9812256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94" y="0"/>
                  </a:moveTo>
                  <a:lnTo>
                    <a:pt x="397673" y="0"/>
                  </a:lnTo>
                  <a:lnTo>
                    <a:pt x="397744" y="262696"/>
                  </a:lnTo>
                  <a:lnTo>
                    <a:pt x="398236" y="283569"/>
                  </a:lnTo>
                  <a:lnTo>
                    <a:pt x="399573" y="308680"/>
                  </a:lnTo>
                  <a:lnTo>
                    <a:pt x="402176" y="348638"/>
                  </a:lnTo>
                  <a:lnTo>
                    <a:pt x="221427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63" y="624902"/>
                  </a:lnTo>
                  <a:lnTo>
                    <a:pt x="198792" y="362187"/>
                  </a:lnTo>
                  <a:lnTo>
                    <a:pt x="198295" y="341324"/>
                  </a:lnTo>
                  <a:lnTo>
                    <a:pt x="196945" y="316212"/>
                  </a:lnTo>
                  <a:lnTo>
                    <a:pt x="194318" y="276242"/>
                  </a:lnTo>
                  <a:lnTo>
                    <a:pt x="384103" y="624902"/>
                  </a:lnTo>
                  <a:lnTo>
                    <a:pt x="596494" y="624902"/>
                  </a:lnTo>
                  <a:lnTo>
                    <a:pt x="59649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grpSp>
          <p:nvGrpSpPr>
            <p:cNvPr id="15" name="object 6">
              <a:extLst>
                <a:ext uri="{FF2B5EF4-FFF2-40B4-BE49-F238E27FC236}">
                  <a16:creationId xmlns:a16="http://schemas.microsoft.com/office/drawing/2014/main" id="{EE46CB2D-CAB4-1015-B1BB-24DB668F1E49}"/>
                </a:ext>
              </a:extLst>
            </p:cNvPr>
            <p:cNvGrpSpPr/>
            <p:nvPr/>
          </p:nvGrpSpPr>
          <p:grpSpPr>
            <a:xfrm>
              <a:off x="10423963" y="6430743"/>
              <a:ext cx="605743" cy="115608"/>
              <a:chOff x="16486009" y="10170534"/>
              <a:chExt cx="958013" cy="182840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id="{791CE404-F8CE-467E-97B1-B2E8BE72E46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486009" y="10174235"/>
                <a:ext cx="146634" cy="178863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id="{7F378127-C037-5CFF-FA43-2CB22FC8703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676450" y="10217566"/>
                <a:ext cx="113692" cy="132770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id="{4846B98C-D139-344F-C859-2E7DEFF86249}"/>
                  </a:ext>
                </a:extLst>
              </p:cNvPr>
              <p:cNvSpPr/>
              <p:nvPr/>
            </p:nvSpPr>
            <p:spPr>
              <a:xfrm>
                <a:off x="16831895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612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612" y="179806"/>
                    </a:lnTo>
                    <a:lnTo>
                      <a:pt x="20612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48" name="object 10">
                <a:extLst>
                  <a:ext uri="{FF2B5EF4-FFF2-40B4-BE49-F238E27FC236}">
                    <a16:creationId xmlns:a16="http://schemas.microsoft.com/office/drawing/2014/main" id="{2167B906-3EA2-0392-CEC4-3E20762EAEC3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6884726" y="10220309"/>
                <a:ext cx="130048" cy="131043"/>
              </a:xfrm>
              <a:prstGeom prst="rect">
                <a:avLst/>
              </a:prstGeom>
            </p:spPr>
          </p:pic>
          <p:pic>
            <p:nvPicPr>
              <p:cNvPr id="49" name="object 11">
                <a:extLst>
                  <a:ext uri="{FF2B5EF4-FFF2-40B4-BE49-F238E27FC236}">
                    <a16:creationId xmlns:a16="http://schemas.microsoft.com/office/drawing/2014/main" id="{023DE5FD-DCA0-4120-C88B-EA13F02764E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037162" y="10217578"/>
                <a:ext cx="122980" cy="135796"/>
              </a:xfrm>
              <a:prstGeom prst="rect">
                <a:avLst/>
              </a:prstGeom>
            </p:spPr>
          </p:pic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id="{76C124FF-84CC-25FD-F932-5E3232856F7A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194136" y="10218037"/>
                <a:ext cx="191205" cy="134829"/>
              </a:xfrm>
              <a:prstGeom prst="rect">
                <a:avLst/>
              </a:prstGeom>
            </p:spPr>
          </p:pic>
          <p:sp>
            <p:nvSpPr>
              <p:cNvPr id="51" name="object 13">
                <a:extLst>
                  <a:ext uri="{FF2B5EF4-FFF2-40B4-BE49-F238E27FC236}">
                    <a16:creationId xmlns:a16="http://schemas.microsoft.com/office/drawing/2014/main" id="{809877AB-AA24-F2B5-93E2-A16766CDD83C}"/>
                  </a:ext>
                </a:extLst>
              </p:cNvPr>
              <p:cNvSpPr/>
              <p:nvPr/>
            </p:nvSpPr>
            <p:spPr>
              <a:xfrm>
                <a:off x="17421797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31" y="49784"/>
                    </a:lnTo>
                    <a:lnTo>
                      <a:pt x="1231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6" name="object 14">
              <a:extLst>
                <a:ext uri="{FF2B5EF4-FFF2-40B4-BE49-F238E27FC236}">
                  <a16:creationId xmlns:a16="http://schemas.microsoft.com/office/drawing/2014/main" id="{59213B95-3DD1-0C07-232E-74A5C283F893}"/>
                </a:ext>
              </a:extLst>
            </p:cNvPr>
            <p:cNvGrpSpPr/>
            <p:nvPr/>
          </p:nvGrpSpPr>
          <p:grpSpPr>
            <a:xfrm>
              <a:off x="11052397" y="6428324"/>
              <a:ext cx="280727" cy="117887"/>
              <a:chOff x="17479908" y="10166708"/>
              <a:chExt cx="443984" cy="186444"/>
            </a:xfrm>
          </p:grpSpPr>
          <p:pic>
            <p:nvPicPr>
              <p:cNvPr id="42" name="object 15">
                <a:extLst>
                  <a:ext uri="{FF2B5EF4-FFF2-40B4-BE49-F238E27FC236}">
                    <a16:creationId xmlns:a16="http://schemas.microsoft.com/office/drawing/2014/main" id="{531C3379-0354-BD4A-FE7B-CCB3D82F8985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644672" y="10218319"/>
                <a:ext cx="114425" cy="134833"/>
              </a:xfrm>
              <a:prstGeom prst="rect">
                <a:avLst/>
              </a:prstGeom>
            </p:spPr>
          </p:pic>
          <p:pic>
            <p:nvPicPr>
              <p:cNvPr id="43" name="object 16">
                <a:extLst>
                  <a:ext uri="{FF2B5EF4-FFF2-40B4-BE49-F238E27FC236}">
                    <a16:creationId xmlns:a16="http://schemas.microsoft.com/office/drawing/2014/main" id="{7F8EFE44-C0E4-E617-99DD-DDD71FC0A4B2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7479908" y="10166708"/>
                <a:ext cx="131283" cy="186402"/>
              </a:xfrm>
              <a:prstGeom prst="rect">
                <a:avLst/>
              </a:prstGeom>
            </p:spPr>
          </p:pic>
          <p:pic>
            <p:nvPicPr>
              <p:cNvPr id="44" name="object 17">
                <a:extLst>
                  <a:ext uri="{FF2B5EF4-FFF2-40B4-BE49-F238E27FC236}">
                    <a16:creationId xmlns:a16="http://schemas.microsoft.com/office/drawing/2014/main" id="{7F190B09-EE97-B9C9-2D73-B8EB24AC1CB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7792609" y="10166708"/>
                <a:ext cx="131283" cy="186402"/>
              </a:xfrm>
              <a:prstGeom prst="rect">
                <a:avLst/>
              </a:prstGeom>
            </p:spPr>
          </p:pic>
        </p:grpSp>
        <p:grpSp>
          <p:nvGrpSpPr>
            <p:cNvPr id="17" name="object 18">
              <a:extLst>
                <a:ext uri="{FF2B5EF4-FFF2-40B4-BE49-F238E27FC236}">
                  <a16:creationId xmlns:a16="http://schemas.microsoft.com/office/drawing/2014/main" id="{BDC61485-C10F-895B-ABFD-E87EF3482C4D}"/>
                </a:ext>
              </a:extLst>
            </p:cNvPr>
            <p:cNvGrpSpPr/>
            <p:nvPr/>
          </p:nvGrpSpPr>
          <p:grpSpPr>
            <a:xfrm>
              <a:off x="11410269" y="6428329"/>
              <a:ext cx="654730" cy="118022"/>
              <a:chOff x="18045901" y="10166716"/>
              <a:chExt cx="1035487" cy="186657"/>
            </a:xfrm>
          </p:grpSpPr>
          <p:pic>
            <p:nvPicPr>
              <p:cNvPr id="34" name="object 19">
                <a:extLst>
                  <a:ext uri="{FF2B5EF4-FFF2-40B4-BE49-F238E27FC236}">
                    <a16:creationId xmlns:a16="http://schemas.microsoft.com/office/drawing/2014/main" id="{2FC645B5-ED4A-6248-B751-F7C7896E9B32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8045901" y="10174273"/>
                <a:ext cx="148937" cy="176067"/>
              </a:xfrm>
              <a:prstGeom prst="rect">
                <a:avLst/>
              </a:prstGeom>
            </p:spPr>
          </p:pic>
          <p:pic>
            <p:nvPicPr>
              <p:cNvPr id="35" name="object 20">
                <a:extLst>
                  <a:ext uri="{FF2B5EF4-FFF2-40B4-BE49-F238E27FC236}">
                    <a16:creationId xmlns:a16="http://schemas.microsoft.com/office/drawing/2014/main" id="{CDEC076E-75EB-C491-778C-CADC7505F968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8231547" y="10218319"/>
                <a:ext cx="114404" cy="134833"/>
              </a:xfrm>
              <a:prstGeom prst="rect">
                <a:avLst/>
              </a:prstGeom>
            </p:spPr>
          </p:pic>
          <p:pic>
            <p:nvPicPr>
              <p:cNvPr id="36" name="object 21">
                <a:extLst>
                  <a:ext uri="{FF2B5EF4-FFF2-40B4-BE49-F238E27FC236}">
                    <a16:creationId xmlns:a16="http://schemas.microsoft.com/office/drawing/2014/main" id="{FC17522C-CCB1-8473-9E0F-E72C9397E47E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8378985" y="10217577"/>
                <a:ext cx="119724" cy="135796"/>
              </a:xfrm>
              <a:prstGeom prst="rect">
                <a:avLst/>
              </a:prstGeom>
            </p:spPr>
          </p:pic>
          <p:sp>
            <p:nvSpPr>
              <p:cNvPr id="37" name="object 22">
                <a:extLst>
                  <a:ext uri="{FF2B5EF4-FFF2-40B4-BE49-F238E27FC236}">
                    <a16:creationId xmlns:a16="http://schemas.microsoft.com/office/drawing/2014/main" id="{FE5C21C8-0727-5F45-7B32-BC93C1537E53}"/>
                  </a:ext>
                </a:extLst>
              </p:cNvPr>
              <p:cNvSpPr/>
              <p:nvPr/>
            </p:nvSpPr>
            <p:spPr>
              <a:xfrm>
                <a:off x="18531181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38" name="object 23">
                <a:extLst>
                  <a:ext uri="{FF2B5EF4-FFF2-40B4-BE49-F238E27FC236}">
                    <a16:creationId xmlns:a16="http://schemas.microsoft.com/office/drawing/2014/main" id="{5F67F681-B7A9-1BE8-686E-AECB2C7A79AF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8588795" y="10217577"/>
                <a:ext cx="135556" cy="135796"/>
              </a:xfrm>
              <a:prstGeom prst="rect">
                <a:avLst/>
              </a:prstGeom>
            </p:spPr>
          </p:pic>
          <p:pic>
            <p:nvPicPr>
              <p:cNvPr id="39" name="object 24">
                <a:extLst>
                  <a:ext uri="{FF2B5EF4-FFF2-40B4-BE49-F238E27FC236}">
                    <a16:creationId xmlns:a16="http://schemas.microsoft.com/office/drawing/2014/main" id="{B40C5862-45B6-EA7B-B6F5-B2C729902050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8759347" y="10217566"/>
                <a:ext cx="113682" cy="132770"/>
              </a:xfrm>
              <a:prstGeom prst="rect">
                <a:avLst/>
              </a:prstGeom>
            </p:spPr>
          </p:pic>
          <p:pic>
            <p:nvPicPr>
              <p:cNvPr id="40" name="object 25">
                <a:extLst>
                  <a:ext uri="{FF2B5EF4-FFF2-40B4-BE49-F238E27FC236}">
                    <a16:creationId xmlns:a16="http://schemas.microsoft.com/office/drawing/2014/main" id="{B5DC0670-26E7-8A20-8F0F-96F6E3F438E8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8904482" y="10218319"/>
                <a:ext cx="114425" cy="134833"/>
              </a:xfrm>
              <a:prstGeom prst="rect">
                <a:avLst/>
              </a:prstGeom>
            </p:spPr>
          </p:pic>
          <p:sp>
            <p:nvSpPr>
              <p:cNvPr id="41" name="object 26">
                <a:extLst>
                  <a:ext uri="{FF2B5EF4-FFF2-40B4-BE49-F238E27FC236}">
                    <a16:creationId xmlns:a16="http://schemas.microsoft.com/office/drawing/2014/main" id="{7AFC1256-B2FA-6732-AB3A-EA1A8BFA9694}"/>
                  </a:ext>
                </a:extLst>
              </p:cNvPr>
              <p:cNvSpPr/>
              <p:nvPr/>
            </p:nvSpPr>
            <p:spPr>
              <a:xfrm>
                <a:off x="19061703" y="10166716"/>
                <a:ext cx="1968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84150">
                    <a:moveTo>
                      <a:pt x="19381" y="0"/>
                    </a:moveTo>
                    <a:lnTo>
                      <a:pt x="0" y="0"/>
                    </a:lnTo>
                    <a:lnTo>
                      <a:pt x="0" y="183617"/>
                    </a:lnTo>
                    <a:lnTo>
                      <a:pt x="19381" y="183617"/>
                    </a:lnTo>
                    <a:lnTo>
                      <a:pt x="19381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9" name="object 27">
              <a:extLst>
                <a:ext uri="{FF2B5EF4-FFF2-40B4-BE49-F238E27FC236}">
                  <a16:creationId xmlns:a16="http://schemas.microsoft.com/office/drawing/2014/main" id="{202A2B2C-4F5B-78DA-813D-4661592DE6B7}"/>
                </a:ext>
              </a:extLst>
            </p:cNvPr>
            <p:cNvGrpSpPr/>
            <p:nvPr/>
          </p:nvGrpSpPr>
          <p:grpSpPr>
            <a:xfrm>
              <a:off x="10418876" y="6619228"/>
              <a:ext cx="183063" cy="117993"/>
              <a:chOff x="16477963" y="10468632"/>
              <a:chExt cx="289523" cy="186612"/>
            </a:xfrm>
          </p:grpSpPr>
          <p:pic>
            <p:nvPicPr>
              <p:cNvPr id="32" name="object 28">
                <a:extLst>
                  <a:ext uri="{FF2B5EF4-FFF2-40B4-BE49-F238E27FC236}">
                    <a16:creationId xmlns:a16="http://schemas.microsoft.com/office/drawing/2014/main" id="{D873F72F-5E73-2ADF-5683-159ACB56286F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6477963" y="10468632"/>
                <a:ext cx="131283" cy="186371"/>
              </a:xfrm>
              <a:prstGeom prst="rect">
                <a:avLst/>
              </a:prstGeom>
            </p:spPr>
          </p:pic>
          <p:pic>
            <p:nvPicPr>
              <p:cNvPr id="33" name="object 29">
                <a:extLst>
                  <a:ext uri="{FF2B5EF4-FFF2-40B4-BE49-F238E27FC236}">
                    <a16:creationId xmlns:a16="http://schemas.microsoft.com/office/drawing/2014/main" id="{28F6621A-E146-3556-22FB-3EDD7C16E9EB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6644506" y="10519427"/>
                <a:ext cx="122980" cy="135817"/>
              </a:xfrm>
              <a:prstGeom prst="rect">
                <a:avLst/>
              </a:prstGeom>
            </p:spPr>
          </p:pic>
        </p:grpSp>
        <p:grpSp>
          <p:nvGrpSpPr>
            <p:cNvPr id="21" name="object 30">
              <a:extLst>
                <a:ext uri="{FF2B5EF4-FFF2-40B4-BE49-F238E27FC236}">
                  <a16:creationId xmlns:a16="http://schemas.microsoft.com/office/drawing/2014/main" id="{BBE4E2C8-2EBD-9B41-7E9A-AB0E459C3210}"/>
                </a:ext>
              </a:extLst>
            </p:cNvPr>
            <p:cNvGrpSpPr/>
            <p:nvPr/>
          </p:nvGrpSpPr>
          <p:grpSpPr>
            <a:xfrm>
              <a:off x="10670822" y="6612538"/>
              <a:ext cx="248592" cy="124683"/>
              <a:chOff x="16876428" y="10458052"/>
              <a:chExt cx="393160" cy="197192"/>
            </a:xfrm>
          </p:grpSpPr>
          <p:pic>
            <p:nvPicPr>
              <p:cNvPr id="30" name="object 31">
                <a:extLst>
                  <a:ext uri="{FF2B5EF4-FFF2-40B4-BE49-F238E27FC236}">
                    <a16:creationId xmlns:a16="http://schemas.microsoft.com/office/drawing/2014/main" id="{F3336178-9BF4-E720-8E52-4E8964E40ACD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6876428" y="10476140"/>
                <a:ext cx="152173" cy="176067"/>
              </a:xfrm>
              <a:prstGeom prst="rect">
                <a:avLst/>
              </a:prstGeom>
            </p:spPr>
          </p:pic>
          <p:pic>
            <p:nvPicPr>
              <p:cNvPr id="31" name="object 32">
                <a:extLst>
                  <a:ext uri="{FF2B5EF4-FFF2-40B4-BE49-F238E27FC236}">
                    <a16:creationId xmlns:a16="http://schemas.microsoft.com/office/drawing/2014/main" id="{97BF51BA-EC78-2FFA-E300-354CB28E0DFB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7056025" y="10458052"/>
                <a:ext cx="213563" cy="197192"/>
              </a:xfrm>
              <a:prstGeom prst="rect">
                <a:avLst/>
              </a:prstGeom>
            </p:spPr>
          </p:pic>
        </p:grpSp>
        <p:grpSp>
          <p:nvGrpSpPr>
            <p:cNvPr id="23" name="object 33">
              <a:extLst>
                <a:ext uri="{FF2B5EF4-FFF2-40B4-BE49-F238E27FC236}">
                  <a16:creationId xmlns:a16="http://schemas.microsoft.com/office/drawing/2014/main" id="{666DDB42-7E72-F55B-F7C7-0EE655F3ED03}"/>
                </a:ext>
              </a:extLst>
            </p:cNvPr>
            <p:cNvGrpSpPr/>
            <p:nvPr/>
          </p:nvGrpSpPr>
          <p:grpSpPr>
            <a:xfrm>
              <a:off x="10987189" y="6623978"/>
              <a:ext cx="482571" cy="137092"/>
              <a:chOff x="17376778" y="10476145"/>
              <a:chExt cx="763210" cy="216817"/>
            </a:xfrm>
          </p:grpSpPr>
          <p:pic>
            <p:nvPicPr>
              <p:cNvPr id="24" name="object 34">
                <a:extLst>
                  <a:ext uri="{FF2B5EF4-FFF2-40B4-BE49-F238E27FC236}">
                    <a16:creationId xmlns:a16="http://schemas.microsoft.com/office/drawing/2014/main" id="{D5B1E84E-BC27-237D-B1F0-0F0CF8693685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7376778" y="10476145"/>
                <a:ext cx="156414" cy="176057"/>
              </a:xfrm>
              <a:prstGeom prst="rect">
                <a:avLst/>
              </a:prstGeom>
            </p:spPr>
          </p:pic>
          <p:pic>
            <p:nvPicPr>
              <p:cNvPr id="27" name="object 35">
                <a:extLst>
                  <a:ext uri="{FF2B5EF4-FFF2-40B4-BE49-F238E27FC236}">
                    <a16:creationId xmlns:a16="http://schemas.microsoft.com/office/drawing/2014/main" id="{C54E8244-6877-CBA3-0929-291071632D15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7564932" y="10514911"/>
                <a:ext cx="132278" cy="140330"/>
              </a:xfrm>
              <a:prstGeom prst="rect">
                <a:avLst/>
              </a:prstGeom>
            </p:spPr>
          </p:pic>
          <p:pic>
            <p:nvPicPr>
              <p:cNvPr id="28" name="object 36">
                <a:extLst>
                  <a:ext uri="{FF2B5EF4-FFF2-40B4-BE49-F238E27FC236}">
                    <a16:creationId xmlns:a16="http://schemas.microsoft.com/office/drawing/2014/main" id="{AD2D2FE9-6F5B-D22D-8A5B-EA32A196BDEF}"/>
                  </a:ext>
                </a:extLst>
              </p:cNvPr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17719634" y="10514884"/>
                <a:ext cx="141587" cy="178078"/>
              </a:xfrm>
              <a:prstGeom prst="rect">
                <a:avLst/>
              </a:prstGeom>
            </p:spPr>
          </p:pic>
          <p:pic>
            <p:nvPicPr>
              <p:cNvPr id="29" name="object 37">
                <a:extLst>
                  <a:ext uri="{FF2B5EF4-FFF2-40B4-BE49-F238E27FC236}">
                    <a16:creationId xmlns:a16="http://schemas.microsoft.com/office/drawing/2014/main" id="{ECE41E72-3A4A-7AEA-7F48-FCC3EF755F83}"/>
                  </a:ext>
                </a:extLst>
              </p:cNvPr>
              <p:cNvPicPr/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17895495" y="10514876"/>
                <a:ext cx="244493" cy="140368"/>
              </a:xfrm>
              <a:prstGeom prst="rect">
                <a:avLst/>
              </a:prstGeom>
            </p:spPr>
          </p:pic>
        </p:grpSp>
      </p:grpSp>
      <p:sp>
        <p:nvSpPr>
          <p:cNvPr id="52" name="object 38">
            <a:extLst>
              <a:ext uri="{FF2B5EF4-FFF2-40B4-BE49-F238E27FC236}">
                <a16:creationId xmlns:a16="http://schemas.microsoft.com/office/drawing/2014/main" id="{52FF2706-CF99-21DA-5C92-452134DC70A1}"/>
              </a:ext>
            </a:extLst>
          </p:cNvPr>
          <p:cNvSpPr/>
          <p:nvPr/>
        </p:nvSpPr>
        <p:spPr>
          <a:xfrm>
            <a:off x="0" y="0"/>
            <a:ext cx="899303" cy="883920"/>
          </a:xfrm>
          <a:custGeom>
            <a:avLst/>
            <a:gdLst/>
            <a:ahLst/>
            <a:cxnLst/>
            <a:rect l="l" t="t" r="r" b="b"/>
            <a:pathLst>
              <a:path w="5791200" h="5692140">
                <a:moveTo>
                  <a:pt x="5790787" y="0"/>
                </a:moveTo>
                <a:lnTo>
                  <a:pt x="0" y="0"/>
                </a:lnTo>
                <a:lnTo>
                  <a:pt x="0" y="5691659"/>
                </a:lnTo>
                <a:lnTo>
                  <a:pt x="5790787" y="0"/>
                </a:lnTo>
                <a:close/>
              </a:path>
            </a:pathLst>
          </a:custGeom>
          <a:solidFill>
            <a:srgbClr val="E422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98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0CB9C9-6A27-1136-6475-1B3C22CEB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apa&#10;&#10;El contenido generado por IA puede ser incorrecto.">
            <a:extLst>
              <a:ext uri="{FF2B5EF4-FFF2-40B4-BE49-F238E27FC236}">
                <a16:creationId xmlns:a16="http://schemas.microsoft.com/office/drawing/2014/main" id="{D1A06C3D-9A30-86E3-05AD-6A9AEF412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6" t="47514" r="4232" b="14422"/>
          <a:stretch/>
        </p:blipFill>
        <p:spPr>
          <a:xfrm>
            <a:off x="1171448" y="1469379"/>
            <a:ext cx="3713480" cy="3229682"/>
          </a:xfrm>
          <a:prstGeom prst="rect">
            <a:avLst/>
          </a:prstGeom>
        </p:spPr>
      </p:pic>
      <p:pic>
        <p:nvPicPr>
          <p:cNvPr id="8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81AAD2B3-612B-7A00-4D93-F6F96F81EE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6953" y="0"/>
            <a:ext cx="1600966" cy="982870"/>
          </a:xfrm>
          <a:prstGeom prst="rect">
            <a:avLst/>
          </a:prstGeom>
          <a:ln>
            <a:noFill/>
          </a:ln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718F2A7F-BE23-61B5-4390-4667E5C4F4F0}"/>
              </a:ext>
            </a:extLst>
          </p:cNvPr>
          <p:cNvSpPr txBox="1"/>
          <p:nvPr/>
        </p:nvSpPr>
        <p:spPr>
          <a:xfrm>
            <a:off x="7251506" y="1076281"/>
            <a:ext cx="1983315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808080"/>
                </a:solidFill>
                <a:latin typeface="Aptos Narrow"/>
              </a:rPr>
              <a:t>KM 1-10</a:t>
            </a:r>
            <a:endParaRPr lang="en-US" dirty="0"/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61C8FFE0-6DA4-ACCF-E3A3-7C03ACC6F9DE}"/>
              </a:ext>
            </a:extLst>
          </p:cNvPr>
          <p:cNvSpPr txBox="1"/>
          <p:nvPr/>
        </p:nvSpPr>
        <p:spPr>
          <a:xfrm>
            <a:off x="1694625" y="1065457"/>
            <a:ext cx="2915728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808080"/>
                </a:solidFill>
                <a:latin typeface="Aptos Narrow"/>
              </a:rPr>
              <a:t>KM 13-15</a:t>
            </a:r>
          </a:p>
        </p:txBody>
      </p:sp>
      <p:pic>
        <p:nvPicPr>
          <p:cNvPr id="13" name="Imagen 12" descr="Mapa&#10;&#10;El contenido generado por IA puede ser incorrecto.">
            <a:extLst>
              <a:ext uri="{FF2B5EF4-FFF2-40B4-BE49-F238E27FC236}">
                <a16:creationId xmlns:a16="http://schemas.microsoft.com/office/drawing/2014/main" id="{74B890C3-38F4-DD7D-9946-B51C914D3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t="40157" r="3693" b="12766"/>
          <a:stretch/>
        </p:blipFill>
        <p:spPr>
          <a:xfrm>
            <a:off x="5024075" y="1476391"/>
            <a:ext cx="6230106" cy="322854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61268D5-7169-513C-9DA1-D887B5B25BC8}"/>
              </a:ext>
            </a:extLst>
          </p:cNvPr>
          <p:cNvSpPr txBox="1"/>
          <p:nvPr/>
        </p:nvSpPr>
        <p:spPr>
          <a:xfrm>
            <a:off x="899303" y="282749"/>
            <a:ext cx="9252873" cy="518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3375"/>
              </a:lnSpc>
              <a:buNone/>
            </a:pPr>
            <a:r>
              <a:rPr lang="en-US" sz="2800" b="0" i="0" dirty="0">
                <a:solidFill>
                  <a:schemeClr val="bg1">
                    <a:lumMod val="50000"/>
                  </a:schemeClr>
                </a:solidFill>
                <a:effectLst/>
                <a:latin typeface="Aptos Narrow"/>
              </a:rPr>
              <a:t>ANALISIS DEL PROCESO DE LA EXPANSIÓN 2014-2022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2DAFEACD-A38F-9C26-0280-3A79F015E3AB}"/>
              </a:ext>
            </a:extLst>
          </p:cNvPr>
          <p:cNvGrpSpPr/>
          <p:nvPr/>
        </p:nvGrpSpPr>
        <p:grpSpPr>
          <a:xfrm>
            <a:off x="8276986" y="6127288"/>
            <a:ext cx="3521313" cy="401515"/>
            <a:chOff x="8543686" y="6393988"/>
            <a:chExt cx="3521313" cy="401515"/>
          </a:xfrm>
        </p:grpSpPr>
        <p:sp>
          <p:nvSpPr>
            <p:cNvPr id="5" name="object 2">
              <a:extLst>
                <a:ext uri="{FF2B5EF4-FFF2-40B4-BE49-F238E27FC236}">
                  <a16:creationId xmlns:a16="http://schemas.microsoft.com/office/drawing/2014/main" id="{7BD5D7B1-E845-9C26-2C92-FA870819B659}"/>
                </a:ext>
              </a:extLst>
            </p:cNvPr>
            <p:cNvSpPr/>
            <p:nvPr/>
          </p:nvSpPr>
          <p:spPr>
            <a:xfrm>
              <a:off x="8543686" y="6393998"/>
              <a:ext cx="360150" cy="401505"/>
            </a:xfrm>
            <a:custGeom>
              <a:avLst/>
              <a:gdLst/>
              <a:ahLst/>
              <a:cxnLst/>
              <a:rect l="l" t="t" r="r" b="b"/>
              <a:pathLst>
                <a:path w="569594" h="635000">
                  <a:moveTo>
                    <a:pt x="569354" y="0"/>
                  </a:moveTo>
                  <a:lnTo>
                    <a:pt x="363318" y="0"/>
                  </a:lnTo>
                  <a:lnTo>
                    <a:pt x="363318" y="366774"/>
                  </a:lnTo>
                  <a:lnTo>
                    <a:pt x="362120" y="390754"/>
                  </a:lnTo>
                  <a:lnTo>
                    <a:pt x="343434" y="434688"/>
                  </a:lnTo>
                  <a:lnTo>
                    <a:pt x="303401" y="455709"/>
                  </a:lnTo>
                  <a:lnTo>
                    <a:pt x="284692" y="457336"/>
                  </a:lnTo>
                  <a:lnTo>
                    <a:pt x="265972" y="455709"/>
                  </a:lnTo>
                  <a:lnTo>
                    <a:pt x="225940" y="434688"/>
                  </a:lnTo>
                  <a:lnTo>
                    <a:pt x="206487" y="391145"/>
                  </a:lnTo>
                  <a:lnTo>
                    <a:pt x="205145" y="366774"/>
                  </a:lnTo>
                  <a:lnTo>
                    <a:pt x="205145" y="0"/>
                  </a:lnTo>
                  <a:lnTo>
                    <a:pt x="0" y="0"/>
                  </a:lnTo>
                  <a:lnTo>
                    <a:pt x="0" y="357716"/>
                  </a:lnTo>
                  <a:lnTo>
                    <a:pt x="4238" y="425213"/>
                  </a:lnTo>
                  <a:lnTo>
                    <a:pt x="16951" y="479974"/>
                  </a:lnTo>
                  <a:lnTo>
                    <a:pt x="38135" y="524550"/>
                  </a:lnTo>
                  <a:lnTo>
                    <a:pt x="67788" y="561490"/>
                  </a:lnTo>
                  <a:lnTo>
                    <a:pt x="98152" y="586507"/>
                  </a:lnTo>
                  <a:lnTo>
                    <a:pt x="135027" y="606869"/>
                  </a:lnTo>
                  <a:lnTo>
                    <a:pt x="178409" y="622056"/>
                  </a:lnTo>
                  <a:lnTo>
                    <a:pt x="228298" y="631549"/>
                  </a:lnTo>
                  <a:lnTo>
                    <a:pt x="284692" y="634828"/>
                  </a:lnTo>
                  <a:lnTo>
                    <a:pt x="341092" y="631549"/>
                  </a:lnTo>
                  <a:lnTo>
                    <a:pt x="390984" y="622056"/>
                  </a:lnTo>
                  <a:lnTo>
                    <a:pt x="434368" y="606869"/>
                  </a:lnTo>
                  <a:lnTo>
                    <a:pt x="471243" y="586507"/>
                  </a:lnTo>
                  <a:lnTo>
                    <a:pt x="501607" y="561490"/>
                  </a:lnTo>
                  <a:lnTo>
                    <a:pt x="531257" y="524550"/>
                  </a:lnTo>
                  <a:lnTo>
                    <a:pt x="552434" y="479974"/>
                  </a:lnTo>
                  <a:lnTo>
                    <a:pt x="565140" y="425213"/>
                  </a:lnTo>
                  <a:lnTo>
                    <a:pt x="569354" y="357716"/>
                  </a:lnTo>
                  <a:lnTo>
                    <a:pt x="56935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EA222CD7-6BD5-E2C1-243D-78AAD811C4F9}"/>
                </a:ext>
              </a:extLst>
            </p:cNvPr>
            <p:cNvSpPr/>
            <p:nvPr/>
          </p:nvSpPr>
          <p:spPr>
            <a:xfrm>
              <a:off x="8972265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84" y="0"/>
                  </a:moveTo>
                  <a:lnTo>
                    <a:pt x="397652" y="0"/>
                  </a:lnTo>
                  <a:lnTo>
                    <a:pt x="397723" y="262696"/>
                  </a:lnTo>
                  <a:lnTo>
                    <a:pt x="398216" y="283569"/>
                  </a:lnTo>
                  <a:lnTo>
                    <a:pt x="399556" y="308680"/>
                  </a:lnTo>
                  <a:lnTo>
                    <a:pt x="402165" y="348638"/>
                  </a:lnTo>
                  <a:lnTo>
                    <a:pt x="221406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10" y="624902"/>
                  </a:lnTo>
                  <a:lnTo>
                    <a:pt x="198740" y="362166"/>
                  </a:lnTo>
                  <a:lnTo>
                    <a:pt x="198246" y="341303"/>
                  </a:lnTo>
                  <a:lnTo>
                    <a:pt x="196906" y="316191"/>
                  </a:lnTo>
                  <a:lnTo>
                    <a:pt x="194297" y="276221"/>
                  </a:lnTo>
                  <a:lnTo>
                    <a:pt x="384093" y="624902"/>
                  </a:lnTo>
                  <a:lnTo>
                    <a:pt x="596484" y="624902"/>
                  </a:lnTo>
                  <a:lnTo>
                    <a:pt x="59648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0F6511F2-594F-251C-5D8B-6DDB30534001}"/>
                </a:ext>
              </a:extLst>
            </p:cNvPr>
            <p:cNvSpPr/>
            <p:nvPr/>
          </p:nvSpPr>
          <p:spPr>
            <a:xfrm>
              <a:off x="9420833" y="6393988"/>
              <a:ext cx="357340" cy="395483"/>
            </a:xfrm>
            <a:custGeom>
              <a:avLst/>
              <a:gdLst/>
              <a:ahLst/>
              <a:cxnLst/>
              <a:rect l="l" t="t" r="r" b="b"/>
              <a:pathLst>
                <a:path w="565150" h="625475">
                  <a:moveTo>
                    <a:pt x="271143" y="0"/>
                  </a:moveTo>
                  <a:lnTo>
                    <a:pt x="0" y="0"/>
                  </a:lnTo>
                  <a:lnTo>
                    <a:pt x="0" y="624912"/>
                  </a:lnTo>
                  <a:lnTo>
                    <a:pt x="204234" y="624912"/>
                  </a:lnTo>
                  <a:lnTo>
                    <a:pt x="204234" y="416605"/>
                  </a:lnTo>
                  <a:lnTo>
                    <a:pt x="441855" y="416605"/>
                  </a:lnTo>
                  <a:lnTo>
                    <a:pt x="424740" y="387621"/>
                  </a:lnTo>
                  <a:lnTo>
                    <a:pt x="445970" y="373938"/>
                  </a:lnTo>
                  <a:lnTo>
                    <a:pt x="473053" y="350782"/>
                  </a:lnTo>
                  <a:lnTo>
                    <a:pt x="499917" y="315630"/>
                  </a:lnTo>
                  <a:lnTo>
                    <a:pt x="520489" y="265957"/>
                  </a:lnTo>
                  <a:lnTo>
                    <a:pt x="520897" y="262641"/>
                  </a:lnTo>
                  <a:lnTo>
                    <a:pt x="203355" y="262641"/>
                  </a:lnTo>
                  <a:lnTo>
                    <a:pt x="203355" y="153963"/>
                  </a:lnTo>
                  <a:lnTo>
                    <a:pt x="523393" y="153963"/>
                  </a:lnTo>
                  <a:lnTo>
                    <a:pt x="523045" y="150996"/>
                  </a:lnTo>
                  <a:lnTo>
                    <a:pt x="507226" y="108690"/>
                  </a:lnTo>
                  <a:lnTo>
                    <a:pt x="482936" y="73173"/>
                  </a:lnTo>
                  <a:lnTo>
                    <a:pt x="451871" y="45297"/>
                  </a:lnTo>
                  <a:lnTo>
                    <a:pt x="415368" y="24843"/>
                  </a:lnTo>
                  <a:lnTo>
                    <a:pt x="373357" y="10758"/>
                  </a:lnTo>
                  <a:lnTo>
                    <a:pt x="325421" y="2619"/>
                  </a:lnTo>
                  <a:lnTo>
                    <a:pt x="271143" y="0"/>
                  </a:lnTo>
                  <a:close/>
                </a:path>
                <a:path w="565150" h="625475">
                  <a:moveTo>
                    <a:pt x="441855" y="416605"/>
                  </a:moveTo>
                  <a:lnTo>
                    <a:pt x="230464" y="416605"/>
                  </a:lnTo>
                  <a:lnTo>
                    <a:pt x="329864" y="624912"/>
                  </a:lnTo>
                  <a:lnTo>
                    <a:pt x="564862" y="624912"/>
                  </a:lnTo>
                  <a:lnTo>
                    <a:pt x="441855" y="416605"/>
                  </a:lnTo>
                  <a:close/>
                </a:path>
                <a:path w="565150" h="625475">
                  <a:moveTo>
                    <a:pt x="523393" y="153963"/>
                  </a:moveTo>
                  <a:lnTo>
                    <a:pt x="254861" y="153963"/>
                  </a:lnTo>
                  <a:lnTo>
                    <a:pt x="270186" y="154785"/>
                  </a:lnTo>
                  <a:lnTo>
                    <a:pt x="282547" y="157136"/>
                  </a:lnTo>
                  <a:lnTo>
                    <a:pt x="314756" y="179214"/>
                  </a:lnTo>
                  <a:lnTo>
                    <a:pt x="322670" y="208297"/>
                  </a:lnTo>
                  <a:lnTo>
                    <a:pt x="320538" y="225528"/>
                  </a:lnTo>
                  <a:lnTo>
                    <a:pt x="292742" y="256143"/>
                  </a:lnTo>
                  <a:lnTo>
                    <a:pt x="254861" y="262641"/>
                  </a:lnTo>
                  <a:lnTo>
                    <a:pt x="520897" y="262641"/>
                  </a:lnTo>
                  <a:lnTo>
                    <a:pt x="528695" y="199240"/>
                  </a:lnTo>
                  <a:lnTo>
                    <a:pt x="523489" y="154785"/>
                  </a:lnTo>
                  <a:lnTo>
                    <a:pt x="523393" y="153963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D5892221-7B7E-5C0E-4AFA-FE9E87E7740F}"/>
                </a:ext>
              </a:extLst>
            </p:cNvPr>
            <p:cNvSpPr/>
            <p:nvPr/>
          </p:nvSpPr>
          <p:spPr>
            <a:xfrm>
              <a:off x="9812256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94" y="0"/>
                  </a:moveTo>
                  <a:lnTo>
                    <a:pt x="397673" y="0"/>
                  </a:lnTo>
                  <a:lnTo>
                    <a:pt x="397744" y="262696"/>
                  </a:lnTo>
                  <a:lnTo>
                    <a:pt x="398236" y="283569"/>
                  </a:lnTo>
                  <a:lnTo>
                    <a:pt x="399573" y="308680"/>
                  </a:lnTo>
                  <a:lnTo>
                    <a:pt x="402176" y="348638"/>
                  </a:lnTo>
                  <a:lnTo>
                    <a:pt x="221427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63" y="624902"/>
                  </a:lnTo>
                  <a:lnTo>
                    <a:pt x="198792" y="362187"/>
                  </a:lnTo>
                  <a:lnTo>
                    <a:pt x="198295" y="341324"/>
                  </a:lnTo>
                  <a:lnTo>
                    <a:pt x="196945" y="316212"/>
                  </a:lnTo>
                  <a:lnTo>
                    <a:pt x="194318" y="276242"/>
                  </a:lnTo>
                  <a:lnTo>
                    <a:pt x="384103" y="624902"/>
                  </a:lnTo>
                  <a:lnTo>
                    <a:pt x="596494" y="624902"/>
                  </a:lnTo>
                  <a:lnTo>
                    <a:pt x="59649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grpSp>
          <p:nvGrpSpPr>
            <p:cNvPr id="11" name="object 6">
              <a:extLst>
                <a:ext uri="{FF2B5EF4-FFF2-40B4-BE49-F238E27FC236}">
                  <a16:creationId xmlns:a16="http://schemas.microsoft.com/office/drawing/2014/main" id="{F6BFFDAA-59B4-41BC-C9E0-592A721FB695}"/>
                </a:ext>
              </a:extLst>
            </p:cNvPr>
            <p:cNvGrpSpPr/>
            <p:nvPr/>
          </p:nvGrpSpPr>
          <p:grpSpPr>
            <a:xfrm>
              <a:off x="10423963" y="6430743"/>
              <a:ext cx="605743" cy="115608"/>
              <a:chOff x="16486009" y="10170534"/>
              <a:chExt cx="958013" cy="182840"/>
            </a:xfrm>
          </p:grpSpPr>
          <p:pic>
            <p:nvPicPr>
              <p:cNvPr id="44" name="object 7">
                <a:extLst>
                  <a:ext uri="{FF2B5EF4-FFF2-40B4-BE49-F238E27FC236}">
                    <a16:creationId xmlns:a16="http://schemas.microsoft.com/office/drawing/2014/main" id="{60BC5D9C-F02F-9E6E-AE0C-2A8EA529B6E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486009" y="10174235"/>
                <a:ext cx="146634" cy="178863"/>
              </a:xfrm>
              <a:prstGeom prst="rect">
                <a:avLst/>
              </a:prstGeom>
            </p:spPr>
          </p:pic>
          <p:pic>
            <p:nvPicPr>
              <p:cNvPr id="45" name="object 8">
                <a:extLst>
                  <a:ext uri="{FF2B5EF4-FFF2-40B4-BE49-F238E27FC236}">
                    <a16:creationId xmlns:a16="http://schemas.microsoft.com/office/drawing/2014/main" id="{62E7A0DC-47DF-7012-9844-36A4B4EDB215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676450" y="10217566"/>
                <a:ext cx="113692" cy="132770"/>
              </a:xfrm>
              <a:prstGeom prst="rect">
                <a:avLst/>
              </a:prstGeom>
            </p:spPr>
          </p:pic>
          <p:sp>
            <p:nvSpPr>
              <p:cNvPr id="46" name="object 9">
                <a:extLst>
                  <a:ext uri="{FF2B5EF4-FFF2-40B4-BE49-F238E27FC236}">
                    <a16:creationId xmlns:a16="http://schemas.microsoft.com/office/drawing/2014/main" id="{3C5FD2DC-2CCE-730C-735F-DEDA9F4CBEDA}"/>
                  </a:ext>
                </a:extLst>
              </p:cNvPr>
              <p:cNvSpPr/>
              <p:nvPr/>
            </p:nvSpPr>
            <p:spPr>
              <a:xfrm>
                <a:off x="16831895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612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612" y="179806"/>
                    </a:lnTo>
                    <a:lnTo>
                      <a:pt x="20612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47" name="object 10">
                <a:extLst>
                  <a:ext uri="{FF2B5EF4-FFF2-40B4-BE49-F238E27FC236}">
                    <a16:creationId xmlns:a16="http://schemas.microsoft.com/office/drawing/2014/main" id="{9E92A19D-E4F9-C1D3-BE46-5534491CD1B0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6884726" y="10220309"/>
                <a:ext cx="130048" cy="131043"/>
              </a:xfrm>
              <a:prstGeom prst="rect">
                <a:avLst/>
              </a:prstGeom>
            </p:spPr>
          </p:pic>
          <p:pic>
            <p:nvPicPr>
              <p:cNvPr id="48" name="object 11">
                <a:extLst>
                  <a:ext uri="{FF2B5EF4-FFF2-40B4-BE49-F238E27FC236}">
                    <a16:creationId xmlns:a16="http://schemas.microsoft.com/office/drawing/2014/main" id="{4576D1C7-04E7-3980-C927-BAAF04C7602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037162" y="10217578"/>
                <a:ext cx="122980" cy="135796"/>
              </a:xfrm>
              <a:prstGeom prst="rect">
                <a:avLst/>
              </a:prstGeom>
            </p:spPr>
          </p:pic>
          <p:pic>
            <p:nvPicPr>
              <p:cNvPr id="49" name="object 12">
                <a:extLst>
                  <a:ext uri="{FF2B5EF4-FFF2-40B4-BE49-F238E27FC236}">
                    <a16:creationId xmlns:a16="http://schemas.microsoft.com/office/drawing/2014/main" id="{8AB2E91E-8725-AC5B-97C6-08775F3741E8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194136" y="10218037"/>
                <a:ext cx="191205" cy="134829"/>
              </a:xfrm>
              <a:prstGeom prst="rect">
                <a:avLst/>
              </a:prstGeom>
            </p:spPr>
          </p:pic>
          <p:sp>
            <p:nvSpPr>
              <p:cNvPr id="50" name="object 13">
                <a:extLst>
                  <a:ext uri="{FF2B5EF4-FFF2-40B4-BE49-F238E27FC236}">
                    <a16:creationId xmlns:a16="http://schemas.microsoft.com/office/drawing/2014/main" id="{4D7AC859-25F9-6828-41F0-5C4D00730733}"/>
                  </a:ext>
                </a:extLst>
              </p:cNvPr>
              <p:cNvSpPr/>
              <p:nvPr/>
            </p:nvSpPr>
            <p:spPr>
              <a:xfrm>
                <a:off x="17421797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31" y="49784"/>
                    </a:lnTo>
                    <a:lnTo>
                      <a:pt x="1231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2" name="object 14">
              <a:extLst>
                <a:ext uri="{FF2B5EF4-FFF2-40B4-BE49-F238E27FC236}">
                  <a16:creationId xmlns:a16="http://schemas.microsoft.com/office/drawing/2014/main" id="{9DCD4968-FACB-FB02-3FC3-BF6208BE86E0}"/>
                </a:ext>
              </a:extLst>
            </p:cNvPr>
            <p:cNvGrpSpPr/>
            <p:nvPr/>
          </p:nvGrpSpPr>
          <p:grpSpPr>
            <a:xfrm>
              <a:off x="11052397" y="6428324"/>
              <a:ext cx="280727" cy="117887"/>
              <a:chOff x="17479908" y="10166708"/>
              <a:chExt cx="443984" cy="186444"/>
            </a:xfrm>
          </p:grpSpPr>
          <p:pic>
            <p:nvPicPr>
              <p:cNvPr id="41" name="object 15">
                <a:extLst>
                  <a:ext uri="{FF2B5EF4-FFF2-40B4-BE49-F238E27FC236}">
                    <a16:creationId xmlns:a16="http://schemas.microsoft.com/office/drawing/2014/main" id="{CF01B00E-9B4A-2148-87F4-D9AB2C68F81A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644672" y="10218319"/>
                <a:ext cx="114425" cy="134833"/>
              </a:xfrm>
              <a:prstGeom prst="rect">
                <a:avLst/>
              </a:prstGeom>
            </p:spPr>
          </p:pic>
          <p:pic>
            <p:nvPicPr>
              <p:cNvPr id="42" name="object 16">
                <a:extLst>
                  <a:ext uri="{FF2B5EF4-FFF2-40B4-BE49-F238E27FC236}">
                    <a16:creationId xmlns:a16="http://schemas.microsoft.com/office/drawing/2014/main" id="{3BCB4DD1-783E-5AC4-8EEB-1497CD1893E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7479908" y="10166708"/>
                <a:ext cx="131283" cy="186402"/>
              </a:xfrm>
              <a:prstGeom prst="rect">
                <a:avLst/>
              </a:prstGeom>
            </p:spPr>
          </p:pic>
          <p:pic>
            <p:nvPicPr>
              <p:cNvPr id="43" name="object 17">
                <a:extLst>
                  <a:ext uri="{FF2B5EF4-FFF2-40B4-BE49-F238E27FC236}">
                    <a16:creationId xmlns:a16="http://schemas.microsoft.com/office/drawing/2014/main" id="{5BD9C30B-7B35-9B91-52EE-BCD01E8E8AE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7792609" y="10166708"/>
                <a:ext cx="131283" cy="186402"/>
              </a:xfrm>
              <a:prstGeom prst="rect">
                <a:avLst/>
              </a:prstGeom>
            </p:spPr>
          </p:pic>
        </p:grpSp>
        <p:grpSp>
          <p:nvGrpSpPr>
            <p:cNvPr id="21" name="object 18">
              <a:extLst>
                <a:ext uri="{FF2B5EF4-FFF2-40B4-BE49-F238E27FC236}">
                  <a16:creationId xmlns:a16="http://schemas.microsoft.com/office/drawing/2014/main" id="{CC094936-54B3-9C84-A713-783E079F71B2}"/>
                </a:ext>
              </a:extLst>
            </p:cNvPr>
            <p:cNvGrpSpPr/>
            <p:nvPr/>
          </p:nvGrpSpPr>
          <p:grpSpPr>
            <a:xfrm>
              <a:off x="11410269" y="6428329"/>
              <a:ext cx="654730" cy="118022"/>
              <a:chOff x="18045901" y="10166716"/>
              <a:chExt cx="1035487" cy="186657"/>
            </a:xfrm>
          </p:grpSpPr>
          <p:pic>
            <p:nvPicPr>
              <p:cNvPr id="33" name="object 19">
                <a:extLst>
                  <a:ext uri="{FF2B5EF4-FFF2-40B4-BE49-F238E27FC236}">
                    <a16:creationId xmlns:a16="http://schemas.microsoft.com/office/drawing/2014/main" id="{0F09E1D1-18BF-1CAD-47DE-94C4D740CBA6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8045901" y="10174273"/>
                <a:ext cx="148937" cy="176067"/>
              </a:xfrm>
              <a:prstGeom prst="rect">
                <a:avLst/>
              </a:prstGeom>
            </p:spPr>
          </p:pic>
          <p:pic>
            <p:nvPicPr>
              <p:cNvPr id="34" name="object 20">
                <a:extLst>
                  <a:ext uri="{FF2B5EF4-FFF2-40B4-BE49-F238E27FC236}">
                    <a16:creationId xmlns:a16="http://schemas.microsoft.com/office/drawing/2014/main" id="{F6C33C5B-4FF3-AED8-B28A-72CF6477A7D9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8231547" y="10218319"/>
                <a:ext cx="114404" cy="134833"/>
              </a:xfrm>
              <a:prstGeom prst="rect">
                <a:avLst/>
              </a:prstGeom>
            </p:spPr>
          </p:pic>
          <p:pic>
            <p:nvPicPr>
              <p:cNvPr id="35" name="object 21">
                <a:extLst>
                  <a:ext uri="{FF2B5EF4-FFF2-40B4-BE49-F238E27FC236}">
                    <a16:creationId xmlns:a16="http://schemas.microsoft.com/office/drawing/2014/main" id="{59C1F19E-053C-C651-1DC2-E6128D246858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8378985" y="10217577"/>
                <a:ext cx="119724" cy="135796"/>
              </a:xfrm>
              <a:prstGeom prst="rect">
                <a:avLst/>
              </a:prstGeom>
            </p:spPr>
          </p:pic>
          <p:sp>
            <p:nvSpPr>
              <p:cNvPr id="36" name="object 22">
                <a:extLst>
                  <a:ext uri="{FF2B5EF4-FFF2-40B4-BE49-F238E27FC236}">
                    <a16:creationId xmlns:a16="http://schemas.microsoft.com/office/drawing/2014/main" id="{FDABC549-AA92-5B51-593C-A572221EEFEB}"/>
                  </a:ext>
                </a:extLst>
              </p:cNvPr>
              <p:cNvSpPr/>
              <p:nvPr/>
            </p:nvSpPr>
            <p:spPr>
              <a:xfrm>
                <a:off x="18531181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37" name="object 23">
                <a:extLst>
                  <a:ext uri="{FF2B5EF4-FFF2-40B4-BE49-F238E27FC236}">
                    <a16:creationId xmlns:a16="http://schemas.microsoft.com/office/drawing/2014/main" id="{0A1787BB-83A0-EF1E-1D21-F6411A6B5A2C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8588795" y="10217577"/>
                <a:ext cx="135556" cy="135796"/>
              </a:xfrm>
              <a:prstGeom prst="rect">
                <a:avLst/>
              </a:prstGeom>
            </p:spPr>
          </p:pic>
          <p:pic>
            <p:nvPicPr>
              <p:cNvPr id="38" name="object 24">
                <a:extLst>
                  <a:ext uri="{FF2B5EF4-FFF2-40B4-BE49-F238E27FC236}">
                    <a16:creationId xmlns:a16="http://schemas.microsoft.com/office/drawing/2014/main" id="{4BFB770F-21D4-6010-9BD4-216837252664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8759347" y="10217566"/>
                <a:ext cx="113682" cy="132770"/>
              </a:xfrm>
              <a:prstGeom prst="rect">
                <a:avLst/>
              </a:prstGeom>
            </p:spPr>
          </p:pic>
          <p:pic>
            <p:nvPicPr>
              <p:cNvPr id="39" name="object 25">
                <a:extLst>
                  <a:ext uri="{FF2B5EF4-FFF2-40B4-BE49-F238E27FC236}">
                    <a16:creationId xmlns:a16="http://schemas.microsoft.com/office/drawing/2014/main" id="{6BA63DCA-A358-8192-F246-AEECC144A83E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8904482" y="10218319"/>
                <a:ext cx="114425" cy="134833"/>
              </a:xfrm>
              <a:prstGeom prst="rect">
                <a:avLst/>
              </a:prstGeom>
            </p:spPr>
          </p:pic>
          <p:sp>
            <p:nvSpPr>
              <p:cNvPr id="40" name="object 26">
                <a:extLst>
                  <a:ext uri="{FF2B5EF4-FFF2-40B4-BE49-F238E27FC236}">
                    <a16:creationId xmlns:a16="http://schemas.microsoft.com/office/drawing/2014/main" id="{A75AFDD4-C289-D1DA-AE43-3AAEDA766A1A}"/>
                  </a:ext>
                </a:extLst>
              </p:cNvPr>
              <p:cNvSpPr/>
              <p:nvPr/>
            </p:nvSpPr>
            <p:spPr>
              <a:xfrm>
                <a:off x="19061703" y="10166716"/>
                <a:ext cx="1968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84150">
                    <a:moveTo>
                      <a:pt x="19381" y="0"/>
                    </a:moveTo>
                    <a:lnTo>
                      <a:pt x="0" y="0"/>
                    </a:lnTo>
                    <a:lnTo>
                      <a:pt x="0" y="183617"/>
                    </a:lnTo>
                    <a:lnTo>
                      <a:pt x="19381" y="183617"/>
                    </a:lnTo>
                    <a:lnTo>
                      <a:pt x="19381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22" name="object 27">
              <a:extLst>
                <a:ext uri="{FF2B5EF4-FFF2-40B4-BE49-F238E27FC236}">
                  <a16:creationId xmlns:a16="http://schemas.microsoft.com/office/drawing/2014/main" id="{EF5B9E7C-A3DF-51DD-A2FF-0C082AEE7356}"/>
                </a:ext>
              </a:extLst>
            </p:cNvPr>
            <p:cNvGrpSpPr/>
            <p:nvPr/>
          </p:nvGrpSpPr>
          <p:grpSpPr>
            <a:xfrm>
              <a:off x="10418876" y="6619228"/>
              <a:ext cx="183063" cy="117993"/>
              <a:chOff x="16477963" y="10468632"/>
              <a:chExt cx="289523" cy="186612"/>
            </a:xfrm>
          </p:grpSpPr>
          <p:pic>
            <p:nvPicPr>
              <p:cNvPr id="31" name="object 28">
                <a:extLst>
                  <a:ext uri="{FF2B5EF4-FFF2-40B4-BE49-F238E27FC236}">
                    <a16:creationId xmlns:a16="http://schemas.microsoft.com/office/drawing/2014/main" id="{9654E738-A8D0-B613-D3EC-3C860BBD3DE5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6477963" y="10468632"/>
                <a:ext cx="131283" cy="186371"/>
              </a:xfrm>
              <a:prstGeom prst="rect">
                <a:avLst/>
              </a:prstGeom>
            </p:spPr>
          </p:pic>
          <p:pic>
            <p:nvPicPr>
              <p:cNvPr id="32" name="object 29">
                <a:extLst>
                  <a:ext uri="{FF2B5EF4-FFF2-40B4-BE49-F238E27FC236}">
                    <a16:creationId xmlns:a16="http://schemas.microsoft.com/office/drawing/2014/main" id="{D2155411-004D-ABC4-9614-8B4DD00F9F04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6644506" y="10519427"/>
                <a:ext cx="122980" cy="135817"/>
              </a:xfrm>
              <a:prstGeom prst="rect">
                <a:avLst/>
              </a:prstGeom>
            </p:spPr>
          </p:pic>
        </p:grpSp>
        <p:grpSp>
          <p:nvGrpSpPr>
            <p:cNvPr id="23" name="object 30">
              <a:extLst>
                <a:ext uri="{FF2B5EF4-FFF2-40B4-BE49-F238E27FC236}">
                  <a16:creationId xmlns:a16="http://schemas.microsoft.com/office/drawing/2014/main" id="{1C343634-2513-3B38-E3CA-7D50B1444793}"/>
                </a:ext>
              </a:extLst>
            </p:cNvPr>
            <p:cNvGrpSpPr/>
            <p:nvPr/>
          </p:nvGrpSpPr>
          <p:grpSpPr>
            <a:xfrm>
              <a:off x="10670822" y="6612538"/>
              <a:ext cx="248592" cy="124683"/>
              <a:chOff x="16876428" y="10458052"/>
              <a:chExt cx="393160" cy="197192"/>
            </a:xfrm>
          </p:grpSpPr>
          <p:pic>
            <p:nvPicPr>
              <p:cNvPr id="29" name="object 31">
                <a:extLst>
                  <a:ext uri="{FF2B5EF4-FFF2-40B4-BE49-F238E27FC236}">
                    <a16:creationId xmlns:a16="http://schemas.microsoft.com/office/drawing/2014/main" id="{39E83B92-F552-1AFB-B915-639300528E33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6876428" y="10476140"/>
                <a:ext cx="152173" cy="176067"/>
              </a:xfrm>
              <a:prstGeom prst="rect">
                <a:avLst/>
              </a:prstGeom>
            </p:spPr>
          </p:pic>
          <p:pic>
            <p:nvPicPr>
              <p:cNvPr id="30" name="object 32">
                <a:extLst>
                  <a:ext uri="{FF2B5EF4-FFF2-40B4-BE49-F238E27FC236}">
                    <a16:creationId xmlns:a16="http://schemas.microsoft.com/office/drawing/2014/main" id="{7765B63D-A5FD-C9C5-4E1D-42CD0336248D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7056025" y="10458052"/>
                <a:ext cx="213563" cy="197192"/>
              </a:xfrm>
              <a:prstGeom prst="rect">
                <a:avLst/>
              </a:prstGeom>
            </p:spPr>
          </p:pic>
        </p:grpSp>
        <p:grpSp>
          <p:nvGrpSpPr>
            <p:cNvPr id="24" name="object 33">
              <a:extLst>
                <a:ext uri="{FF2B5EF4-FFF2-40B4-BE49-F238E27FC236}">
                  <a16:creationId xmlns:a16="http://schemas.microsoft.com/office/drawing/2014/main" id="{0E4BD45E-4F25-A548-E2F0-B43757579C14}"/>
                </a:ext>
              </a:extLst>
            </p:cNvPr>
            <p:cNvGrpSpPr/>
            <p:nvPr/>
          </p:nvGrpSpPr>
          <p:grpSpPr>
            <a:xfrm>
              <a:off x="10987189" y="6623978"/>
              <a:ext cx="482571" cy="137092"/>
              <a:chOff x="17376778" y="10476145"/>
              <a:chExt cx="763210" cy="216817"/>
            </a:xfrm>
          </p:grpSpPr>
          <p:pic>
            <p:nvPicPr>
              <p:cNvPr id="25" name="object 34">
                <a:extLst>
                  <a:ext uri="{FF2B5EF4-FFF2-40B4-BE49-F238E27FC236}">
                    <a16:creationId xmlns:a16="http://schemas.microsoft.com/office/drawing/2014/main" id="{6C4BD516-1D6B-E693-9E5D-CC5306B1C88A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7376778" y="10476145"/>
                <a:ext cx="156414" cy="176057"/>
              </a:xfrm>
              <a:prstGeom prst="rect">
                <a:avLst/>
              </a:prstGeom>
            </p:spPr>
          </p:pic>
          <p:pic>
            <p:nvPicPr>
              <p:cNvPr id="26" name="object 35">
                <a:extLst>
                  <a:ext uri="{FF2B5EF4-FFF2-40B4-BE49-F238E27FC236}">
                    <a16:creationId xmlns:a16="http://schemas.microsoft.com/office/drawing/2014/main" id="{CC9C34B3-DC74-DB7D-4333-E3BCDB995286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7564932" y="10514911"/>
                <a:ext cx="132278" cy="140330"/>
              </a:xfrm>
              <a:prstGeom prst="rect">
                <a:avLst/>
              </a:prstGeom>
            </p:spPr>
          </p:pic>
          <p:pic>
            <p:nvPicPr>
              <p:cNvPr id="27" name="object 36">
                <a:extLst>
                  <a:ext uri="{FF2B5EF4-FFF2-40B4-BE49-F238E27FC236}">
                    <a16:creationId xmlns:a16="http://schemas.microsoft.com/office/drawing/2014/main" id="{EF93754A-B7A0-5881-8CA0-9BFAEDAFF2CD}"/>
                  </a:ext>
                </a:extLst>
              </p:cNvPr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17719634" y="10514884"/>
                <a:ext cx="141587" cy="178078"/>
              </a:xfrm>
              <a:prstGeom prst="rect">
                <a:avLst/>
              </a:prstGeom>
            </p:spPr>
          </p:pic>
          <p:pic>
            <p:nvPicPr>
              <p:cNvPr id="28" name="object 37">
                <a:extLst>
                  <a:ext uri="{FF2B5EF4-FFF2-40B4-BE49-F238E27FC236}">
                    <a16:creationId xmlns:a16="http://schemas.microsoft.com/office/drawing/2014/main" id="{1DFFD283-999D-5AA7-FF8F-40F795C8F770}"/>
                  </a:ext>
                </a:extLst>
              </p:cNvPr>
              <p:cNvPicPr/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17895495" y="10514876"/>
                <a:ext cx="244493" cy="140368"/>
              </a:xfrm>
              <a:prstGeom prst="rect">
                <a:avLst/>
              </a:prstGeom>
            </p:spPr>
          </p:pic>
        </p:grpSp>
      </p:grpSp>
      <p:sp>
        <p:nvSpPr>
          <p:cNvPr id="51" name="object 38">
            <a:extLst>
              <a:ext uri="{FF2B5EF4-FFF2-40B4-BE49-F238E27FC236}">
                <a16:creationId xmlns:a16="http://schemas.microsoft.com/office/drawing/2014/main" id="{B24723F0-4ADB-4B71-9FC2-E048070BEDAF}"/>
              </a:ext>
            </a:extLst>
          </p:cNvPr>
          <p:cNvSpPr/>
          <p:nvPr/>
        </p:nvSpPr>
        <p:spPr>
          <a:xfrm>
            <a:off x="0" y="0"/>
            <a:ext cx="899303" cy="883920"/>
          </a:xfrm>
          <a:custGeom>
            <a:avLst/>
            <a:gdLst/>
            <a:ahLst/>
            <a:cxnLst/>
            <a:rect l="l" t="t" r="r" b="b"/>
            <a:pathLst>
              <a:path w="5791200" h="5692140">
                <a:moveTo>
                  <a:pt x="5790787" y="0"/>
                </a:moveTo>
                <a:lnTo>
                  <a:pt x="0" y="0"/>
                </a:lnTo>
                <a:lnTo>
                  <a:pt x="0" y="5691659"/>
                </a:lnTo>
                <a:lnTo>
                  <a:pt x="5790787" y="0"/>
                </a:lnTo>
                <a:close/>
              </a:path>
            </a:pathLst>
          </a:custGeom>
          <a:solidFill>
            <a:srgbClr val="E422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53" name="TextBox 20">
            <a:extLst>
              <a:ext uri="{FF2B5EF4-FFF2-40B4-BE49-F238E27FC236}">
                <a16:creationId xmlns:a16="http://schemas.microsoft.com/office/drawing/2014/main" id="{A93997F0-96DE-7623-DBF0-6C00FB948342}"/>
              </a:ext>
            </a:extLst>
          </p:cNvPr>
          <p:cNvSpPr txBox="1"/>
          <p:nvPr/>
        </p:nvSpPr>
        <p:spPr>
          <a:xfrm>
            <a:off x="8610871" y="4815331"/>
            <a:ext cx="2246784" cy="3745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AR" sz="1600" noProof="0" dirty="0">
                <a:latin typeface="Aptos Narrow"/>
              </a:rPr>
              <a:t>1-RELLENO </a:t>
            </a:r>
            <a:r>
              <a:rPr lang="es-AR" sz="1200" noProof="0" dirty="0">
                <a:latin typeface="Aptos Narrow"/>
              </a:rPr>
              <a:t>Densificación </a:t>
            </a:r>
          </a:p>
        </p:txBody>
      </p:sp>
      <p:sp>
        <p:nvSpPr>
          <p:cNvPr id="54" name="TextBox 44">
            <a:extLst>
              <a:ext uri="{FF2B5EF4-FFF2-40B4-BE49-F238E27FC236}">
                <a16:creationId xmlns:a16="http://schemas.microsoft.com/office/drawing/2014/main" id="{54C6E6EC-2D16-C19D-45CA-D8659894E853}"/>
              </a:ext>
            </a:extLst>
          </p:cNvPr>
          <p:cNvSpPr txBox="1"/>
          <p:nvPr/>
        </p:nvSpPr>
        <p:spPr>
          <a:xfrm>
            <a:off x="8610871" y="5270921"/>
            <a:ext cx="2279005" cy="5788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ctr" defTabSz="914400" rtl="0" eaLnBrk="1" latinLnBrk="0" hangingPunct="1">
              <a:defRPr sz="2000" kern="1200">
                <a:solidFill>
                  <a:schemeClr val="tx1"/>
                </a:solidFill>
                <a:latin typeface="Aptos Narrow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ptos Narrow"/>
              </a:rPr>
              <a:t>2-COMPLETAMIENTO</a:t>
            </a:r>
          </a:p>
          <a:p>
            <a:r>
              <a:rPr lang="es-AR" sz="1200" noProof="0" dirty="0">
                <a:latin typeface="Aptos Narrow"/>
              </a:rPr>
              <a:t>Bienes Ociosos</a:t>
            </a:r>
          </a:p>
        </p:txBody>
      </p:sp>
      <p:sp>
        <p:nvSpPr>
          <p:cNvPr id="55" name="TextBox 1">
            <a:extLst>
              <a:ext uri="{FF2B5EF4-FFF2-40B4-BE49-F238E27FC236}">
                <a16:creationId xmlns:a16="http://schemas.microsoft.com/office/drawing/2014/main" id="{1DBFE2B1-0750-EBD5-5871-617D64560AAC}"/>
              </a:ext>
            </a:extLst>
          </p:cNvPr>
          <p:cNvSpPr txBox="1"/>
          <p:nvPr/>
        </p:nvSpPr>
        <p:spPr>
          <a:xfrm>
            <a:off x="319223" y="5100758"/>
            <a:ext cx="1475808" cy="30654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808080"/>
                </a:solidFill>
                <a:latin typeface="Aptos Narrow"/>
              </a:rPr>
              <a:t>PARCELAS &lt;1HA</a:t>
            </a:r>
            <a:endParaRPr lang="en-US" sz="1400" dirty="0"/>
          </a:p>
        </p:txBody>
      </p:sp>
      <p:pic>
        <p:nvPicPr>
          <p:cNvPr id="56" name="Imagen 55">
            <a:extLst>
              <a:ext uri="{FF2B5EF4-FFF2-40B4-BE49-F238E27FC236}">
                <a16:creationId xmlns:a16="http://schemas.microsoft.com/office/drawing/2014/main" id="{808320D4-0A78-72D7-A669-40CB472AC96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68183" y="4916251"/>
            <a:ext cx="7402286" cy="16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73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04F066-C1C1-710D-4682-EFD594BB8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n 56">
            <a:extLst>
              <a:ext uri="{FF2B5EF4-FFF2-40B4-BE49-F238E27FC236}">
                <a16:creationId xmlns:a16="http://schemas.microsoft.com/office/drawing/2014/main" id="{32EA4E80-69FA-7A61-B749-E89EF27E7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83" y="4916251"/>
            <a:ext cx="7402286" cy="1607874"/>
          </a:xfrm>
          <a:prstGeom prst="rect">
            <a:avLst/>
          </a:prstGeom>
        </p:spPr>
      </p:pic>
      <p:pic>
        <p:nvPicPr>
          <p:cNvPr id="8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E873C1E4-8379-5BB4-0E6C-DF10877E1A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6953" y="0"/>
            <a:ext cx="1600966" cy="982870"/>
          </a:xfrm>
          <a:prstGeom prst="rect">
            <a:avLst/>
          </a:prstGeom>
          <a:ln>
            <a:noFill/>
          </a:ln>
        </p:spPr>
      </p:pic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00214E0-E277-4588-926B-A97CE57AF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2" t="8515" r="4594" b="41296"/>
          <a:stretch/>
        </p:blipFill>
        <p:spPr>
          <a:xfrm>
            <a:off x="1057127" y="1489200"/>
            <a:ext cx="5807898" cy="3165605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1E532630-3C01-E9C6-2194-9E0672018B24}"/>
              </a:ext>
            </a:extLst>
          </p:cNvPr>
          <p:cNvSpPr txBox="1"/>
          <p:nvPr/>
        </p:nvSpPr>
        <p:spPr>
          <a:xfrm>
            <a:off x="2189938" y="1084294"/>
            <a:ext cx="2915728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808080"/>
                </a:solidFill>
                <a:latin typeface="Aptos Narrow"/>
              </a:rPr>
              <a:t>KM 15-25</a:t>
            </a:r>
          </a:p>
        </p:txBody>
      </p:sp>
      <p:pic>
        <p:nvPicPr>
          <p:cNvPr id="15" name="Imagen 14" descr="Mapa&#10;&#10;El contenido generado por IA puede ser incorrecto.">
            <a:extLst>
              <a:ext uri="{FF2B5EF4-FFF2-40B4-BE49-F238E27FC236}">
                <a16:creationId xmlns:a16="http://schemas.microsoft.com/office/drawing/2014/main" id="{C14D97E6-C054-700D-E8D5-AFED0CF16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t="32392" r="53401" b="39947"/>
          <a:stretch/>
        </p:blipFill>
        <p:spPr>
          <a:xfrm>
            <a:off x="7568236" y="1673391"/>
            <a:ext cx="3925497" cy="1896973"/>
          </a:xfrm>
          <a:prstGeom prst="rect">
            <a:avLst/>
          </a:prstGeom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D02B78EF-E792-DC91-6DD8-5C53F54AC53E}"/>
              </a:ext>
            </a:extLst>
          </p:cNvPr>
          <p:cNvSpPr txBox="1"/>
          <p:nvPr/>
        </p:nvSpPr>
        <p:spPr>
          <a:xfrm>
            <a:off x="8095913" y="1055922"/>
            <a:ext cx="2915728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808080"/>
                </a:solidFill>
                <a:latin typeface="Aptos Narrow"/>
              </a:rPr>
              <a:t>CATEDRAL-COLONIA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FF0028B-0146-3AEA-DFE4-EBD9F576ED9F}"/>
              </a:ext>
            </a:extLst>
          </p:cNvPr>
          <p:cNvSpPr txBox="1"/>
          <p:nvPr/>
        </p:nvSpPr>
        <p:spPr>
          <a:xfrm>
            <a:off x="899303" y="282749"/>
            <a:ext cx="9252873" cy="518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3375"/>
              </a:lnSpc>
              <a:buNone/>
            </a:pPr>
            <a:r>
              <a:rPr lang="en-US" sz="2800" b="0" i="0" dirty="0">
                <a:solidFill>
                  <a:schemeClr val="bg1">
                    <a:lumMod val="50000"/>
                  </a:schemeClr>
                </a:solidFill>
                <a:effectLst/>
                <a:latin typeface="Aptos Narrow"/>
              </a:rPr>
              <a:t>ANALISIS DEL PROCESO DE LA EXPANSIÓN 2014-2022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9FF3E5BC-2C27-AB8F-0776-F404385FE7BA}"/>
              </a:ext>
            </a:extLst>
          </p:cNvPr>
          <p:cNvGrpSpPr/>
          <p:nvPr/>
        </p:nvGrpSpPr>
        <p:grpSpPr>
          <a:xfrm>
            <a:off x="8276986" y="6127288"/>
            <a:ext cx="3521313" cy="401515"/>
            <a:chOff x="8543686" y="6393988"/>
            <a:chExt cx="3521313" cy="401515"/>
          </a:xfrm>
        </p:grpSpPr>
        <p:sp>
          <p:nvSpPr>
            <p:cNvPr id="9" name="object 2">
              <a:extLst>
                <a:ext uri="{FF2B5EF4-FFF2-40B4-BE49-F238E27FC236}">
                  <a16:creationId xmlns:a16="http://schemas.microsoft.com/office/drawing/2014/main" id="{5814DA9E-651A-1DE9-C8BD-B413E68472F2}"/>
                </a:ext>
              </a:extLst>
            </p:cNvPr>
            <p:cNvSpPr/>
            <p:nvPr/>
          </p:nvSpPr>
          <p:spPr>
            <a:xfrm>
              <a:off x="8543686" y="6393998"/>
              <a:ext cx="360150" cy="401505"/>
            </a:xfrm>
            <a:custGeom>
              <a:avLst/>
              <a:gdLst/>
              <a:ahLst/>
              <a:cxnLst/>
              <a:rect l="l" t="t" r="r" b="b"/>
              <a:pathLst>
                <a:path w="569594" h="635000">
                  <a:moveTo>
                    <a:pt x="569354" y="0"/>
                  </a:moveTo>
                  <a:lnTo>
                    <a:pt x="363318" y="0"/>
                  </a:lnTo>
                  <a:lnTo>
                    <a:pt x="363318" y="366774"/>
                  </a:lnTo>
                  <a:lnTo>
                    <a:pt x="362120" y="390754"/>
                  </a:lnTo>
                  <a:lnTo>
                    <a:pt x="343434" y="434688"/>
                  </a:lnTo>
                  <a:lnTo>
                    <a:pt x="303401" y="455709"/>
                  </a:lnTo>
                  <a:lnTo>
                    <a:pt x="284692" y="457336"/>
                  </a:lnTo>
                  <a:lnTo>
                    <a:pt x="265972" y="455709"/>
                  </a:lnTo>
                  <a:lnTo>
                    <a:pt x="225940" y="434688"/>
                  </a:lnTo>
                  <a:lnTo>
                    <a:pt x="206487" y="391145"/>
                  </a:lnTo>
                  <a:lnTo>
                    <a:pt x="205145" y="366774"/>
                  </a:lnTo>
                  <a:lnTo>
                    <a:pt x="205145" y="0"/>
                  </a:lnTo>
                  <a:lnTo>
                    <a:pt x="0" y="0"/>
                  </a:lnTo>
                  <a:lnTo>
                    <a:pt x="0" y="357716"/>
                  </a:lnTo>
                  <a:lnTo>
                    <a:pt x="4238" y="425213"/>
                  </a:lnTo>
                  <a:lnTo>
                    <a:pt x="16951" y="479974"/>
                  </a:lnTo>
                  <a:lnTo>
                    <a:pt x="38135" y="524550"/>
                  </a:lnTo>
                  <a:lnTo>
                    <a:pt x="67788" y="561490"/>
                  </a:lnTo>
                  <a:lnTo>
                    <a:pt x="98152" y="586507"/>
                  </a:lnTo>
                  <a:lnTo>
                    <a:pt x="135027" y="606869"/>
                  </a:lnTo>
                  <a:lnTo>
                    <a:pt x="178409" y="622056"/>
                  </a:lnTo>
                  <a:lnTo>
                    <a:pt x="228298" y="631549"/>
                  </a:lnTo>
                  <a:lnTo>
                    <a:pt x="284692" y="634828"/>
                  </a:lnTo>
                  <a:lnTo>
                    <a:pt x="341092" y="631549"/>
                  </a:lnTo>
                  <a:lnTo>
                    <a:pt x="390984" y="622056"/>
                  </a:lnTo>
                  <a:lnTo>
                    <a:pt x="434368" y="606869"/>
                  </a:lnTo>
                  <a:lnTo>
                    <a:pt x="471243" y="586507"/>
                  </a:lnTo>
                  <a:lnTo>
                    <a:pt x="501607" y="561490"/>
                  </a:lnTo>
                  <a:lnTo>
                    <a:pt x="531257" y="524550"/>
                  </a:lnTo>
                  <a:lnTo>
                    <a:pt x="552434" y="479974"/>
                  </a:lnTo>
                  <a:lnTo>
                    <a:pt x="565140" y="425213"/>
                  </a:lnTo>
                  <a:lnTo>
                    <a:pt x="569354" y="357716"/>
                  </a:lnTo>
                  <a:lnTo>
                    <a:pt x="56935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DF489B09-9722-AF2F-3D58-F5D197C28739}"/>
                </a:ext>
              </a:extLst>
            </p:cNvPr>
            <p:cNvSpPr/>
            <p:nvPr/>
          </p:nvSpPr>
          <p:spPr>
            <a:xfrm>
              <a:off x="8972265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84" y="0"/>
                  </a:moveTo>
                  <a:lnTo>
                    <a:pt x="397652" y="0"/>
                  </a:lnTo>
                  <a:lnTo>
                    <a:pt x="397723" y="262696"/>
                  </a:lnTo>
                  <a:lnTo>
                    <a:pt x="398216" y="283569"/>
                  </a:lnTo>
                  <a:lnTo>
                    <a:pt x="399556" y="308680"/>
                  </a:lnTo>
                  <a:lnTo>
                    <a:pt x="402165" y="348638"/>
                  </a:lnTo>
                  <a:lnTo>
                    <a:pt x="221406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10" y="624902"/>
                  </a:lnTo>
                  <a:lnTo>
                    <a:pt x="198740" y="362166"/>
                  </a:lnTo>
                  <a:lnTo>
                    <a:pt x="198246" y="341303"/>
                  </a:lnTo>
                  <a:lnTo>
                    <a:pt x="196906" y="316191"/>
                  </a:lnTo>
                  <a:lnTo>
                    <a:pt x="194297" y="276221"/>
                  </a:lnTo>
                  <a:lnTo>
                    <a:pt x="384093" y="624902"/>
                  </a:lnTo>
                  <a:lnTo>
                    <a:pt x="596484" y="624902"/>
                  </a:lnTo>
                  <a:lnTo>
                    <a:pt x="59648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F60FBB92-FEC7-BDC8-226D-685DB86537AE}"/>
                </a:ext>
              </a:extLst>
            </p:cNvPr>
            <p:cNvSpPr/>
            <p:nvPr/>
          </p:nvSpPr>
          <p:spPr>
            <a:xfrm>
              <a:off x="9420833" y="6393988"/>
              <a:ext cx="357340" cy="395483"/>
            </a:xfrm>
            <a:custGeom>
              <a:avLst/>
              <a:gdLst/>
              <a:ahLst/>
              <a:cxnLst/>
              <a:rect l="l" t="t" r="r" b="b"/>
              <a:pathLst>
                <a:path w="565150" h="625475">
                  <a:moveTo>
                    <a:pt x="271143" y="0"/>
                  </a:moveTo>
                  <a:lnTo>
                    <a:pt x="0" y="0"/>
                  </a:lnTo>
                  <a:lnTo>
                    <a:pt x="0" y="624912"/>
                  </a:lnTo>
                  <a:lnTo>
                    <a:pt x="204234" y="624912"/>
                  </a:lnTo>
                  <a:lnTo>
                    <a:pt x="204234" y="416605"/>
                  </a:lnTo>
                  <a:lnTo>
                    <a:pt x="441855" y="416605"/>
                  </a:lnTo>
                  <a:lnTo>
                    <a:pt x="424740" y="387621"/>
                  </a:lnTo>
                  <a:lnTo>
                    <a:pt x="445970" y="373938"/>
                  </a:lnTo>
                  <a:lnTo>
                    <a:pt x="473053" y="350782"/>
                  </a:lnTo>
                  <a:lnTo>
                    <a:pt x="499917" y="315630"/>
                  </a:lnTo>
                  <a:lnTo>
                    <a:pt x="520489" y="265957"/>
                  </a:lnTo>
                  <a:lnTo>
                    <a:pt x="520897" y="262641"/>
                  </a:lnTo>
                  <a:lnTo>
                    <a:pt x="203355" y="262641"/>
                  </a:lnTo>
                  <a:lnTo>
                    <a:pt x="203355" y="153963"/>
                  </a:lnTo>
                  <a:lnTo>
                    <a:pt x="523393" y="153963"/>
                  </a:lnTo>
                  <a:lnTo>
                    <a:pt x="523045" y="150996"/>
                  </a:lnTo>
                  <a:lnTo>
                    <a:pt x="507226" y="108690"/>
                  </a:lnTo>
                  <a:lnTo>
                    <a:pt x="482936" y="73173"/>
                  </a:lnTo>
                  <a:lnTo>
                    <a:pt x="451871" y="45297"/>
                  </a:lnTo>
                  <a:lnTo>
                    <a:pt x="415368" y="24843"/>
                  </a:lnTo>
                  <a:lnTo>
                    <a:pt x="373357" y="10758"/>
                  </a:lnTo>
                  <a:lnTo>
                    <a:pt x="325421" y="2619"/>
                  </a:lnTo>
                  <a:lnTo>
                    <a:pt x="271143" y="0"/>
                  </a:lnTo>
                  <a:close/>
                </a:path>
                <a:path w="565150" h="625475">
                  <a:moveTo>
                    <a:pt x="441855" y="416605"/>
                  </a:moveTo>
                  <a:lnTo>
                    <a:pt x="230464" y="416605"/>
                  </a:lnTo>
                  <a:lnTo>
                    <a:pt x="329864" y="624912"/>
                  </a:lnTo>
                  <a:lnTo>
                    <a:pt x="564862" y="624912"/>
                  </a:lnTo>
                  <a:lnTo>
                    <a:pt x="441855" y="416605"/>
                  </a:lnTo>
                  <a:close/>
                </a:path>
                <a:path w="565150" h="625475">
                  <a:moveTo>
                    <a:pt x="523393" y="153963"/>
                  </a:moveTo>
                  <a:lnTo>
                    <a:pt x="254861" y="153963"/>
                  </a:lnTo>
                  <a:lnTo>
                    <a:pt x="270186" y="154785"/>
                  </a:lnTo>
                  <a:lnTo>
                    <a:pt x="282547" y="157136"/>
                  </a:lnTo>
                  <a:lnTo>
                    <a:pt x="314756" y="179214"/>
                  </a:lnTo>
                  <a:lnTo>
                    <a:pt x="322670" y="208297"/>
                  </a:lnTo>
                  <a:lnTo>
                    <a:pt x="320538" y="225528"/>
                  </a:lnTo>
                  <a:lnTo>
                    <a:pt x="292742" y="256143"/>
                  </a:lnTo>
                  <a:lnTo>
                    <a:pt x="254861" y="262641"/>
                  </a:lnTo>
                  <a:lnTo>
                    <a:pt x="520897" y="262641"/>
                  </a:lnTo>
                  <a:lnTo>
                    <a:pt x="528695" y="199240"/>
                  </a:lnTo>
                  <a:lnTo>
                    <a:pt x="523489" y="154785"/>
                  </a:lnTo>
                  <a:lnTo>
                    <a:pt x="523393" y="153963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DC35B6F8-B091-DA01-9FB0-F80BCB7574DF}"/>
                </a:ext>
              </a:extLst>
            </p:cNvPr>
            <p:cNvSpPr/>
            <p:nvPr/>
          </p:nvSpPr>
          <p:spPr>
            <a:xfrm>
              <a:off x="9812256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94" y="0"/>
                  </a:moveTo>
                  <a:lnTo>
                    <a:pt x="397673" y="0"/>
                  </a:lnTo>
                  <a:lnTo>
                    <a:pt x="397744" y="262696"/>
                  </a:lnTo>
                  <a:lnTo>
                    <a:pt x="398236" y="283569"/>
                  </a:lnTo>
                  <a:lnTo>
                    <a:pt x="399573" y="308680"/>
                  </a:lnTo>
                  <a:lnTo>
                    <a:pt x="402176" y="348638"/>
                  </a:lnTo>
                  <a:lnTo>
                    <a:pt x="221427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63" y="624902"/>
                  </a:lnTo>
                  <a:lnTo>
                    <a:pt x="198792" y="362187"/>
                  </a:lnTo>
                  <a:lnTo>
                    <a:pt x="198295" y="341324"/>
                  </a:lnTo>
                  <a:lnTo>
                    <a:pt x="196945" y="316212"/>
                  </a:lnTo>
                  <a:lnTo>
                    <a:pt x="194318" y="276242"/>
                  </a:lnTo>
                  <a:lnTo>
                    <a:pt x="384103" y="624902"/>
                  </a:lnTo>
                  <a:lnTo>
                    <a:pt x="596494" y="624902"/>
                  </a:lnTo>
                  <a:lnTo>
                    <a:pt x="59649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grpSp>
          <p:nvGrpSpPr>
            <p:cNvPr id="17" name="object 6">
              <a:extLst>
                <a:ext uri="{FF2B5EF4-FFF2-40B4-BE49-F238E27FC236}">
                  <a16:creationId xmlns:a16="http://schemas.microsoft.com/office/drawing/2014/main" id="{6D6EE8DD-1D8A-C9A7-A2B1-A9A20AF6D8A6}"/>
                </a:ext>
              </a:extLst>
            </p:cNvPr>
            <p:cNvGrpSpPr/>
            <p:nvPr/>
          </p:nvGrpSpPr>
          <p:grpSpPr>
            <a:xfrm>
              <a:off x="10423963" y="6430743"/>
              <a:ext cx="605743" cy="115608"/>
              <a:chOff x="16486009" y="10170534"/>
              <a:chExt cx="958013" cy="182840"/>
            </a:xfrm>
          </p:grpSpPr>
          <p:pic>
            <p:nvPicPr>
              <p:cNvPr id="44" name="object 7">
                <a:extLst>
                  <a:ext uri="{FF2B5EF4-FFF2-40B4-BE49-F238E27FC236}">
                    <a16:creationId xmlns:a16="http://schemas.microsoft.com/office/drawing/2014/main" id="{8EEC186D-7E19-74B7-B31D-8BF0D0B825E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486009" y="10174235"/>
                <a:ext cx="146634" cy="178863"/>
              </a:xfrm>
              <a:prstGeom prst="rect">
                <a:avLst/>
              </a:prstGeom>
            </p:spPr>
          </p:pic>
          <p:pic>
            <p:nvPicPr>
              <p:cNvPr id="45" name="object 8">
                <a:extLst>
                  <a:ext uri="{FF2B5EF4-FFF2-40B4-BE49-F238E27FC236}">
                    <a16:creationId xmlns:a16="http://schemas.microsoft.com/office/drawing/2014/main" id="{C61C3949-B4CE-2A30-A41F-BCFDA405569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6676450" y="10217566"/>
                <a:ext cx="113692" cy="132770"/>
              </a:xfrm>
              <a:prstGeom prst="rect">
                <a:avLst/>
              </a:prstGeom>
            </p:spPr>
          </p:pic>
          <p:sp>
            <p:nvSpPr>
              <p:cNvPr id="46" name="object 9">
                <a:extLst>
                  <a:ext uri="{FF2B5EF4-FFF2-40B4-BE49-F238E27FC236}">
                    <a16:creationId xmlns:a16="http://schemas.microsoft.com/office/drawing/2014/main" id="{4FD8AC61-AB9D-56B6-53CC-0A1E67C1E0C1}"/>
                  </a:ext>
                </a:extLst>
              </p:cNvPr>
              <p:cNvSpPr/>
              <p:nvPr/>
            </p:nvSpPr>
            <p:spPr>
              <a:xfrm>
                <a:off x="16831895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612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612" y="179806"/>
                    </a:lnTo>
                    <a:lnTo>
                      <a:pt x="20612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47" name="object 10">
                <a:extLst>
                  <a:ext uri="{FF2B5EF4-FFF2-40B4-BE49-F238E27FC236}">
                    <a16:creationId xmlns:a16="http://schemas.microsoft.com/office/drawing/2014/main" id="{9C7C11E9-56FB-D229-F2C6-43E38DA1A9FE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6884726" y="10220309"/>
                <a:ext cx="130048" cy="131043"/>
              </a:xfrm>
              <a:prstGeom prst="rect">
                <a:avLst/>
              </a:prstGeom>
            </p:spPr>
          </p:pic>
          <p:pic>
            <p:nvPicPr>
              <p:cNvPr id="48" name="object 11">
                <a:extLst>
                  <a:ext uri="{FF2B5EF4-FFF2-40B4-BE49-F238E27FC236}">
                    <a16:creationId xmlns:a16="http://schemas.microsoft.com/office/drawing/2014/main" id="{BA91F4C0-546E-AF04-C1DB-8454A2A6791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037162" y="10217578"/>
                <a:ext cx="122980" cy="135796"/>
              </a:xfrm>
              <a:prstGeom prst="rect">
                <a:avLst/>
              </a:prstGeom>
            </p:spPr>
          </p:pic>
          <p:pic>
            <p:nvPicPr>
              <p:cNvPr id="49" name="object 12">
                <a:extLst>
                  <a:ext uri="{FF2B5EF4-FFF2-40B4-BE49-F238E27FC236}">
                    <a16:creationId xmlns:a16="http://schemas.microsoft.com/office/drawing/2014/main" id="{C5FCF39C-8F86-FE8E-FE5B-CFDFF4AD4BB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194136" y="10218037"/>
                <a:ext cx="191205" cy="134829"/>
              </a:xfrm>
              <a:prstGeom prst="rect">
                <a:avLst/>
              </a:prstGeom>
            </p:spPr>
          </p:pic>
          <p:sp>
            <p:nvSpPr>
              <p:cNvPr id="50" name="object 13">
                <a:extLst>
                  <a:ext uri="{FF2B5EF4-FFF2-40B4-BE49-F238E27FC236}">
                    <a16:creationId xmlns:a16="http://schemas.microsoft.com/office/drawing/2014/main" id="{130DBED5-534C-DD67-FE1A-6D25ED73BC6E}"/>
                  </a:ext>
                </a:extLst>
              </p:cNvPr>
              <p:cNvSpPr/>
              <p:nvPr/>
            </p:nvSpPr>
            <p:spPr>
              <a:xfrm>
                <a:off x="17421797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31" y="49784"/>
                    </a:lnTo>
                    <a:lnTo>
                      <a:pt x="1231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9" name="object 14">
              <a:extLst>
                <a:ext uri="{FF2B5EF4-FFF2-40B4-BE49-F238E27FC236}">
                  <a16:creationId xmlns:a16="http://schemas.microsoft.com/office/drawing/2014/main" id="{998EE683-41E0-34BE-6B83-A8B070650BA7}"/>
                </a:ext>
              </a:extLst>
            </p:cNvPr>
            <p:cNvGrpSpPr/>
            <p:nvPr/>
          </p:nvGrpSpPr>
          <p:grpSpPr>
            <a:xfrm>
              <a:off x="11052397" y="6428324"/>
              <a:ext cx="280727" cy="117887"/>
              <a:chOff x="17479908" y="10166708"/>
              <a:chExt cx="443984" cy="186444"/>
            </a:xfrm>
          </p:grpSpPr>
          <p:pic>
            <p:nvPicPr>
              <p:cNvPr id="41" name="object 15">
                <a:extLst>
                  <a:ext uri="{FF2B5EF4-FFF2-40B4-BE49-F238E27FC236}">
                    <a16:creationId xmlns:a16="http://schemas.microsoft.com/office/drawing/2014/main" id="{F340779A-F7F2-A6AC-C7D0-C59BC70F549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7644672" y="10218319"/>
                <a:ext cx="114425" cy="134833"/>
              </a:xfrm>
              <a:prstGeom prst="rect">
                <a:avLst/>
              </a:prstGeom>
            </p:spPr>
          </p:pic>
          <p:pic>
            <p:nvPicPr>
              <p:cNvPr id="42" name="object 16">
                <a:extLst>
                  <a:ext uri="{FF2B5EF4-FFF2-40B4-BE49-F238E27FC236}">
                    <a16:creationId xmlns:a16="http://schemas.microsoft.com/office/drawing/2014/main" id="{C346EE35-21AE-07CD-3E61-16172F6B0590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7479908" y="10166708"/>
                <a:ext cx="131283" cy="186402"/>
              </a:xfrm>
              <a:prstGeom prst="rect">
                <a:avLst/>
              </a:prstGeom>
            </p:spPr>
          </p:pic>
          <p:pic>
            <p:nvPicPr>
              <p:cNvPr id="43" name="object 17">
                <a:extLst>
                  <a:ext uri="{FF2B5EF4-FFF2-40B4-BE49-F238E27FC236}">
                    <a16:creationId xmlns:a16="http://schemas.microsoft.com/office/drawing/2014/main" id="{42256381-881B-E798-5BB4-3ABE6719CF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7792609" y="10166708"/>
                <a:ext cx="131283" cy="186402"/>
              </a:xfrm>
              <a:prstGeom prst="rect">
                <a:avLst/>
              </a:prstGeom>
            </p:spPr>
          </p:pic>
        </p:grpSp>
        <p:grpSp>
          <p:nvGrpSpPr>
            <p:cNvPr id="20" name="object 18">
              <a:extLst>
                <a:ext uri="{FF2B5EF4-FFF2-40B4-BE49-F238E27FC236}">
                  <a16:creationId xmlns:a16="http://schemas.microsoft.com/office/drawing/2014/main" id="{C6217D35-9D4B-1320-4665-36208B61E2F0}"/>
                </a:ext>
              </a:extLst>
            </p:cNvPr>
            <p:cNvGrpSpPr/>
            <p:nvPr/>
          </p:nvGrpSpPr>
          <p:grpSpPr>
            <a:xfrm>
              <a:off x="11410269" y="6428329"/>
              <a:ext cx="654730" cy="118022"/>
              <a:chOff x="18045901" y="10166716"/>
              <a:chExt cx="1035487" cy="186657"/>
            </a:xfrm>
          </p:grpSpPr>
          <p:pic>
            <p:nvPicPr>
              <p:cNvPr id="33" name="object 19">
                <a:extLst>
                  <a:ext uri="{FF2B5EF4-FFF2-40B4-BE49-F238E27FC236}">
                    <a16:creationId xmlns:a16="http://schemas.microsoft.com/office/drawing/2014/main" id="{5D9066BB-9B61-3F16-256E-B5A08B5CC69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8045901" y="10174273"/>
                <a:ext cx="148937" cy="176067"/>
              </a:xfrm>
              <a:prstGeom prst="rect">
                <a:avLst/>
              </a:prstGeom>
            </p:spPr>
          </p:pic>
          <p:pic>
            <p:nvPicPr>
              <p:cNvPr id="34" name="object 20">
                <a:extLst>
                  <a:ext uri="{FF2B5EF4-FFF2-40B4-BE49-F238E27FC236}">
                    <a16:creationId xmlns:a16="http://schemas.microsoft.com/office/drawing/2014/main" id="{24E3E55E-E3A6-7A2D-07F8-632C168B79FE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8231547" y="10218319"/>
                <a:ext cx="114404" cy="134833"/>
              </a:xfrm>
              <a:prstGeom prst="rect">
                <a:avLst/>
              </a:prstGeom>
            </p:spPr>
          </p:pic>
          <p:pic>
            <p:nvPicPr>
              <p:cNvPr id="35" name="object 21">
                <a:extLst>
                  <a:ext uri="{FF2B5EF4-FFF2-40B4-BE49-F238E27FC236}">
                    <a16:creationId xmlns:a16="http://schemas.microsoft.com/office/drawing/2014/main" id="{AE878931-8729-84D5-4172-370625C1EFEC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8378985" y="10217577"/>
                <a:ext cx="119724" cy="135796"/>
              </a:xfrm>
              <a:prstGeom prst="rect">
                <a:avLst/>
              </a:prstGeom>
            </p:spPr>
          </p:pic>
          <p:sp>
            <p:nvSpPr>
              <p:cNvPr id="36" name="object 22">
                <a:extLst>
                  <a:ext uri="{FF2B5EF4-FFF2-40B4-BE49-F238E27FC236}">
                    <a16:creationId xmlns:a16="http://schemas.microsoft.com/office/drawing/2014/main" id="{40D95A8B-5D8D-2B49-EC28-6C118490293E}"/>
                  </a:ext>
                </a:extLst>
              </p:cNvPr>
              <p:cNvSpPr/>
              <p:nvPr/>
            </p:nvSpPr>
            <p:spPr>
              <a:xfrm>
                <a:off x="18531181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37" name="object 23">
                <a:extLst>
                  <a:ext uri="{FF2B5EF4-FFF2-40B4-BE49-F238E27FC236}">
                    <a16:creationId xmlns:a16="http://schemas.microsoft.com/office/drawing/2014/main" id="{67CA9665-D5F4-1019-34FE-B7630A5F0C46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8588795" y="10217577"/>
                <a:ext cx="135556" cy="135796"/>
              </a:xfrm>
              <a:prstGeom prst="rect">
                <a:avLst/>
              </a:prstGeom>
            </p:spPr>
          </p:pic>
          <p:pic>
            <p:nvPicPr>
              <p:cNvPr id="38" name="object 24">
                <a:extLst>
                  <a:ext uri="{FF2B5EF4-FFF2-40B4-BE49-F238E27FC236}">
                    <a16:creationId xmlns:a16="http://schemas.microsoft.com/office/drawing/2014/main" id="{956B94C2-FEE5-32E2-17ED-A930F1BE24E3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8759347" y="10217566"/>
                <a:ext cx="113682" cy="132770"/>
              </a:xfrm>
              <a:prstGeom prst="rect">
                <a:avLst/>
              </a:prstGeom>
            </p:spPr>
          </p:pic>
          <p:pic>
            <p:nvPicPr>
              <p:cNvPr id="39" name="object 25">
                <a:extLst>
                  <a:ext uri="{FF2B5EF4-FFF2-40B4-BE49-F238E27FC236}">
                    <a16:creationId xmlns:a16="http://schemas.microsoft.com/office/drawing/2014/main" id="{BF83BAC6-4D98-5588-81FC-31C6F6C7B561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8904482" y="10218319"/>
                <a:ext cx="114425" cy="134833"/>
              </a:xfrm>
              <a:prstGeom prst="rect">
                <a:avLst/>
              </a:prstGeom>
            </p:spPr>
          </p:pic>
          <p:sp>
            <p:nvSpPr>
              <p:cNvPr id="40" name="object 26">
                <a:extLst>
                  <a:ext uri="{FF2B5EF4-FFF2-40B4-BE49-F238E27FC236}">
                    <a16:creationId xmlns:a16="http://schemas.microsoft.com/office/drawing/2014/main" id="{017DA660-3546-EFEF-51EB-59B3CBD3309B}"/>
                  </a:ext>
                </a:extLst>
              </p:cNvPr>
              <p:cNvSpPr/>
              <p:nvPr/>
            </p:nvSpPr>
            <p:spPr>
              <a:xfrm>
                <a:off x="19061703" y="10166716"/>
                <a:ext cx="1968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84150">
                    <a:moveTo>
                      <a:pt x="19381" y="0"/>
                    </a:moveTo>
                    <a:lnTo>
                      <a:pt x="0" y="0"/>
                    </a:lnTo>
                    <a:lnTo>
                      <a:pt x="0" y="183617"/>
                    </a:lnTo>
                    <a:lnTo>
                      <a:pt x="19381" y="183617"/>
                    </a:lnTo>
                    <a:lnTo>
                      <a:pt x="19381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21" name="object 27">
              <a:extLst>
                <a:ext uri="{FF2B5EF4-FFF2-40B4-BE49-F238E27FC236}">
                  <a16:creationId xmlns:a16="http://schemas.microsoft.com/office/drawing/2014/main" id="{478E3855-A5C2-D964-D4A8-7ED956055353}"/>
                </a:ext>
              </a:extLst>
            </p:cNvPr>
            <p:cNvGrpSpPr/>
            <p:nvPr/>
          </p:nvGrpSpPr>
          <p:grpSpPr>
            <a:xfrm>
              <a:off x="10418876" y="6619228"/>
              <a:ext cx="183063" cy="117993"/>
              <a:chOff x="16477963" y="10468632"/>
              <a:chExt cx="289523" cy="186612"/>
            </a:xfrm>
          </p:grpSpPr>
          <p:pic>
            <p:nvPicPr>
              <p:cNvPr id="31" name="object 28">
                <a:extLst>
                  <a:ext uri="{FF2B5EF4-FFF2-40B4-BE49-F238E27FC236}">
                    <a16:creationId xmlns:a16="http://schemas.microsoft.com/office/drawing/2014/main" id="{6C15B7DB-6FBA-141F-0877-FD60BC3980D9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6477963" y="10468632"/>
                <a:ext cx="131283" cy="186371"/>
              </a:xfrm>
              <a:prstGeom prst="rect">
                <a:avLst/>
              </a:prstGeom>
            </p:spPr>
          </p:pic>
          <p:pic>
            <p:nvPicPr>
              <p:cNvPr id="32" name="object 29">
                <a:extLst>
                  <a:ext uri="{FF2B5EF4-FFF2-40B4-BE49-F238E27FC236}">
                    <a16:creationId xmlns:a16="http://schemas.microsoft.com/office/drawing/2014/main" id="{E591991E-F2D8-EFCA-CDEE-0FD03A40C254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6644506" y="10519427"/>
                <a:ext cx="122980" cy="135817"/>
              </a:xfrm>
              <a:prstGeom prst="rect">
                <a:avLst/>
              </a:prstGeom>
            </p:spPr>
          </p:pic>
        </p:grpSp>
        <p:grpSp>
          <p:nvGrpSpPr>
            <p:cNvPr id="22" name="object 30">
              <a:extLst>
                <a:ext uri="{FF2B5EF4-FFF2-40B4-BE49-F238E27FC236}">
                  <a16:creationId xmlns:a16="http://schemas.microsoft.com/office/drawing/2014/main" id="{B9D3A214-C781-6C61-6E2D-921FE372D164}"/>
                </a:ext>
              </a:extLst>
            </p:cNvPr>
            <p:cNvGrpSpPr/>
            <p:nvPr/>
          </p:nvGrpSpPr>
          <p:grpSpPr>
            <a:xfrm>
              <a:off x="10670822" y="6612538"/>
              <a:ext cx="248592" cy="124683"/>
              <a:chOff x="16876428" y="10458052"/>
              <a:chExt cx="393160" cy="197192"/>
            </a:xfrm>
          </p:grpSpPr>
          <p:pic>
            <p:nvPicPr>
              <p:cNvPr id="28" name="object 31">
                <a:extLst>
                  <a:ext uri="{FF2B5EF4-FFF2-40B4-BE49-F238E27FC236}">
                    <a16:creationId xmlns:a16="http://schemas.microsoft.com/office/drawing/2014/main" id="{FB1007D8-9A66-0F5F-A375-1526EF3A7D3E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6876428" y="10476140"/>
                <a:ext cx="152173" cy="176067"/>
              </a:xfrm>
              <a:prstGeom prst="rect">
                <a:avLst/>
              </a:prstGeom>
            </p:spPr>
          </p:pic>
          <p:pic>
            <p:nvPicPr>
              <p:cNvPr id="30" name="object 32">
                <a:extLst>
                  <a:ext uri="{FF2B5EF4-FFF2-40B4-BE49-F238E27FC236}">
                    <a16:creationId xmlns:a16="http://schemas.microsoft.com/office/drawing/2014/main" id="{63D0F427-9739-CDD0-FF9C-A16020FB7507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7056025" y="10458052"/>
                <a:ext cx="213563" cy="197192"/>
              </a:xfrm>
              <a:prstGeom prst="rect">
                <a:avLst/>
              </a:prstGeom>
            </p:spPr>
          </p:pic>
        </p:grpSp>
        <p:grpSp>
          <p:nvGrpSpPr>
            <p:cNvPr id="23" name="object 33">
              <a:extLst>
                <a:ext uri="{FF2B5EF4-FFF2-40B4-BE49-F238E27FC236}">
                  <a16:creationId xmlns:a16="http://schemas.microsoft.com/office/drawing/2014/main" id="{3129F6B3-C170-7B5B-01E4-E2CFDBE2FD7B}"/>
                </a:ext>
              </a:extLst>
            </p:cNvPr>
            <p:cNvGrpSpPr/>
            <p:nvPr/>
          </p:nvGrpSpPr>
          <p:grpSpPr>
            <a:xfrm>
              <a:off x="10987189" y="6623978"/>
              <a:ext cx="482571" cy="137092"/>
              <a:chOff x="17376778" y="10476145"/>
              <a:chExt cx="763210" cy="216817"/>
            </a:xfrm>
          </p:grpSpPr>
          <p:pic>
            <p:nvPicPr>
              <p:cNvPr id="24" name="object 34">
                <a:extLst>
                  <a:ext uri="{FF2B5EF4-FFF2-40B4-BE49-F238E27FC236}">
                    <a16:creationId xmlns:a16="http://schemas.microsoft.com/office/drawing/2014/main" id="{22AAA2FD-84D8-82FE-764A-8346E74972B2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7376778" y="10476145"/>
                <a:ext cx="156414" cy="176057"/>
              </a:xfrm>
              <a:prstGeom prst="rect">
                <a:avLst/>
              </a:prstGeom>
            </p:spPr>
          </p:pic>
          <p:pic>
            <p:nvPicPr>
              <p:cNvPr id="25" name="object 35">
                <a:extLst>
                  <a:ext uri="{FF2B5EF4-FFF2-40B4-BE49-F238E27FC236}">
                    <a16:creationId xmlns:a16="http://schemas.microsoft.com/office/drawing/2014/main" id="{11ADA28D-DFC4-F1DF-527B-E8D18B6CAF40}"/>
                  </a:ext>
                </a:extLst>
              </p:cNvPr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17564932" y="10514911"/>
                <a:ext cx="132278" cy="140330"/>
              </a:xfrm>
              <a:prstGeom prst="rect">
                <a:avLst/>
              </a:prstGeom>
            </p:spPr>
          </p:pic>
          <p:pic>
            <p:nvPicPr>
              <p:cNvPr id="26" name="object 36">
                <a:extLst>
                  <a:ext uri="{FF2B5EF4-FFF2-40B4-BE49-F238E27FC236}">
                    <a16:creationId xmlns:a16="http://schemas.microsoft.com/office/drawing/2014/main" id="{8350452E-3173-5562-0D7D-D21C62D476D7}"/>
                  </a:ext>
                </a:extLst>
              </p:cNvPr>
              <p:cNvPicPr/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17719634" y="10514884"/>
                <a:ext cx="141587" cy="178078"/>
              </a:xfrm>
              <a:prstGeom prst="rect">
                <a:avLst/>
              </a:prstGeom>
            </p:spPr>
          </p:pic>
          <p:pic>
            <p:nvPicPr>
              <p:cNvPr id="27" name="object 37">
                <a:extLst>
                  <a:ext uri="{FF2B5EF4-FFF2-40B4-BE49-F238E27FC236}">
                    <a16:creationId xmlns:a16="http://schemas.microsoft.com/office/drawing/2014/main" id="{81BF85B6-8EC1-E568-D0CF-35E5B0239346}"/>
                  </a:ext>
                </a:extLst>
              </p:cNvPr>
              <p:cNvPicPr/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17895495" y="10514876"/>
                <a:ext cx="244493" cy="140368"/>
              </a:xfrm>
              <a:prstGeom prst="rect">
                <a:avLst/>
              </a:prstGeom>
            </p:spPr>
          </p:pic>
        </p:grpSp>
      </p:grpSp>
      <p:sp>
        <p:nvSpPr>
          <p:cNvPr id="51" name="object 38">
            <a:extLst>
              <a:ext uri="{FF2B5EF4-FFF2-40B4-BE49-F238E27FC236}">
                <a16:creationId xmlns:a16="http://schemas.microsoft.com/office/drawing/2014/main" id="{014496B6-8705-0871-972A-CC2D91E78C3E}"/>
              </a:ext>
            </a:extLst>
          </p:cNvPr>
          <p:cNvSpPr/>
          <p:nvPr/>
        </p:nvSpPr>
        <p:spPr>
          <a:xfrm>
            <a:off x="0" y="0"/>
            <a:ext cx="899303" cy="883920"/>
          </a:xfrm>
          <a:custGeom>
            <a:avLst/>
            <a:gdLst/>
            <a:ahLst/>
            <a:cxnLst/>
            <a:rect l="l" t="t" r="r" b="b"/>
            <a:pathLst>
              <a:path w="5791200" h="5692140">
                <a:moveTo>
                  <a:pt x="5790787" y="0"/>
                </a:moveTo>
                <a:lnTo>
                  <a:pt x="0" y="0"/>
                </a:lnTo>
                <a:lnTo>
                  <a:pt x="0" y="5691659"/>
                </a:lnTo>
                <a:lnTo>
                  <a:pt x="5790787" y="0"/>
                </a:lnTo>
                <a:close/>
              </a:path>
            </a:pathLst>
          </a:custGeom>
          <a:solidFill>
            <a:srgbClr val="E422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53" name="TextBox 20">
            <a:extLst>
              <a:ext uri="{FF2B5EF4-FFF2-40B4-BE49-F238E27FC236}">
                <a16:creationId xmlns:a16="http://schemas.microsoft.com/office/drawing/2014/main" id="{055D2E9D-512D-25C6-E348-49A4537DBCAF}"/>
              </a:ext>
            </a:extLst>
          </p:cNvPr>
          <p:cNvSpPr txBox="1"/>
          <p:nvPr/>
        </p:nvSpPr>
        <p:spPr>
          <a:xfrm>
            <a:off x="8610871" y="4815331"/>
            <a:ext cx="2246784" cy="3745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AR" sz="1600" noProof="0" dirty="0">
                <a:latin typeface="Aptos Narrow"/>
              </a:rPr>
              <a:t>1-RELLENO </a:t>
            </a:r>
            <a:r>
              <a:rPr lang="es-AR" sz="1200" noProof="0" dirty="0">
                <a:latin typeface="Aptos Narrow"/>
              </a:rPr>
              <a:t>Densificación </a:t>
            </a:r>
          </a:p>
        </p:txBody>
      </p:sp>
      <p:sp>
        <p:nvSpPr>
          <p:cNvPr id="54" name="TextBox 44">
            <a:extLst>
              <a:ext uri="{FF2B5EF4-FFF2-40B4-BE49-F238E27FC236}">
                <a16:creationId xmlns:a16="http://schemas.microsoft.com/office/drawing/2014/main" id="{A0B684B5-A3A3-B4A0-1F28-182A1FAF0A7B}"/>
              </a:ext>
            </a:extLst>
          </p:cNvPr>
          <p:cNvSpPr txBox="1"/>
          <p:nvPr/>
        </p:nvSpPr>
        <p:spPr>
          <a:xfrm>
            <a:off x="8610871" y="5270921"/>
            <a:ext cx="2279005" cy="5788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ctr" defTabSz="914400" rtl="0" eaLnBrk="1" latinLnBrk="0" hangingPunct="1">
              <a:defRPr sz="2000" kern="1200">
                <a:solidFill>
                  <a:schemeClr val="tx1"/>
                </a:solidFill>
                <a:latin typeface="Aptos Narrow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ptos Narrow"/>
              </a:rPr>
              <a:t>2-COMPLETAMIENTO</a:t>
            </a:r>
          </a:p>
          <a:p>
            <a:r>
              <a:rPr lang="es-AR" sz="1200" noProof="0" dirty="0">
                <a:latin typeface="Aptos Narrow"/>
              </a:rPr>
              <a:t>Bienes Ociosos</a:t>
            </a:r>
          </a:p>
        </p:txBody>
      </p:sp>
      <p:sp>
        <p:nvSpPr>
          <p:cNvPr id="55" name="TextBox 1">
            <a:extLst>
              <a:ext uri="{FF2B5EF4-FFF2-40B4-BE49-F238E27FC236}">
                <a16:creationId xmlns:a16="http://schemas.microsoft.com/office/drawing/2014/main" id="{02E39B7F-9A0E-15BC-28C2-6D802B10F433}"/>
              </a:ext>
            </a:extLst>
          </p:cNvPr>
          <p:cNvSpPr txBox="1"/>
          <p:nvPr/>
        </p:nvSpPr>
        <p:spPr>
          <a:xfrm>
            <a:off x="319223" y="5100758"/>
            <a:ext cx="1475808" cy="30654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808080"/>
                </a:solidFill>
                <a:latin typeface="Aptos Narrow"/>
              </a:rPr>
              <a:t>PARCELAS &lt;1HA</a:t>
            </a:r>
            <a:endParaRPr lang="en-US" sz="1400" dirty="0"/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EDA6F313-83A8-6AB3-8852-9DA531015BC0}"/>
              </a:ext>
            </a:extLst>
          </p:cNvPr>
          <p:cNvSpPr txBox="1"/>
          <p:nvPr/>
        </p:nvSpPr>
        <p:spPr>
          <a:xfrm>
            <a:off x="7598424" y="3844863"/>
            <a:ext cx="3838846" cy="64698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sz="1600" dirty="0">
                <a:solidFill>
                  <a:schemeClr val="accent2"/>
                </a:solidFill>
              </a:rPr>
              <a:t>Ocupación 2014-2022</a:t>
            </a:r>
          </a:p>
          <a:p>
            <a:pPr algn="ctr"/>
            <a:r>
              <a:rPr lang="es-AR" sz="1600" dirty="0">
                <a:solidFill>
                  <a:schemeClr val="accent2"/>
                </a:solidFill>
              </a:rPr>
              <a:t>Núcleos urbanos existentes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471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9FA22E-BD33-81AE-938C-B2C2B083A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n 55">
            <a:extLst>
              <a:ext uri="{FF2B5EF4-FFF2-40B4-BE49-F238E27FC236}">
                <a16:creationId xmlns:a16="http://schemas.microsoft.com/office/drawing/2014/main" id="{2DCD56A8-52C7-5DF7-34DC-330E631D5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83" y="4916251"/>
            <a:ext cx="7402286" cy="1607874"/>
          </a:xfrm>
          <a:prstGeom prst="rect">
            <a:avLst/>
          </a:prstGeom>
        </p:spPr>
      </p:pic>
      <p:pic>
        <p:nvPicPr>
          <p:cNvPr id="4" name="Imagen 3" descr="Mapa&#10;&#10;El contenido generado por IA puede ser incorrecto.">
            <a:extLst>
              <a:ext uri="{FF2B5EF4-FFF2-40B4-BE49-F238E27FC236}">
                <a16:creationId xmlns:a16="http://schemas.microsoft.com/office/drawing/2014/main" id="{4E4C6D22-011D-F51E-AD66-C52133AF6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" t="47514" r="34915" b="14422"/>
          <a:stretch/>
        </p:blipFill>
        <p:spPr>
          <a:xfrm>
            <a:off x="4117988" y="1436874"/>
            <a:ext cx="7169624" cy="3187911"/>
          </a:xfrm>
          <a:prstGeom prst="rect">
            <a:avLst/>
          </a:prstGeom>
        </p:spPr>
      </p:pic>
      <p:pic>
        <p:nvPicPr>
          <p:cNvPr id="8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FAC0F7B6-0E33-094F-3C06-6673E510F4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86953" y="0"/>
            <a:ext cx="1600966" cy="982870"/>
          </a:xfrm>
          <a:prstGeom prst="rect">
            <a:avLst/>
          </a:prstGeom>
          <a:ln>
            <a:noFill/>
          </a:ln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E7FBB7B3-EB1A-8038-E6B6-A9234DDFE419}"/>
              </a:ext>
            </a:extLst>
          </p:cNvPr>
          <p:cNvSpPr txBox="1"/>
          <p:nvPr/>
        </p:nvSpPr>
        <p:spPr>
          <a:xfrm>
            <a:off x="4732571" y="1055494"/>
            <a:ext cx="1894936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808080"/>
                </a:solidFill>
                <a:latin typeface="Aptos Narrow"/>
              </a:rPr>
              <a:t>SUR</a:t>
            </a:r>
            <a:endParaRPr lang="en-US" dirty="0"/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26ED5BAC-DADA-647B-EB59-011C4A97ABEB}"/>
              </a:ext>
            </a:extLst>
          </p:cNvPr>
          <p:cNvSpPr txBox="1"/>
          <p:nvPr/>
        </p:nvSpPr>
        <p:spPr>
          <a:xfrm>
            <a:off x="9597097" y="4775328"/>
            <a:ext cx="2246784" cy="3745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AR" sz="1600" noProof="0" dirty="0">
                <a:latin typeface="Aptos Narrow"/>
              </a:rPr>
              <a:t>1-RELLENO </a:t>
            </a:r>
            <a:r>
              <a:rPr lang="es-AR" sz="1200" noProof="0" dirty="0">
                <a:latin typeface="Aptos Narrow"/>
              </a:rPr>
              <a:t>Densificación 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939A29E-D0E6-FE31-59AA-34A87DB5AB56}"/>
              </a:ext>
            </a:extLst>
          </p:cNvPr>
          <p:cNvSpPr txBox="1"/>
          <p:nvPr/>
        </p:nvSpPr>
        <p:spPr>
          <a:xfrm>
            <a:off x="8617364" y="5206971"/>
            <a:ext cx="3235641" cy="3745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ctr" defTabSz="914400" rtl="0" eaLnBrk="1" latinLnBrk="0" hangingPunct="1">
              <a:defRPr sz="2000" kern="1200">
                <a:solidFill>
                  <a:schemeClr val="tx1"/>
                </a:solidFill>
                <a:latin typeface="Aptos Narrow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ptos Narrow"/>
              </a:rPr>
              <a:t>2-COMPLETAMIENTO </a:t>
            </a:r>
            <a:r>
              <a:rPr lang="es-AR" sz="1200" noProof="0" dirty="0">
                <a:latin typeface="Aptos Narrow"/>
              </a:rPr>
              <a:t>Bienes Ociosos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65B9F89F-2429-434E-792B-46AF890FD274}"/>
              </a:ext>
            </a:extLst>
          </p:cNvPr>
          <p:cNvSpPr txBox="1"/>
          <p:nvPr/>
        </p:nvSpPr>
        <p:spPr>
          <a:xfrm>
            <a:off x="8628570" y="1034744"/>
            <a:ext cx="1983315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808080"/>
                </a:solidFill>
                <a:latin typeface="Aptos Narrow"/>
              </a:rPr>
              <a:t>ESTE</a:t>
            </a:r>
            <a:endParaRPr lang="en-US" dirty="0"/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DA5D2C6E-E958-8D4F-4500-CA0F2E1A0DD1}"/>
              </a:ext>
            </a:extLst>
          </p:cNvPr>
          <p:cNvSpPr txBox="1"/>
          <p:nvPr/>
        </p:nvSpPr>
        <p:spPr>
          <a:xfrm>
            <a:off x="878458" y="1060433"/>
            <a:ext cx="2915728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808080"/>
                </a:solidFill>
                <a:latin typeface="Aptos Narrow"/>
              </a:rPr>
              <a:t>COIHUES-GUTÍERREZ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F32E254-A92A-CC71-EF68-1DED63E71C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284" t="9590" r="4669" b="40068"/>
          <a:stretch/>
        </p:blipFill>
        <p:spPr>
          <a:xfrm>
            <a:off x="721129" y="1534666"/>
            <a:ext cx="3230386" cy="3022551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B7C3DC5B-A636-E232-1E8B-707534383BF8}"/>
              </a:ext>
            </a:extLst>
          </p:cNvPr>
          <p:cNvSpPr txBox="1"/>
          <p:nvPr/>
        </p:nvSpPr>
        <p:spPr>
          <a:xfrm>
            <a:off x="8230498" y="5633559"/>
            <a:ext cx="3660734" cy="3745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>
              <a:defRPr sz="16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ptos Narrow"/>
              </a:rPr>
              <a:t>3-BORDE / PERIURBANO </a:t>
            </a:r>
            <a:r>
              <a:rPr lang="es-AR" sz="1200" noProof="0" dirty="0">
                <a:latin typeface="Aptos Narrow"/>
              </a:rPr>
              <a:t>Fraccionamientos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268327-7B5C-C67E-C739-884B75AE49D2}"/>
              </a:ext>
            </a:extLst>
          </p:cNvPr>
          <p:cNvSpPr txBox="1"/>
          <p:nvPr/>
        </p:nvSpPr>
        <p:spPr>
          <a:xfrm>
            <a:off x="899303" y="282749"/>
            <a:ext cx="9252873" cy="518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3375"/>
              </a:lnSpc>
              <a:buNone/>
            </a:pPr>
            <a:r>
              <a:rPr lang="en-US" sz="2800" b="0" i="0" dirty="0">
                <a:solidFill>
                  <a:schemeClr val="bg1">
                    <a:lumMod val="50000"/>
                  </a:schemeClr>
                </a:solidFill>
                <a:effectLst/>
                <a:latin typeface="Aptos Narrow"/>
              </a:rPr>
              <a:t>ANALISIS DEL PROCESO DE LA EXPANSIÓN 2014-2022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C459BC37-2979-E58C-E77A-85F0D08C0A65}"/>
              </a:ext>
            </a:extLst>
          </p:cNvPr>
          <p:cNvGrpSpPr/>
          <p:nvPr/>
        </p:nvGrpSpPr>
        <p:grpSpPr>
          <a:xfrm>
            <a:off x="8276986" y="6127288"/>
            <a:ext cx="3521313" cy="401515"/>
            <a:chOff x="8543686" y="6393988"/>
            <a:chExt cx="3521313" cy="401515"/>
          </a:xfrm>
        </p:grpSpPr>
        <p:sp>
          <p:nvSpPr>
            <p:cNvPr id="13" name="object 2">
              <a:extLst>
                <a:ext uri="{FF2B5EF4-FFF2-40B4-BE49-F238E27FC236}">
                  <a16:creationId xmlns:a16="http://schemas.microsoft.com/office/drawing/2014/main" id="{645BF979-6AC7-C0D8-16FE-53AB3864CF5A}"/>
                </a:ext>
              </a:extLst>
            </p:cNvPr>
            <p:cNvSpPr/>
            <p:nvPr/>
          </p:nvSpPr>
          <p:spPr>
            <a:xfrm>
              <a:off x="8543686" y="6393998"/>
              <a:ext cx="360150" cy="401505"/>
            </a:xfrm>
            <a:custGeom>
              <a:avLst/>
              <a:gdLst/>
              <a:ahLst/>
              <a:cxnLst/>
              <a:rect l="l" t="t" r="r" b="b"/>
              <a:pathLst>
                <a:path w="569594" h="635000">
                  <a:moveTo>
                    <a:pt x="569354" y="0"/>
                  </a:moveTo>
                  <a:lnTo>
                    <a:pt x="363318" y="0"/>
                  </a:lnTo>
                  <a:lnTo>
                    <a:pt x="363318" y="366774"/>
                  </a:lnTo>
                  <a:lnTo>
                    <a:pt x="362120" y="390754"/>
                  </a:lnTo>
                  <a:lnTo>
                    <a:pt x="343434" y="434688"/>
                  </a:lnTo>
                  <a:lnTo>
                    <a:pt x="303401" y="455709"/>
                  </a:lnTo>
                  <a:lnTo>
                    <a:pt x="284692" y="457336"/>
                  </a:lnTo>
                  <a:lnTo>
                    <a:pt x="265972" y="455709"/>
                  </a:lnTo>
                  <a:lnTo>
                    <a:pt x="225940" y="434688"/>
                  </a:lnTo>
                  <a:lnTo>
                    <a:pt x="206487" y="391145"/>
                  </a:lnTo>
                  <a:lnTo>
                    <a:pt x="205145" y="366774"/>
                  </a:lnTo>
                  <a:lnTo>
                    <a:pt x="205145" y="0"/>
                  </a:lnTo>
                  <a:lnTo>
                    <a:pt x="0" y="0"/>
                  </a:lnTo>
                  <a:lnTo>
                    <a:pt x="0" y="357716"/>
                  </a:lnTo>
                  <a:lnTo>
                    <a:pt x="4238" y="425213"/>
                  </a:lnTo>
                  <a:lnTo>
                    <a:pt x="16951" y="479974"/>
                  </a:lnTo>
                  <a:lnTo>
                    <a:pt x="38135" y="524550"/>
                  </a:lnTo>
                  <a:lnTo>
                    <a:pt x="67788" y="561490"/>
                  </a:lnTo>
                  <a:lnTo>
                    <a:pt x="98152" y="586507"/>
                  </a:lnTo>
                  <a:lnTo>
                    <a:pt x="135027" y="606869"/>
                  </a:lnTo>
                  <a:lnTo>
                    <a:pt x="178409" y="622056"/>
                  </a:lnTo>
                  <a:lnTo>
                    <a:pt x="228298" y="631549"/>
                  </a:lnTo>
                  <a:lnTo>
                    <a:pt x="284692" y="634828"/>
                  </a:lnTo>
                  <a:lnTo>
                    <a:pt x="341092" y="631549"/>
                  </a:lnTo>
                  <a:lnTo>
                    <a:pt x="390984" y="622056"/>
                  </a:lnTo>
                  <a:lnTo>
                    <a:pt x="434368" y="606869"/>
                  </a:lnTo>
                  <a:lnTo>
                    <a:pt x="471243" y="586507"/>
                  </a:lnTo>
                  <a:lnTo>
                    <a:pt x="501607" y="561490"/>
                  </a:lnTo>
                  <a:lnTo>
                    <a:pt x="531257" y="524550"/>
                  </a:lnTo>
                  <a:lnTo>
                    <a:pt x="552434" y="479974"/>
                  </a:lnTo>
                  <a:lnTo>
                    <a:pt x="565140" y="425213"/>
                  </a:lnTo>
                  <a:lnTo>
                    <a:pt x="569354" y="357716"/>
                  </a:lnTo>
                  <a:lnTo>
                    <a:pt x="56935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5" name="object 3">
              <a:extLst>
                <a:ext uri="{FF2B5EF4-FFF2-40B4-BE49-F238E27FC236}">
                  <a16:creationId xmlns:a16="http://schemas.microsoft.com/office/drawing/2014/main" id="{26A023BD-5269-DB83-B8A1-94E48BB49940}"/>
                </a:ext>
              </a:extLst>
            </p:cNvPr>
            <p:cNvSpPr/>
            <p:nvPr/>
          </p:nvSpPr>
          <p:spPr>
            <a:xfrm>
              <a:off x="8972265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84" y="0"/>
                  </a:moveTo>
                  <a:lnTo>
                    <a:pt x="397652" y="0"/>
                  </a:lnTo>
                  <a:lnTo>
                    <a:pt x="397723" y="262696"/>
                  </a:lnTo>
                  <a:lnTo>
                    <a:pt x="398216" y="283569"/>
                  </a:lnTo>
                  <a:lnTo>
                    <a:pt x="399556" y="308680"/>
                  </a:lnTo>
                  <a:lnTo>
                    <a:pt x="402165" y="348638"/>
                  </a:lnTo>
                  <a:lnTo>
                    <a:pt x="221406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10" y="624902"/>
                  </a:lnTo>
                  <a:lnTo>
                    <a:pt x="198740" y="362166"/>
                  </a:lnTo>
                  <a:lnTo>
                    <a:pt x="198246" y="341303"/>
                  </a:lnTo>
                  <a:lnTo>
                    <a:pt x="196906" y="316191"/>
                  </a:lnTo>
                  <a:lnTo>
                    <a:pt x="194297" y="276221"/>
                  </a:lnTo>
                  <a:lnTo>
                    <a:pt x="384093" y="624902"/>
                  </a:lnTo>
                  <a:lnTo>
                    <a:pt x="596484" y="624902"/>
                  </a:lnTo>
                  <a:lnTo>
                    <a:pt x="59648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455A351C-A9CC-29EB-27F8-23717379BFB4}"/>
                </a:ext>
              </a:extLst>
            </p:cNvPr>
            <p:cNvSpPr/>
            <p:nvPr/>
          </p:nvSpPr>
          <p:spPr>
            <a:xfrm>
              <a:off x="9420833" y="6393988"/>
              <a:ext cx="357340" cy="395483"/>
            </a:xfrm>
            <a:custGeom>
              <a:avLst/>
              <a:gdLst/>
              <a:ahLst/>
              <a:cxnLst/>
              <a:rect l="l" t="t" r="r" b="b"/>
              <a:pathLst>
                <a:path w="565150" h="625475">
                  <a:moveTo>
                    <a:pt x="271143" y="0"/>
                  </a:moveTo>
                  <a:lnTo>
                    <a:pt x="0" y="0"/>
                  </a:lnTo>
                  <a:lnTo>
                    <a:pt x="0" y="624912"/>
                  </a:lnTo>
                  <a:lnTo>
                    <a:pt x="204234" y="624912"/>
                  </a:lnTo>
                  <a:lnTo>
                    <a:pt x="204234" y="416605"/>
                  </a:lnTo>
                  <a:lnTo>
                    <a:pt x="441855" y="416605"/>
                  </a:lnTo>
                  <a:lnTo>
                    <a:pt x="424740" y="387621"/>
                  </a:lnTo>
                  <a:lnTo>
                    <a:pt x="445970" y="373938"/>
                  </a:lnTo>
                  <a:lnTo>
                    <a:pt x="473053" y="350782"/>
                  </a:lnTo>
                  <a:lnTo>
                    <a:pt x="499917" y="315630"/>
                  </a:lnTo>
                  <a:lnTo>
                    <a:pt x="520489" y="265957"/>
                  </a:lnTo>
                  <a:lnTo>
                    <a:pt x="520897" y="262641"/>
                  </a:lnTo>
                  <a:lnTo>
                    <a:pt x="203355" y="262641"/>
                  </a:lnTo>
                  <a:lnTo>
                    <a:pt x="203355" y="153963"/>
                  </a:lnTo>
                  <a:lnTo>
                    <a:pt x="523393" y="153963"/>
                  </a:lnTo>
                  <a:lnTo>
                    <a:pt x="523045" y="150996"/>
                  </a:lnTo>
                  <a:lnTo>
                    <a:pt x="507226" y="108690"/>
                  </a:lnTo>
                  <a:lnTo>
                    <a:pt x="482936" y="73173"/>
                  </a:lnTo>
                  <a:lnTo>
                    <a:pt x="451871" y="45297"/>
                  </a:lnTo>
                  <a:lnTo>
                    <a:pt x="415368" y="24843"/>
                  </a:lnTo>
                  <a:lnTo>
                    <a:pt x="373357" y="10758"/>
                  </a:lnTo>
                  <a:lnTo>
                    <a:pt x="325421" y="2619"/>
                  </a:lnTo>
                  <a:lnTo>
                    <a:pt x="271143" y="0"/>
                  </a:lnTo>
                  <a:close/>
                </a:path>
                <a:path w="565150" h="625475">
                  <a:moveTo>
                    <a:pt x="441855" y="416605"/>
                  </a:moveTo>
                  <a:lnTo>
                    <a:pt x="230464" y="416605"/>
                  </a:lnTo>
                  <a:lnTo>
                    <a:pt x="329864" y="624912"/>
                  </a:lnTo>
                  <a:lnTo>
                    <a:pt x="564862" y="624912"/>
                  </a:lnTo>
                  <a:lnTo>
                    <a:pt x="441855" y="416605"/>
                  </a:lnTo>
                  <a:close/>
                </a:path>
                <a:path w="565150" h="625475">
                  <a:moveTo>
                    <a:pt x="523393" y="153963"/>
                  </a:moveTo>
                  <a:lnTo>
                    <a:pt x="254861" y="153963"/>
                  </a:lnTo>
                  <a:lnTo>
                    <a:pt x="270186" y="154785"/>
                  </a:lnTo>
                  <a:lnTo>
                    <a:pt x="282547" y="157136"/>
                  </a:lnTo>
                  <a:lnTo>
                    <a:pt x="314756" y="179214"/>
                  </a:lnTo>
                  <a:lnTo>
                    <a:pt x="322670" y="208297"/>
                  </a:lnTo>
                  <a:lnTo>
                    <a:pt x="320538" y="225528"/>
                  </a:lnTo>
                  <a:lnTo>
                    <a:pt x="292742" y="256143"/>
                  </a:lnTo>
                  <a:lnTo>
                    <a:pt x="254861" y="262641"/>
                  </a:lnTo>
                  <a:lnTo>
                    <a:pt x="520897" y="262641"/>
                  </a:lnTo>
                  <a:lnTo>
                    <a:pt x="528695" y="199240"/>
                  </a:lnTo>
                  <a:lnTo>
                    <a:pt x="523489" y="154785"/>
                  </a:lnTo>
                  <a:lnTo>
                    <a:pt x="523393" y="153963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7" name="object 5">
              <a:extLst>
                <a:ext uri="{FF2B5EF4-FFF2-40B4-BE49-F238E27FC236}">
                  <a16:creationId xmlns:a16="http://schemas.microsoft.com/office/drawing/2014/main" id="{41212378-97BF-108E-F308-3D795173F91F}"/>
                </a:ext>
              </a:extLst>
            </p:cNvPr>
            <p:cNvSpPr/>
            <p:nvPr/>
          </p:nvSpPr>
          <p:spPr>
            <a:xfrm>
              <a:off x="9812256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94" y="0"/>
                  </a:moveTo>
                  <a:lnTo>
                    <a:pt x="397673" y="0"/>
                  </a:lnTo>
                  <a:lnTo>
                    <a:pt x="397744" y="262696"/>
                  </a:lnTo>
                  <a:lnTo>
                    <a:pt x="398236" y="283569"/>
                  </a:lnTo>
                  <a:lnTo>
                    <a:pt x="399573" y="308680"/>
                  </a:lnTo>
                  <a:lnTo>
                    <a:pt x="402176" y="348638"/>
                  </a:lnTo>
                  <a:lnTo>
                    <a:pt x="221427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63" y="624902"/>
                  </a:lnTo>
                  <a:lnTo>
                    <a:pt x="198792" y="362187"/>
                  </a:lnTo>
                  <a:lnTo>
                    <a:pt x="198295" y="341324"/>
                  </a:lnTo>
                  <a:lnTo>
                    <a:pt x="196945" y="316212"/>
                  </a:lnTo>
                  <a:lnTo>
                    <a:pt x="194318" y="276242"/>
                  </a:lnTo>
                  <a:lnTo>
                    <a:pt x="384103" y="624902"/>
                  </a:lnTo>
                  <a:lnTo>
                    <a:pt x="596494" y="624902"/>
                  </a:lnTo>
                  <a:lnTo>
                    <a:pt x="59649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grpSp>
          <p:nvGrpSpPr>
            <p:cNvPr id="19" name="object 6">
              <a:extLst>
                <a:ext uri="{FF2B5EF4-FFF2-40B4-BE49-F238E27FC236}">
                  <a16:creationId xmlns:a16="http://schemas.microsoft.com/office/drawing/2014/main" id="{E5CF5CDA-861D-76E1-F36D-0D79122594CA}"/>
                </a:ext>
              </a:extLst>
            </p:cNvPr>
            <p:cNvGrpSpPr/>
            <p:nvPr/>
          </p:nvGrpSpPr>
          <p:grpSpPr>
            <a:xfrm>
              <a:off x="10423963" y="6430743"/>
              <a:ext cx="605743" cy="115608"/>
              <a:chOff x="16486009" y="10170534"/>
              <a:chExt cx="958013" cy="182840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id="{55E190D5-21F3-D16F-1A22-F5AE0156113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486009" y="10174235"/>
                <a:ext cx="146634" cy="178863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id="{BC7D2953-0931-8787-00A4-0CF09F956C4B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6676450" y="10217566"/>
                <a:ext cx="113692" cy="132770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id="{9DD82A16-7D9E-34A5-5E7D-9B4A67510DC7}"/>
                  </a:ext>
                </a:extLst>
              </p:cNvPr>
              <p:cNvSpPr/>
              <p:nvPr/>
            </p:nvSpPr>
            <p:spPr>
              <a:xfrm>
                <a:off x="16831895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612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612" y="179806"/>
                    </a:lnTo>
                    <a:lnTo>
                      <a:pt x="20612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48" name="object 10">
                <a:extLst>
                  <a:ext uri="{FF2B5EF4-FFF2-40B4-BE49-F238E27FC236}">
                    <a16:creationId xmlns:a16="http://schemas.microsoft.com/office/drawing/2014/main" id="{C0274A55-960C-56A8-BB68-05F9E6C5ADE3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6884726" y="10220309"/>
                <a:ext cx="130048" cy="131043"/>
              </a:xfrm>
              <a:prstGeom prst="rect">
                <a:avLst/>
              </a:prstGeom>
            </p:spPr>
          </p:pic>
          <p:pic>
            <p:nvPicPr>
              <p:cNvPr id="49" name="object 11">
                <a:extLst>
                  <a:ext uri="{FF2B5EF4-FFF2-40B4-BE49-F238E27FC236}">
                    <a16:creationId xmlns:a16="http://schemas.microsoft.com/office/drawing/2014/main" id="{17382374-4A0A-F0BE-E746-ACFC61FE8C2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037162" y="10217578"/>
                <a:ext cx="122980" cy="135796"/>
              </a:xfrm>
              <a:prstGeom prst="rect">
                <a:avLst/>
              </a:prstGeom>
            </p:spPr>
          </p:pic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id="{69D0F80D-1C04-7A01-C2EC-0B5C9AFD6358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194136" y="10218037"/>
                <a:ext cx="191205" cy="134829"/>
              </a:xfrm>
              <a:prstGeom prst="rect">
                <a:avLst/>
              </a:prstGeom>
            </p:spPr>
          </p:pic>
          <p:sp>
            <p:nvSpPr>
              <p:cNvPr id="51" name="object 13">
                <a:extLst>
                  <a:ext uri="{FF2B5EF4-FFF2-40B4-BE49-F238E27FC236}">
                    <a16:creationId xmlns:a16="http://schemas.microsoft.com/office/drawing/2014/main" id="{E4324820-7183-0CBD-E8A0-C7FAEF54EA8D}"/>
                  </a:ext>
                </a:extLst>
              </p:cNvPr>
              <p:cNvSpPr/>
              <p:nvPr/>
            </p:nvSpPr>
            <p:spPr>
              <a:xfrm>
                <a:off x="17421797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31" y="49784"/>
                    </a:lnTo>
                    <a:lnTo>
                      <a:pt x="1231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21" name="object 14">
              <a:extLst>
                <a:ext uri="{FF2B5EF4-FFF2-40B4-BE49-F238E27FC236}">
                  <a16:creationId xmlns:a16="http://schemas.microsoft.com/office/drawing/2014/main" id="{E40100F8-672B-E1F7-B05B-D8C158D4089F}"/>
                </a:ext>
              </a:extLst>
            </p:cNvPr>
            <p:cNvGrpSpPr/>
            <p:nvPr/>
          </p:nvGrpSpPr>
          <p:grpSpPr>
            <a:xfrm>
              <a:off x="11052397" y="6428324"/>
              <a:ext cx="280727" cy="117887"/>
              <a:chOff x="17479908" y="10166708"/>
              <a:chExt cx="443984" cy="186444"/>
            </a:xfrm>
          </p:grpSpPr>
          <p:pic>
            <p:nvPicPr>
              <p:cNvPr id="42" name="object 15">
                <a:extLst>
                  <a:ext uri="{FF2B5EF4-FFF2-40B4-BE49-F238E27FC236}">
                    <a16:creationId xmlns:a16="http://schemas.microsoft.com/office/drawing/2014/main" id="{242C36B0-67CA-2008-4C94-7BF20BD62840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7644672" y="10218319"/>
                <a:ext cx="114425" cy="134833"/>
              </a:xfrm>
              <a:prstGeom prst="rect">
                <a:avLst/>
              </a:prstGeom>
            </p:spPr>
          </p:pic>
          <p:pic>
            <p:nvPicPr>
              <p:cNvPr id="43" name="object 16">
                <a:extLst>
                  <a:ext uri="{FF2B5EF4-FFF2-40B4-BE49-F238E27FC236}">
                    <a16:creationId xmlns:a16="http://schemas.microsoft.com/office/drawing/2014/main" id="{D47274DE-9EFE-F951-C210-F9F6B7700A12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7479908" y="10166708"/>
                <a:ext cx="131283" cy="186402"/>
              </a:xfrm>
              <a:prstGeom prst="rect">
                <a:avLst/>
              </a:prstGeom>
            </p:spPr>
          </p:pic>
          <p:pic>
            <p:nvPicPr>
              <p:cNvPr id="44" name="object 17">
                <a:extLst>
                  <a:ext uri="{FF2B5EF4-FFF2-40B4-BE49-F238E27FC236}">
                    <a16:creationId xmlns:a16="http://schemas.microsoft.com/office/drawing/2014/main" id="{02C3B1CD-6371-8F79-6E5C-51BFB94ECF6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7792609" y="10166708"/>
                <a:ext cx="131283" cy="186402"/>
              </a:xfrm>
              <a:prstGeom prst="rect">
                <a:avLst/>
              </a:prstGeom>
            </p:spPr>
          </p:pic>
        </p:grpSp>
        <p:grpSp>
          <p:nvGrpSpPr>
            <p:cNvPr id="22" name="object 18">
              <a:extLst>
                <a:ext uri="{FF2B5EF4-FFF2-40B4-BE49-F238E27FC236}">
                  <a16:creationId xmlns:a16="http://schemas.microsoft.com/office/drawing/2014/main" id="{9EF99E37-30F1-BBF6-E352-8DA0B55B8BE3}"/>
                </a:ext>
              </a:extLst>
            </p:cNvPr>
            <p:cNvGrpSpPr/>
            <p:nvPr/>
          </p:nvGrpSpPr>
          <p:grpSpPr>
            <a:xfrm>
              <a:off x="11410269" y="6428329"/>
              <a:ext cx="654730" cy="118022"/>
              <a:chOff x="18045901" y="10166716"/>
              <a:chExt cx="1035487" cy="186657"/>
            </a:xfrm>
          </p:grpSpPr>
          <p:pic>
            <p:nvPicPr>
              <p:cNvPr id="34" name="object 19">
                <a:extLst>
                  <a:ext uri="{FF2B5EF4-FFF2-40B4-BE49-F238E27FC236}">
                    <a16:creationId xmlns:a16="http://schemas.microsoft.com/office/drawing/2014/main" id="{7DC8049B-1092-2FE9-626E-6E1037A6815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8045901" y="10174273"/>
                <a:ext cx="148937" cy="176067"/>
              </a:xfrm>
              <a:prstGeom prst="rect">
                <a:avLst/>
              </a:prstGeom>
            </p:spPr>
          </p:pic>
          <p:pic>
            <p:nvPicPr>
              <p:cNvPr id="35" name="object 20">
                <a:extLst>
                  <a:ext uri="{FF2B5EF4-FFF2-40B4-BE49-F238E27FC236}">
                    <a16:creationId xmlns:a16="http://schemas.microsoft.com/office/drawing/2014/main" id="{D8340EE5-9B79-06DE-7022-08BBE7649C77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8231547" y="10218319"/>
                <a:ext cx="114404" cy="134833"/>
              </a:xfrm>
              <a:prstGeom prst="rect">
                <a:avLst/>
              </a:prstGeom>
            </p:spPr>
          </p:pic>
          <p:pic>
            <p:nvPicPr>
              <p:cNvPr id="36" name="object 21">
                <a:extLst>
                  <a:ext uri="{FF2B5EF4-FFF2-40B4-BE49-F238E27FC236}">
                    <a16:creationId xmlns:a16="http://schemas.microsoft.com/office/drawing/2014/main" id="{4BC7A498-8952-A4B6-15E7-1C9AB24D1A51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8378985" y="10217577"/>
                <a:ext cx="119724" cy="135796"/>
              </a:xfrm>
              <a:prstGeom prst="rect">
                <a:avLst/>
              </a:prstGeom>
            </p:spPr>
          </p:pic>
          <p:sp>
            <p:nvSpPr>
              <p:cNvPr id="37" name="object 22">
                <a:extLst>
                  <a:ext uri="{FF2B5EF4-FFF2-40B4-BE49-F238E27FC236}">
                    <a16:creationId xmlns:a16="http://schemas.microsoft.com/office/drawing/2014/main" id="{D134834D-5880-96C4-AC03-106AB1F54D14}"/>
                  </a:ext>
                </a:extLst>
              </p:cNvPr>
              <p:cNvSpPr/>
              <p:nvPr/>
            </p:nvSpPr>
            <p:spPr>
              <a:xfrm>
                <a:off x="18531181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38" name="object 23">
                <a:extLst>
                  <a:ext uri="{FF2B5EF4-FFF2-40B4-BE49-F238E27FC236}">
                    <a16:creationId xmlns:a16="http://schemas.microsoft.com/office/drawing/2014/main" id="{29C6E59D-91CA-17F6-B71C-C11720DC852D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8588795" y="10217577"/>
                <a:ext cx="135556" cy="135796"/>
              </a:xfrm>
              <a:prstGeom prst="rect">
                <a:avLst/>
              </a:prstGeom>
            </p:spPr>
          </p:pic>
          <p:pic>
            <p:nvPicPr>
              <p:cNvPr id="39" name="object 24">
                <a:extLst>
                  <a:ext uri="{FF2B5EF4-FFF2-40B4-BE49-F238E27FC236}">
                    <a16:creationId xmlns:a16="http://schemas.microsoft.com/office/drawing/2014/main" id="{0733256F-528B-2FBD-F3BB-77C43C183876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8759347" y="10217566"/>
                <a:ext cx="113682" cy="132770"/>
              </a:xfrm>
              <a:prstGeom prst="rect">
                <a:avLst/>
              </a:prstGeom>
            </p:spPr>
          </p:pic>
          <p:pic>
            <p:nvPicPr>
              <p:cNvPr id="40" name="object 25">
                <a:extLst>
                  <a:ext uri="{FF2B5EF4-FFF2-40B4-BE49-F238E27FC236}">
                    <a16:creationId xmlns:a16="http://schemas.microsoft.com/office/drawing/2014/main" id="{76BE8762-A992-8D65-3027-8B5BA0E4ED61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8904482" y="10218319"/>
                <a:ext cx="114425" cy="134833"/>
              </a:xfrm>
              <a:prstGeom prst="rect">
                <a:avLst/>
              </a:prstGeom>
            </p:spPr>
          </p:pic>
          <p:sp>
            <p:nvSpPr>
              <p:cNvPr id="41" name="object 26">
                <a:extLst>
                  <a:ext uri="{FF2B5EF4-FFF2-40B4-BE49-F238E27FC236}">
                    <a16:creationId xmlns:a16="http://schemas.microsoft.com/office/drawing/2014/main" id="{7E22B711-5893-2940-9054-272243216E1F}"/>
                  </a:ext>
                </a:extLst>
              </p:cNvPr>
              <p:cNvSpPr/>
              <p:nvPr/>
            </p:nvSpPr>
            <p:spPr>
              <a:xfrm>
                <a:off x="19061703" y="10166716"/>
                <a:ext cx="1968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84150">
                    <a:moveTo>
                      <a:pt x="19381" y="0"/>
                    </a:moveTo>
                    <a:lnTo>
                      <a:pt x="0" y="0"/>
                    </a:lnTo>
                    <a:lnTo>
                      <a:pt x="0" y="183617"/>
                    </a:lnTo>
                    <a:lnTo>
                      <a:pt x="19381" y="183617"/>
                    </a:lnTo>
                    <a:lnTo>
                      <a:pt x="19381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23" name="object 27">
              <a:extLst>
                <a:ext uri="{FF2B5EF4-FFF2-40B4-BE49-F238E27FC236}">
                  <a16:creationId xmlns:a16="http://schemas.microsoft.com/office/drawing/2014/main" id="{33EA54FA-97CE-FA6A-72D0-56A4476F20FF}"/>
                </a:ext>
              </a:extLst>
            </p:cNvPr>
            <p:cNvGrpSpPr/>
            <p:nvPr/>
          </p:nvGrpSpPr>
          <p:grpSpPr>
            <a:xfrm>
              <a:off x="10418876" y="6619228"/>
              <a:ext cx="183063" cy="117993"/>
              <a:chOff x="16477963" y="10468632"/>
              <a:chExt cx="289523" cy="186612"/>
            </a:xfrm>
          </p:grpSpPr>
          <p:pic>
            <p:nvPicPr>
              <p:cNvPr id="32" name="object 28">
                <a:extLst>
                  <a:ext uri="{FF2B5EF4-FFF2-40B4-BE49-F238E27FC236}">
                    <a16:creationId xmlns:a16="http://schemas.microsoft.com/office/drawing/2014/main" id="{9B046085-E72A-6094-BDA8-1A8A9DDB1928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6477963" y="10468632"/>
                <a:ext cx="131283" cy="186371"/>
              </a:xfrm>
              <a:prstGeom prst="rect">
                <a:avLst/>
              </a:prstGeom>
            </p:spPr>
          </p:pic>
          <p:pic>
            <p:nvPicPr>
              <p:cNvPr id="33" name="object 29">
                <a:extLst>
                  <a:ext uri="{FF2B5EF4-FFF2-40B4-BE49-F238E27FC236}">
                    <a16:creationId xmlns:a16="http://schemas.microsoft.com/office/drawing/2014/main" id="{EAF95D11-A91A-49D6-76AF-6EF425207F0D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6644506" y="10519427"/>
                <a:ext cx="122980" cy="135817"/>
              </a:xfrm>
              <a:prstGeom prst="rect">
                <a:avLst/>
              </a:prstGeom>
            </p:spPr>
          </p:pic>
        </p:grpSp>
        <p:grpSp>
          <p:nvGrpSpPr>
            <p:cNvPr id="24" name="object 30">
              <a:extLst>
                <a:ext uri="{FF2B5EF4-FFF2-40B4-BE49-F238E27FC236}">
                  <a16:creationId xmlns:a16="http://schemas.microsoft.com/office/drawing/2014/main" id="{B5C325ED-42D3-985E-36F1-72634C6B7CAA}"/>
                </a:ext>
              </a:extLst>
            </p:cNvPr>
            <p:cNvGrpSpPr/>
            <p:nvPr/>
          </p:nvGrpSpPr>
          <p:grpSpPr>
            <a:xfrm>
              <a:off x="10670822" y="6612538"/>
              <a:ext cx="248592" cy="124683"/>
              <a:chOff x="16876428" y="10458052"/>
              <a:chExt cx="393160" cy="197192"/>
            </a:xfrm>
          </p:grpSpPr>
          <p:pic>
            <p:nvPicPr>
              <p:cNvPr id="30" name="object 31">
                <a:extLst>
                  <a:ext uri="{FF2B5EF4-FFF2-40B4-BE49-F238E27FC236}">
                    <a16:creationId xmlns:a16="http://schemas.microsoft.com/office/drawing/2014/main" id="{07B3EFA0-8F15-88C6-DD71-533DDCCCAB17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6876428" y="10476140"/>
                <a:ext cx="152173" cy="176067"/>
              </a:xfrm>
              <a:prstGeom prst="rect">
                <a:avLst/>
              </a:prstGeom>
            </p:spPr>
          </p:pic>
          <p:pic>
            <p:nvPicPr>
              <p:cNvPr id="31" name="object 32">
                <a:extLst>
                  <a:ext uri="{FF2B5EF4-FFF2-40B4-BE49-F238E27FC236}">
                    <a16:creationId xmlns:a16="http://schemas.microsoft.com/office/drawing/2014/main" id="{C5609314-7F73-6EB0-6C4F-E056979FA514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7056025" y="10458052"/>
                <a:ext cx="213563" cy="197192"/>
              </a:xfrm>
              <a:prstGeom prst="rect">
                <a:avLst/>
              </a:prstGeom>
            </p:spPr>
          </p:pic>
        </p:grpSp>
        <p:grpSp>
          <p:nvGrpSpPr>
            <p:cNvPr id="25" name="object 33">
              <a:extLst>
                <a:ext uri="{FF2B5EF4-FFF2-40B4-BE49-F238E27FC236}">
                  <a16:creationId xmlns:a16="http://schemas.microsoft.com/office/drawing/2014/main" id="{CD65B515-EF3E-EF66-2188-1A2BA3D1EF76}"/>
                </a:ext>
              </a:extLst>
            </p:cNvPr>
            <p:cNvGrpSpPr/>
            <p:nvPr/>
          </p:nvGrpSpPr>
          <p:grpSpPr>
            <a:xfrm>
              <a:off x="10987189" y="6623978"/>
              <a:ext cx="482571" cy="137092"/>
              <a:chOff x="17376778" y="10476145"/>
              <a:chExt cx="763210" cy="216817"/>
            </a:xfrm>
          </p:grpSpPr>
          <p:pic>
            <p:nvPicPr>
              <p:cNvPr id="26" name="object 34">
                <a:extLst>
                  <a:ext uri="{FF2B5EF4-FFF2-40B4-BE49-F238E27FC236}">
                    <a16:creationId xmlns:a16="http://schemas.microsoft.com/office/drawing/2014/main" id="{423A1E6A-4283-D4CC-78D5-59D8442C6049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7376778" y="10476145"/>
                <a:ext cx="156414" cy="176057"/>
              </a:xfrm>
              <a:prstGeom prst="rect">
                <a:avLst/>
              </a:prstGeom>
            </p:spPr>
          </p:pic>
          <p:pic>
            <p:nvPicPr>
              <p:cNvPr id="27" name="object 35">
                <a:extLst>
                  <a:ext uri="{FF2B5EF4-FFF2-40B4-BE49-F238E27FC236}">
                    <a16:creationId xmlns:a16="http://schemas.microsoft.com/office/drawing/2014/main" id="{832A7058-0B3B-72EB-EBFB-85BDACDCC8E5}"/>
                  </a:ext>
                </a:extLst>
              </p:cNvPr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17564932" y="10514911"/>
                <a:ext cx="132278" cy="140330"/>
              </a:xfrm>
              <a:prstGeom prst="rect">
                <a:avLst/>
              </a:prstGeom>
            </p:spPr>
          </p:pic>
          <p:pic>
            <p:nvPicPr>
              <p:cNvPr id="28" name="object 36">
                <a:extLst>
                  <a:ext uri="{FF2B5EF4-FFF2-40B4-BE49-F238E27FC236}">
                    <a16:creationId xmlns:a16="http://schemas.microsoft.com/office/drawing/2014/main" id="{BE70242B-F27E-2957-F812-E807A2B37368}"/>
                  </a:ext>
                </a:extLst>
              </p:cNvPr>
              <p:cNvPicPr/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17719634" y="10514884"/>
                <a:ext cx="141587" cy="178078"/>
              </a:xfrm>
              <a:prstGeom prst="rect">
                <a:avLst/>
              </a:prstGeom>
            </p:spPr>
          </p:pic>
          <p:pic>
            <p:nvPicPr>
              <p:cNvPr id="29" name="object 37">
                <a:extLst>
                  <a:ext uri="{FF2B5EF4-FFF2-40B4-BE49-F238E27FC236}">
                    <a16:creationId xmlns:a16="http://schemas.microsoft.com/office/drawing/2014/main" id="{0F2E91B9-EFBB-C695-48AE-F26FF7BAC136}"/>
                  </a:ext>
                </a:extLst>
              </p:cNvPr>
              <p:cNvPicPr/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17895495" y="10514876"/>
                <a:ext cx="244493" cy="140368"/>
              </a:xfrm>
              <a:prstGeom prst="rect">
                <a:avLst/>
              </a:prstGeom>
            </p:spPr>
          </p:pic>
        </p:grpSp>
      </p:grpSp>
      <p:sp>
        <p:nvSpPr>
          <p:cNvPr id="52" name="object 38">
            <a:extLst>
              <a:ext uri="{FF2B5EF4-FFF2-40B4-BE49-F238E27FC236}">
                <a16:creationId xmlns:a16="http://schemas.microsoft.com/office/drawing/2014/main" id="{438C1D22-464B-5B08-9C8D-1B997067F8A6}"/>
              </a:ext>
            </a:extLst>
          </p:cNvPr>
          <p:cNvSpPr/>
          <p:nvPr/>
        </p:nvSpPr>
        <p:spPr>
          <a:xfrm>
            <a:off x="0" y="0"/>
            <a:ext cx="899303" cy="883920"/>
          </a:xfrm>
          <a:custGeom>
            <a:avLst/>
            <a:gdLst/>
            <a:ahLst/>
            <a:cxnLst/>
            <a:rect l="l" t="t" r="r" b="b"/>
            <a:pathLst>
              <a:path w="5791200" h="5692140">
                <a:moveTo>
                  <a:pt x="5790787" y="0"/>
                </a:moveTo>
                <a:lnTo>
                  <a:pt x="0" y="0"/>
                </a:lnTo>
                <a:lnTo>
                  <a:pt x="0" y="5691659"/>
                </a:lnTo>
                <a:lnTo>
                  <a:pt x="5790787" y="0"/>
                </a:lnTo>
                <a:close/>
              </a:path>
            </a:pathLst>
          </a:custGeom>
          <a:solidFill>
            <a:srgbClr val="E422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55" name="TextBox 1">
            <a:extLst>
              <a:ext uri="{FF2B5EF4-FFF2-40B4-BE49-F238E27FC236}">
                <a16:creationId xmlns:a16="http://schemas.microsoft.com/office/drawing/2014/main" id="{A4B31713-C902-B478-F4F4-291FB4F938D2}"/>
              </a:ext>
            </a:extLst>
          </p:cNvPr>
          <p:cNvSpPr txBox="1"/>
          <p:nvPr/>
        </p:nvSpPr>
        <p:spPr>
          <a:xfrm>
            <a:off x="319223" y="5100758"/>
            <a:ext cx="1475808" cy="30654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808080"/>
                </a:solidFill>
                <a:latin typeface="Aptos Narrow"/>
              </a:rPr>
              <a:t>PARCELAS &lt;1HA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58918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6C229A-1C03-C1E6-8412-2A9875FC7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Chart 1">
            <a:extLst>
              <a:ext uri="{FF2B5EF4-FFF2-40B4-BE49-F238E27FC236}">
                <a16:creationId xmlns:a16="http://schemas.microsoft.com/office/drawing/2014/main" id="{824333BB-0EB5-447E-9DC8-0CABC6A55432}"/>
              </a:ext>
              <a:ext uri="{147F2762-F138-4A5C-976F-8EAC2B608ADB}">
                <a16:predDERef xmlns:a16="http://schemas.microsoft.com/office/drawing/2014/main" pred="{6F3EE446-8A98-47F4-9342-DA600B851A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439997"/>
              </p:ext>
            </p:extLst>
          </p:nvPr>
        </p:nvGraphicFramePr>
        <p:xfrm>
          <a:off x="6177700" y="1034014"/>
          <a:ext cx="5740534" cy="501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80EB04E6-A411-CEE0-9D4F-6AE2774DD9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6953" y="0"/>
            <a:ext cx="1600966" cy="982870"/>
          </a:xfrm>
          <a:prstGeom prst="rect">
            <a:avLst/>
          </a:prstGeom>
          <a:ln>
            <a:noFill/>
          </a:ln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234FF7FF-06D6-0DCE-C28D-9ADA979F64B0}"/>
              </a:ext>
            </a:extLst>
          </p:cNvPr>
          <p:cNvSpPr txBox="1"/>
          <p:nvPr/>
        </p:nvSpPr>
        <p:spPr>
          <a:xfrm>
            <a:off x="802054" y="1052846"/>
            <a:ext cx="3454630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808080"/>
                </a:solidFill>
                <a:latin typeface="Aptos Narrow"/>
              </a:rPr>
              <a:t>RURAL - BOSQUE</a:t>
            </a:r>
            <a:endParaRPr lang="en-US" dirty="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8C8B3A9C-04D2-FE55-B063-B5EAC56AB26F}"/>
              </a:ext>
            </a:extLst>
          </p:cNvPr>
          <p:cNvSpPr txBox="1"/>
          <p:nvPr/>
        </p:nvSpPr>
        <p:spPr>
          <a:xfrm>
            <a:off x="802054" y="5975072"/>
            <a:ext cx="2246784" cy="5788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>
              <a:defRPr sz="16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ptos Narrow"/>
              </a:rPr>
              <a:t>3-BORDE / PERIURBANO</a:t>
            </a:r>
          </a:p>
          <a:p>
            <a:pPr algn="ctr"/>
            <a:r>
              <a:rPr lang="es-AR" sz="1200" noProof="0" dirty="0">
                <a:latin typeface="Aptos Narrow"/>
              </a:rPr>
              <a:t>Fraccionamientos</a:t>
            </a:r>
          </a:p>
        </p:txBody>
      </p:sp>
      <p:pic>
        <p:nvPicPr>
          <p:cNvPr id="13" name="Imagen 12" descr="Mapa&#10;&#10;El contenido generado por IA puede ser incorrecto.">
            <a:extLst>
              <a:ext uri="{FF2B5EF4-FFF2-40B4-BE49-F238E27FC236}">
                <a16:creationId xmlns:a16="http://schemas.microsoft.com/office/drawing/2014/main" id="{F03E7936-AAB0-DB12-EA15-0C5610E2A7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8517" r="3692" b="14121"/>
          <a:stretch/>
        </p:blipFill>
        <p:spPr>
          <a:xfrm>
            <a:off x="815504" y="1584360"/>
            <a:ext cx="4961352" cy="430996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03C2F24-763B-B678-6C8B-E4378F284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509" y="1600232"/>
            <a:ext cx="2104654" cy="300996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F0CCDDC-AAED-6674-1003-CA12D9A35C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1081" y="1600232"/>
            <a:ext cx="2274883" cy="2452850"/>
          </a:xfrm>
          <a:prstGeom prst="rect">
            <a:avLst/>
          </a:prstGeom>
        </p:spPr>
      </p:pic>
      <p:sp>
        <p:nvSpPr>
          <p:cNvPr id="22" name="TextBox 28">
            <a:extLst>
              <a:ext uri="{FF2B5EF4-FFF2-40B4-BE49-F238E27FC236}">
                <a16:creationId xmlns:a16="http://schemas.microsoft.com/office/drawing/2014/main" id="{B45F4F15-2DEE-32A2-6980-C5360B4355C0}"/>
              </a:ext>
            </a:extLst>
          </p:cNvPr>
          <p:cNvSpPr txBox="1"/>
          <p:nvPr/>
        </p:nvSpPr>
        <p:spPr>
          <a:xfrm>
            <a:off x="3231279" y="5975072"/>
            <a:ext cx="2360601" cy="578882"/>
          </a:xfrm>
          <a:prstGeom prst="roundRect">
            <a:avLst/>
          </a:prstGeom>
          <a:solidFill>
            <a:srgbClr val="E07575"/>
          </a:solidFill>
          <a:ln>
            <a:solidFill>
              <a:srgbClr val="FFFF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sz="1600" dirty="0">
                <a:latin typeface="Aptos Narrow"/>
              </a:rPr>
              <a:t>4-NUEVOS NÚCLEOS</a:t>
            </a:r>
          </a:p>
          <a:p>
            <a:pPr algn="ctr"/>
            <a:r>
              <a:rPr lang="es-AR" sz="1200" dirty="0">
                <a:latin typeface="Aptos Narrow"/>
              </a:rPr>
              <a:t>Fraccionamientos</a:t>
            </a:r>
            <a:endParaRPr lang="en-US" sz="1200" dirty="0">
              <a:latin typeface="Aptos Narrow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7483B07-1656-8A67-A7A6-8614C5344A0E}"/>
              </a:ext>
            </a:extLst>
          </p:cNvPr>
          <p:cNvSpPr txBox="1"/>
          <p:nvPr/>
        </p:nvSpPr>
        <p:spPr>
          <a:xfrm>
            <a:off x="899303" y="282749"/>
            <a:ext cx="8821640" cy="5187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fontAlgn="base">
              <a:lnSpc>
                <a:spcPts val="3375"/>
              </a:lnSpc>
              <a:buNone/>
            </a:pPr>
            <a:r>
              <a:rPr lang="en-US" sz="2800" b="0" i="0" dirty="0">
                <a:solidFill>
                  <a:schemeClr val="bg1">
                    <a:lumMod val="50000"/>
                  </a:schemeClr>
                </a:solidFill>
                <a:effectLst/>
                <a:latin typeface="Aptos Narrow"/>
              </a:rPr>
              <a:t>ANALISIS DEL PROCESO DE LA EXPANSIÓN 2014-2022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86690C9-B359-2619-1B0A-F33F7EA3BD60}"/>
              </a:ext>
            </a:extLst>
          </p:cNvPr>
          <p:cNvGrpSpPr/>
          <p:nvPr/>
        </p:nvGrpSpPr>
        <p:grpSpPr>
          <a:xfrm>
            <a:off x="8276986" y="6127288"/>
            <a:ext cx="3521313" cy="401515"/>
            <a:chOff x="8543686" y="6393988"/>
            <a:chExt cx="3521313" cy="401515"/>
          </a:xfrm>
        </p:grpSpPr>
        <p:sp>
          <p:nvSpPr>
            <p:cNvPr id="5" name="object 2">
              <a:extLst>
                <a:ext uri="{FF2B5EF4-FFF2-40B4-BE49-F238E27FC236}">
                  <a16:creationId xmlns:a16="http://schemas.microsoft.com/office/drawing/2014/main" id="{AF250300-3449-D4C1-62AD-6665E72D8BB4}"/>
                </a:ext>
              </a:extLst>
            </p:cNvPr>
            <p:cNvSpPr/>
            <p:nvPr/>
          </p:nvSpPr>
          <p:spPr>
            <a:xfrm>
              <a:off x="8543686" y="6393998"/>
              <a:ext cx="360150" cy="401505"/>
            </a:xfrm>
            <a:custGeom>
              <a:avLst/>
              <a:gdLst/>
              <a:ahLst/>
              <a:cxnLst/>
              <a:rect l="l" t="t" r="r" b="b"/>
              <a:pathLst>
                <a:path w="569594" h="635000">
                  <a:moveTo>
                    <a:pt x="569354" y="0"/>
                  </a:moveTo>
                  <a:lnTo>
                    <a:pt x="363318" y="0"/>
                  </a:lnTo>
                  <a:lnTo>
                    <a:pt x="363318" y="366774"/>
                  </a:lnTo>
                  <a:lnTo>
                    <a:pt x="362120" y="390754"/>
                  </a:lnTo>
                  <a:lnTo>
                    <a:pt x="343434" y="434688"/>
                  </a:lnTo>
                  <a:lnTo>
                    <a:pt x="303401" y="455709"/>
                  </a:lnTo>
                  <a:lnTo>
                    <a:pt x="284692" y="457336"/>
                  </a:lnTo>
                  <a:lnTo>
                    <a:pt x="265972" y="455709"/>
                  </a:lnTo>
                  <a:lnTo>
                    <a:pt x="225940" y="434688"/>
                  </a:lnTo>
                  <a:lnTo>
                    <a:pt x="206487" y="391145"/>
                  </a:lnTo>
                  <a:lnTo>
                    <a:pt x="205145" y="366774"/>
                  </a:lnTo>
                  <a:lnTo>
                    <a:pt x="205145" y="0"/>
                  </a:lnTo>
                  <a:lnTo>
                    <a:pt x="0" y="0"/>
                  </a:lnTo>
                  <a:lnTo>
                    <a:pt x="0" y="357716"/>
                  </a:lnTo>
                  <a:lnTo>
                    <a:pt x="4238" y="425213"/>
                  </a:lnTo>
                  <a:lnTo>
                    <a:pt x="16951" y="479974"/>
                  </a:lnTo>
                  <a:lnTo>
                    <a:pt x="38135" y="524550"/>
                  </a:lnTo>
                  <a:lnTo>
                    <a:pt x="67788" y="561490"/>
                  </a:lnTo>
                  <a:lnTo>
                    <a:pt x="98152" y="586507"/>
                  </a:lnTo>
                  <a:lnTo>
                    <a:pt x="135027" y="606869"/>
                  </a:lnTo>
                  <a:lnTo>
                    <a:pt x="178409" y="622056"/>
                  </a:lnTo>
                  <a:lnTo>
                    <a:pt x="228298" y="631549"/>
                  </a:lnTo>
                  <a:lnTo>
                    <a:pt x="284692" y="634828"/>
                  </a:lnTo>
                  <a:lnTo>
                    <a:pt x="341092" y="631549"/>
                  </a:lnTo>
                  <a:lnTo>
                    <a:pt x="390984" y="622056"/>
                  </a:lnTo>
                  <a:lnTo>
                    <a:pt x="434368" y="606869"/>
                  </a:lnTo>
                  <a:lnTo>
                    <a:pt x="471243" y="586507"/>
                  </a:lnTo>
                  <a:lnTo>
                    <a:pt x="501607" y="561490"/>
                  </a:lnTo>
                  <a:lnTo>
                    <a:pt x="531257" y="524550"/>
                  </a:lnTo>
                  <a:lnTo>
                    <a:pt x="552434" y="479974"/>
                  </a:lnTo>
                  <a:lnTo>
                    <a:pt x="565140" y="425213"/>
                  </a:lnTo>
                  <a:lnTo>
                    <a:pt x="569354" y="357716"/>
                  </a:lnTo>
                  <a:lnTo>
                    <a:pt x="56935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74D97BE6-5630-A188-BBEC-525DAB0D7D24}"/>
                </a:ext>
              </a:extLst>
            </p:cNvPr>
            <p:cNvSpPr/>
            <p:nvPr/>
          </p:nvSpPr>
          <p:spPr>
            <a:xfrm>
              <a:off x="8972265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84" y="0"/>
                  </a:moveTo>
                  <a:lnTo>
                    <a:pt x="397652" y="0"/>
                  </a:lnTo>
                  <a:lnTo>
                    <a:pt x="397723" y="262696"/>
                  </a:lnTo>
                  <a:lnTo>
                    <a:pt x="398216" y="283569"/>
                  </a:lnTo>
                  <a:lnTo>
                    <a:pt x="399556" y="308680"/>
                  </a:lnTo>
                  <a:lnTo>
                    <a:pt x="402165" y="348638"/>
                  </a:lnTo>
                  <a:lnTo>
                    <a:pt x="221406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10" y="624902"/>
                  </a:lnTo>
                  <a:lnTo>
                    <a:pt x="198740" y="362166"/>
                  </a:lnTo>
                  <a:lnTo>
                    <a:pt x="198246" y="341303"/>
                  </a:lnTo>
                  <a:lnTo>
                    <a:pt x="196906" y="316191"/>
                  </a:lnTo>
                  <a:lnTo>
                    <a:pt x="194297" y="276221"/>
                  </a:lnTo>
                  <a:lnTo>
                    <a:pt x="384093" y="624902"/>
                  </a:lnTo>
                  <a:lnTo>
                    <a:pt x="596484" y="624902"/>
                  </a:lnTo>
                  <a:lnTo>
                    <a:pt x="59648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9933799A-4619-DDFD-86EF-E05DC2EC58C9}"/>
                </a:ext>
              </a:extLst>
            </p:cNvPr>
            <p:cNvSpPr/>
            <p:nvPr/>
          </p:nvSpPr>
          <p:spPr>
            <a:xfrm>
              <a:off x="9420833" y="6393988"/>
              <a:ext cx="357340" cy="395483"/>
            </a:xfrm>
            <a:custGeom>
              <a:avLst/>
              <a:gdLst/>
              <a:ahLst/>
              <a:cxnLst/>
              <a:rect l="l" t="t" r="r" b="b"/>
              <a:pathLst>
                <a:path w="565150" h="625475">
                  <a:moveTo>
                    <a:pt x="271143" y="0"/>
                  </a:moveTo>
                  <a:lnTo>
                    <a:pt x="0" y="0"/>
                  </a:lnTo>
                  <a:lnTo>
                    <a:pt x="0" y="624912"/>
                  </a:lnTo>
                  <a:lnTo>
                    <a:pt x="204234" y="624912"/>
                  </a:lnTo>
                  <a:lnTo>
                    <a:pt x="204234" y="416605"/>
                  </a:lnTo>
                  <a:lnTo>
                    <a:pt x="441855" y="416605"/>
                  </a:lnTo>
                  <a:lnTo>
                    <a:pt x="424740" y="387621"/>
                  </a:lnTo>
                  <a:lnTo>
                    <a:pt x="445970" y="373938"/>
                  </a:lnTo>
                  <a:lnTo>
                    <a:pt x="473053" y="350782"/>
                  </a:lnTo>
                  <a:lnTo>
                    <a:pt x="499917" y="315630"/>
                  </a:lnTo>
                  <a:lnTo>
                    <a:pt x="520489" y="265957"/>
                  </a:lnTo>
                  <a:lnTo>
                    <a:pt x="520897" y="262641"/>
                  </a:lnTo>
                  <a:lnTo>
                    <a:pt x="203355" y="262641"/>
                  </a:lnTo>
                  <a:lnTo>
                    <a:pt x="203355" y="153963"/>
                  </a:lnTo>
                  <a:lnTo>
                    <a:pt x="523393" y="153963"/>
                  </a:lnTo>
                  <a:lnTo>
                    <a:pt x="523045" y="150996"/>
                  </a:lnTo>
                  <a:lnTo>
                    <a:pt x="507226" y="108690"/>
                  </a:lnTo>
                  <a:lnTo>
                    <a:pt x="482936" y="73173"/>
                  </a:lnTo>
                  <a:lnTo>
                    <a:pt x="451871" y="45297"/>
                  </a:lnTo>
                  <a:lnTo>
                    <a:pt x="415368" y="24843"/>
                  </a:lnTo>
                  <a:lnTo>
                    <a:pt x="373357" y="10758"/>
                  </a:lnTo>
                  <a:lnTo>
                    <a:pt x="325421" y="2619"/>
                  </a:lnTo>
                  <a:lnTo>
                    <a:pt x="271143" y="0"/>
                  </a:lnTo>
                  <a:close/>
                </a:path>
                <a:path w="565150" h="625475">
                  <a:moveTo>
                    <a:pt x="441855" y="416605"/>
                  </a:moveTo>
                  <a:lnTo>
                    <a:pt x="230464" y="416605"/>
                  </a:lnTo>
                  <a:lnTo>
                    <a:pt x="329864" y="624912"/>
                  </a:lnTo>
                  <a:lnTo>
                    <a:pt x="564862" y="624912"/>
                  </a:lnTo>
                  <a:lnTo>
                    <a:pt x="441855" y="416605"/>
                  </a:lnTo>
                  <a:close/>
                </a:path>
                <a:path w="565150" h="625475">
                  <a:moveTo>
                    <a:pt x="523393" y="153963"/>
                  </a:moveTo>
                  <a:lnTo>
                    <a:pt x="254861" y="153963"/>
                  </a:lnTo>
                  <a:lnTo>
                    <a:pt x="270186" y="154785"/>
                  </a:lnTo>
                  <a:lnTo>
                    <a:pt x="282547" y="157136"/>
                  </a:lnTo>
                  <a:lnTo>
                    <a:pt x="314756" y="179214"/>
                  </a:lnTo>
                  <a:lnTo>
                    <a:pt x="322670" y="208297"/>
                  </a:lnTo>
                  <a:lnTo>
                    <a:pt x="320538" y="225528"/>
                  </a:lnTo>
                  <a:lnTo>
                    <a:pt x="292742" y="256143"/>
                  </a:lnTo>
                  <a:lnTo>
                    <a:pt x="254861" y="262641"/>
                  </a:lnTo>
                  <a:lnTo>
                    <a:pt x="520897" y="262641"/>
                  </a:lnTo>
                  <a:lnTo>
                    <a:pt x="528695" y="199240"/>
                  </a:lnTo>
                  <a:lnTo>
                    <a:pt x="523489" y="154785"/>
                  </a:lnTo>
                  <a:lnTo>
                    <a:pt x="523393" y="153963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E76D4F9-461A-5DAB-2E55-C9E7D2D07F19}"/>
                </a:ext>
              </a:extLst>
            </p:cNvPr>
            <p:cNvSpPr/>
            <p:nvPr/>
          </p:nvSpPr>
          <p:spPr>
            <a:xfrm>
              <a:off x="9812256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94" y="0"/>
                  </a:moveTo>
                  <a:lnTo>
                    <a:pt x="397673" y="0"/>
                  </a:lnTo>
                  <a:lnTo>
                    <a:pt x="397744" y="262696"/>
                  </a:lnTo>
                  <a:lnTo>
                    <a:pt x="398236" y="283569"/>
                  </a:lnTo>
                  <a:lnTo>
                    <a:pt x="399573" y="308680"/>
                  </a:lnTo>
                  <a:lnTo>
                    <a:pt x="402176" y="348638"/>
                  </a:lnTo>
                  <a:lnTo>
                    <a:pt x="221427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63" y="624902"/>
                  </a:lnTo>
                  <a:lnTo>
                    <a:pt x="198792" y="362187"/>
                  </a:lnTo>
                  <a:lnTo>
                    <a:pt x="198295" y="341324"/>
                  </a:lnTo>
                  <a:lnTo>
                    <a:pt x="196945" y="316212"/>
                  </a:lnTo>
                  <a:lnTo>
                    <a:pt x="194318" y="276242"/>
                  </a:lnTo>
                  <a:lnTo>
                    <a:pt x="384103" y="624902"/>
                  </a:lnTo>
                  <a:lnTo>
                    <a:pt x="596494" y="624902"/>
                  </a:lnTo>
                  <a:lnTo>
                    <a:pt x="59649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grpSp>
          <p:nvGrpSpPr>
            <p:cNvPr id="10" name="object 6">
              <a:extLst>
                <a:ext uri="{FF2B5EF4-FFF2-40B4-BE49-F238E27FC236}">
                  <a16:creationId xmlns:a16="http://schemas.microsoft.com/office/drawing/2014/main" id="{B894B29D-4066-0298-F258-C5833AA8396A}"/>
                </a:ext>
              </a:extLst>
            </p:cNvPr>
            <p:cNvGrpSpPr/>
            <p:nvPr/>
          </p:nvGrpSpPr>
          <p:grpSpPr>
            <a:xfrm>
              <a:off x="10423963" y="6430743"/>
              <a:ext cx="605743" cy="115608"/>
              <a:chOff x="16486009" y="10170534"/>
              <a:chExt cx="958013" cy="182840"/>
            </a:xfrm>
          </p:grpSpPr>
          <p:pic>
            <p:nvPicPr>
              <p:cNvPr id="44" name="object 7">
                <a:extLst>
                  <a:ext uri="{FF2B5EF4-FFF2-40B4-BE49-F238E27FC236}">
                    <a16:creationId xmlns:a16="http://schemas.microsoft.com/office/drawing/2014/main" id="{685FAA9B-3196-DA4F-745A-DD905EB0EAF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6486009" y="10174235"/>
                <a:ext cx="146634" cy="178863"/>
              </a:xfrm>
              <a:prstGeom prst="rect">
                <a:avLst/>
              </a:prstGeom>
            </p:spPr>
          </p:pic>
          <p:pic>
            <p:nvPicPr>
              <p:cNvPr id="45" name="object 8">
                <a:extLst>
                  <a:ext uri="{FF2B5EF4-FFF2-40B4-BE49-F238E27FC236}">
                    <a16:creationId xmlns:a16="http://schemas.microsoft.com/office/drawing/2014/main" id="{9CF9C4F5-1525-650C-4186-1F42384985DC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6676450" y="10217566"/>
                <a:ext cx="113692" cy="132770"/>
              </a:xfrm>
              <a:prstGeom prst="rect">
                <a:avLst/>
              </a:prstGeom>
            </p:spPr>
          </p:pic>
          <p:sp>
            <p:nvSpPr>
              <p:cNvPr id="46" name="object 9">
                <a:extLst>
                  <a:ext uri="{FF2B5EF4-FFF2-40B4-BE49-F238E27FC236}">
                    <a16:creationId xmlns:a16="http://schemas.microsoft.com/office/drawing/2014/main" id="{219F827D-4754-A613-9452-FF521373E4C6}"/>
                  </a:ext>
                </a:extLst>
              </p:cNvPr>
              <p:cNvSpPr/>
              <p:nvPr/>
            </p:nvSpPr>
            <p:spPr>
              <a:xfrm>
                <a:off x="16831895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612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612" y="179806"/>
                    </a:lnTo>
                    <a:lnTo>
                      <a:pt x="20612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47" name="object 10">
                <a:extLst>
                  <a:ext uri="{FF2B5EF4-FFF2-40B4-BE49-F238E27FC236}">
                    <a16:creationId xmlns:a16="http://schemas.microsoft.com/office/drawing/2014/main" id="{529332EF-EEC3-0ABB-2A2B-C720A494903E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6884726" y="10220309"/>
                <a:ext cx="130048" cy="131043"/>
              </a:xfrm>
              <a:prstGeom prst="rect">
                <a:avLst/>
              </a:prstGeom>
            </p:spPr>
          </p:pic>
          <p:pic>
            <p:nvPicPr>
              <p:cNvPr id="48" name="object 11">
                <a:extLst>
                  <a:ext uri="{FF2B5EF4-FFF2-40B4-BE49-F238E27FC236}">
                    <a16:creationId xmlns:a16="http://schemas.microsoft.com/office/drawing/2014/main" id="{5EC4B28F-0068-27FC-2D47-2736F1459E28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037162" y="10217578"/>
                <a:ext cx="122980" cy="135796"/>
              </a:xfrm>
              <a:prstGeom prst="rect">
                <a:avLst/>
              </a:prstGeom>
            </p:spPr>
          </p:pic>
          <p:pic>
            <p:nvPicPr>
              <p:cNvPr id="49" name="object 12">
                <a:extLst>
                  <a:ext uri="{FF2B5EF4-FFF2-40B4-BE49-F238E27FC236}">
                    <a16:creationId xmlns:a16="http://schemas.microsoft.com/office/drawing/2014/main" id="{339CE606-B7A7-1A5A-7D72-3B9F68BD9185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7194136" y="10218037"/>
                <a:ext cx="191205" cy="134829"/>
              </a:xfrm>
              <a:prstGeom prst="rect">
                <a:avLst/>
              </a:prstGeom>
            </p:spPr>
          </p:pic>
          <p:sp>
            <p:nvSpPr>
              <p:cNvPr id="50" name="object 13">
                <a:extLst>
                  <a:ext uri="{FF2B5EF4-FFF2-40B4-BE49-F238E27FC236}">
                    <a16:creationId xmlns:a16="http://schemas.microsoft.com/office/drawing/2014/main" id="{3DD08DA6-47D8-A5B2-B678-19F3B5B49ED7}"/>
                  </a:ext>
                </a:extLst>
              </p:cNvPr>
              <p:cNvSpPr/>
              <p:nvPr/>
            </p:nvSpPr>
            <p:spPr>
              <a:xfrm>
                <a:off x="17421797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31" y="49784"/>
                    </a:lnTo>
                    <a:lnTo>
                      <a:pt x="1231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1" name="object 14">
              <a:extLst>
                <a:ext uri="{FF2B5EF4-FFF2-40B4-BE49-F238E27FC236}">
                  <a16:creationId xmlns:a16="http://schemas.microsoft.com/office/drawing/2014/main" id="{06CE35F5-C56B-891B-71C7-C4DDF2A86E98}"/>
                </a:ext>
              </a:extLst>
            </p:cNvPr>
            <p:cNvGrpSpPr/>
            <p:nvPr/>
          </p:nvGrpSpPr>
          <p:grpSpPr>
            <a:xfrm>
              <a:off x="11052397" y="6428324"/>
              <a:ext cx="280727" cy="117887"/>
              <a:chOff x="17479908" y="10166708"/>
              <a:chExt cx="443984" cy="186444"/>
            </a:xfrm>
          </p:grpSpPr>
          <p:pic>
            <p:nvPicPr>
              <p:cNvPr id="41" name="object 15">
                <a:extLst>
                  <a:ext uri="{FF2B5EF4-FFF2-40B4-BE49-F238E27FC236}">
                    <a16:creationId xmlns:a16="http://schemas.microsoft.com/office/drawing/2014/main" id="{F94158B7-2A13-E19D-8F64-139E8FDD34F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7644672" y="10218319"/>
                <a:ext cx="114425" cy="134833"/>
              </a:xfrm>
              <a:prstGeom prst="rect">
                <a:avLst/>
              </a:prstGeom>
            </p:spPr>
          </p:pic>
          <p:pic>
            <p:nvPicPr>
              <p:cNvPr id="42" name="object 16">
                <a:extLst>
                  <a:ext uri="{FF2B5EF4-FFF2-40B4-BE49-F238E27FC236}">
                    <a16:creationId xmlns:a16="http://schemas.microsoft.com/office/drawing/2014/main" id="{EA74898E-70DC-E75C-95A1-0CA92F33A930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7479908" y="10166708"/>
                <a:ext cx="131283" cy="186402"/>
              </a:xfrm>
              <a:prstGeom prst="rect">
                <a:avLst/>
              </a:prstGeom>
            </p:spPr>
          </p:pic>
          <p:pic>
            <p:nvPicPr>
              <p:cNvPr id="43" name="object 17">
                <a:extLst>
                  <a:ext uri="{FF2B5EF4-FFF2-40B4-BE49-F238E27FC236}">
                    <a16:creationId xmlns:a16="http://schemas.microsoft.com/office/drawing/2014/main" id="{2C8CEAA4-13DA-A83E-EE48-B0559C367878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7792609" y="10166708"/>
                <a:ext cx="131283" cy="186402"/>
              </a:xfrm>
              <a:prstGeom prst="rect">
                <a:avLst/>
              </a:prstGeom>
            </p:spPr>
          </p:pic>
        </p:grpSp>
        <p:grpSp>
          <p:nvGrpSpPr>
            <p:cNvPr id="12" name="object 18">
              <a:extLst>
                <a:ext uri="{FF2B5EF4-FFF2-40B4-BE49-F238E27FC236}">
                  <a16:creationId xmlns:a16="http://schemas.microsoft.com/office/drawing/2014/main" id="{27F50B7B-6BB9-6A36-BB13-B4730DAC989D}"/>
                </a:ext>
              </a:extLst>
            </p:cNvPr>
            <p:cNvGrpSpPr/>
            <p:nvPr/>
          </p:nvGrpSpPr>
          <p:grpSpPr>
            <a:xfrm>
              <a:off x="11410269" y="6428329"/>
              <a:ext cx="654730" cy="118022"/>
              <a:chOff x="18045901" y="10166716"/>
              <a:chExt cx="1035487" cy="186657"/>
            </a:xfrm>
          </p:grpSpPr>
          <p:pic>
            <p:nvPicPr>
              <p:cNvPr id="33" name="object 19">
                <a:extLst>
                  <a:ext uri="{FF2B5EF4-FFF2-40B4-BE49-F238E27FC236}">
                    <a16:creationId xmlns:a16="http://schemas.microsoft.com/office/drawing/2014/main" id="{7D19C3A9-48F6-BCA4-1883-B6DD7E9BA172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8045901" y="10174273"/>
                <a:ext cx="148937" cy="176067"/>
              </a:xfrm>
              <a:prstGeom prst="rect">
                <a:avLst/>
              </a:prstGeom>
            </p:spPr>
          </p:pic>
          <p:pic>
            <p:nvPicPr>
              <p:cNvPr id="34" name="object 20">
                <a:extLst>
                  <a:ext uri="{FF2B5EF4-FFF2-40B4-BE49-F238E27FC236}">
                    <a16:creationId xmlns:a16="http://schemas.microsoft.com/office/drawing/2014/main" id="{2DC19779-F6D1-DDB2-CC50-AAEDAAFC95F3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8231547" y="10218319"/>
                <a:ext cx="114404" cy="134833"/>
              </a:xfrm>
              <a:prstGeom prst="rect">
                <a:avLst/>
              </a:prstGeom>
            </p:spPr>
          </p:pic>
          <p:pic>
            <p:nvPicPr>
              <p:cNvPr id="35" name="object 21">
                <a:extLst>
                  <a:ext uri="{FF2B5EF4-FFF2-40B4-BE49-F238E27FC236}">
                    <a16:creationId xmlns:a16="http://schemas.microsoft.com/office/drawing/2014/main" id="{D94847CD-E4C7-1A8A-E794-F25C6E55C4D4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8378985" y="10217577"/>
                <a:ext cx="119724" cy="135796"/>
              </a:xfrm>
              <a:prstGeom prst="rect">
                <a:avLst/>
              </a:prstGeom>
            </p:spPr>
          </p:pic>
          <p:sp>
            <p:nvSpPr>
              <p:cNvPr id="36" name="object 22">
                <a:extLst>
                  <a:ext uri="{FF2B5EF4-FFF2-40B4-BE49-F238E27FC236}">
                    <a16:creationId xmlns:a16="http://schemas.microsoft.com/office/drawing/2014/main" id="{ADE062E9-B2EA-278F-E959-6C18812287AA}"/>
                  </a:ext>
                </a:extLst>
              </p:cNvPr>
              <p:cNvSpPr/>
              <p:nvPr/>
            </p:nvSpPr>
            <p:spPr>
              <a:xfrm>
                <a:off x="18531181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37" name="object 23">
                <a:extLst>
                  <a:ext uri="{FF2B5EF4-FFF2-40B4-BE49-F238E27FC236}">
                    <a16:creationId xmlns:a16="http://schemas.microsoft.com/office/drawing/2014/main" id="{45EC5930-7FFF-6040-48CC-B82F48F14D96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8588795" y="10217577"/>
                <a:ext cx="135556" cy="135796"/>
              </a:xfrm>
              <a:prstGeom prst="rect">
                <a:avLst/>
              </a:prstGeom>
            </p:spPr>
          </p:pic>
          <p:pic>
            <p:nvPicPr>
              <p:cNvPr id="38" name="object 24">
                <a:extLst>
                  <a:ext uri="{FF2B5EF4-FFF2-40B4-BE49-F238E27FC236}">
                    <a16:creationId xmlns:a16="http://schemas.microsoft.com/office/drawing/2014/main" id="{ABFD96EA-465E-25CB-2BE5-9D8719DE9AF6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8759347" y="10217566"/>
                <a:ext cx="113682" cy="132770"/>
              </a:xfrm>
              <a:prstGeom prst="rect">
                <a:avLst/>
              </a:prstGeom>
            </p:spPr>
          </p:pic>
          <p:pic>
            <p:nvPicPr>
              <p:cNvPr id="39" name="object 25">
                <a:extLst>
                  <a:ext uri="{FF2B5EF4-FFF2-40B4-BE49-F238E27FC236}">
                    <a16:creationId xmlns:a16="http://schemas.microsoft.com/office/drawing/2014/main" id="{930CFA15-46E3-39A8-C0FD-080987234627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8904482" y="10218319"/>
                <a:ext cx="114425" cy="134833"/>
              </a:xfrm>
              <a:prstGeom prst="rect">
                <a:avLst/>
              </a:prstGeom>
            </p:spPr>
          </p:pic>
          <p:sp>
            <p:nvSpPr>
              <p:cNvPr id="40" name="object 26">
                <a:extLst>
                  <a:ext uri="{FF2B5EF4-FFF2-40B4-BE49-F238E27FC236}">
                    <a16:creationId xmlns:a16="http://schemas.microsoft.com/office/drawing/2014/main" id="{F89AACC5-7312-88BC-F19A-51B2B9FBDB4E}"/>
                  </a:ext>
                </a:extLst>
              </p:cNvPr>
              <p:cNvSpPr/>
              <p:nvPr/>
            </p:nvSpPr>
            <p:spPr>
              <a:xfrm>
                <a:off x="19061703" y="10166716"/>
                <a:ext cx="1968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84150">
                    <a:moveTo>
                      <a:pt x="19381" y="0"/>
                    </a:moveTo>
                    <a:lnTo>
                      <a:pt x="0" y="0"/>
                    </a:lnTo>
                    <a:lnTo>
                      <a:pt x="0" y="183617"/>
                    </a:lnTo>
                    <a:lnTo>
                      <a:pt x="19381" y="183617"/>
                    </a:lnTo>
                    <a:lnTo>
                      <a:pt x="19381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5" name="object 27">
              <a:extLst>
                <a:ext uri="{FF2B5EF4-FFF2-40B4-BE49-F238E27FC236}">
                  <a16:creationId xmlns:a16="http://schemas.microsoft.com/office/drawing/2014/main" id="{1D0317BF-E079-64B2-ED53-7995A77C3654}"/>
                </a:ext>
              </a:extLst>
            </p:cNvPr>
            <p:cNvGrpSpPr/>
            <p:nvPr/>
          </p:nvGrpSpPr>
          <p:grpSpPr>
            <a:xfrm>
              <a:off x="10418876" y="6619228"/>
              <a:ext cx="183063" cy="117993"/>
              <a:chOff x="16477963" y="10468632"/>
              <a:chExt cx="289523" cy="186612"/>
            </a:xfrm>
          </p:grpSpPr>
          <p:pic>
            <p:nvPicPr>
              <p:cNvPr id="31" name="object 28">
                <a:extLst>
                  <a:ext uri="{FF2B5EF4-FFF2-40B4-BE49-F238E27FC236}">
                    <a16:creationId xmlns:a16="http://schemas.microsoft.com/office/drawing/2014/main" id="{1F44ABC8-F43E-C356-F1BA-13F6AA481250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6477963" y="10468632"/>
                <a:ext cx="131283" cy="186371"/>
              </a:xfrm>
              <a:prstGeom prst="rect">
                <a:avLst/>
              </a:prstGeom>
            </p:spPr>
          </p:pic>
          <p:pic>
            <p:nvPicPr>
              <p:cNvPr id="32" name="object 29">
                <a:extLst>
                  <a:ext uri="{FF2B5EF4-FFF2-40B4-BE49-F238E27FC236}">
                    <a16:creationId xmlns:a16="http://schemas.microsoft.com/office/drawing/2014/main" id="{0F695F6F-B9D3-3011-6457-EE961A54A8CF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6644506" y="10519427"/>
                <a:ext cx="122980" cy="135817"/>
              </a:xfrm>
              <a:prstGeom prst="rect">
                <a:avLst/>
              </a:prstGeom>
            </p:spPr>
          </p:pic>
        </p:grpSp>
        <p:grpSp>
          <p:nvGrpSpPr>
            <p:cNvPr id="17" name="object 30">
              <a:extLst>
                <a:ext uri="{FF2B5EF4-FFF2-40B4-BE49-F238E27FC236}">
                  <a16:creationId xmlns:a16="http://schemas.microsoft.com/office/drawing/2014/main" id="{2C3230F3-3EC9-2E2E-312C-7913859D7C44}"/>
                </a:ext>
              </a:extLst>
            </p:cNvPr>
            <p:cNvGrpSpPr/>
            <p:nvPr/>
          </p:nvGrpSpPr>
          <p:grpSpPr>
            <a:xfrm>
              <a:off x="10670822" y="6612538"/>
              <a:ext cx="248592" cy="124683"/>
              <a:chOff x="16876428" y="10458052"/>
              <a:chExt cx="393160" cy="197192"/>
            </a:xfrm>
          </p:grpSpPr>
          <p:pic>
            <p:nvPicPr>
              <p:cNvPr id="29" name="object 31">
                <a:extLst>
                  <a:ext uri="{FF2B5EF4-FFF2-40B4-BE49-F238E27FC236}">
                    <a16:creationId xmlns:a16="http://schemas.microsoft.com/office/drawing/2014/main" id="{C14879A6-4116-F89B-124F-CE8AC4A709C8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6876428" y="10476140"/>
                <a:ext cx="152173" cy="176067"/>
              </a:xfrm>
              <a:prstGeom prst="rect">
                <a:avLst/>
              </a:prstGeom>
            </p:spPr>
          </p:pic>
          <p:pic>
            <p:nvPicPr>
              <p:cNvPr id="30" name="object 32">
                <a:extLst>
                  <a:ext uri="{FF2B5EF4-FFF2-40B4-BE49-F238E27FC236}">
                    <a16:creationId xmlns:a16="http://schemas.microsoft.com/office/drawing/2014/main" id="{7FAB86EA-5DFE-505A-AB33-26166C547994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7056025" y="10458052"/>
                <a:ext cx="213563" cy="197192"/>
              </a:xfrm>
              <a:prstGeom prst="rect">
                <a:avLst/>
              </a:prstGeom>
            </p:spPr>
          </p:pic>
        </p:grpSp>
        <p:grpSp>
          <p:nvGrpSpPr>
            <p:cNvPr id="24" name="object 33">
              <a:extLst>
                <a:ext uri="{FF2B5EF4-FFF2-40B4-BE49-F238E27FC236}">
                  <a16:creationId xmlns:a16="http://schemas.microsoft.com/office/drawing/2014/main" id="{E27A3CB1-07C8-DE51-EBDA-F6E539E2CF37}"/>
                </a:ext>
              </a:extLst>
            </p:cNvPr>
            <p:cNvGrpSpPr/>
            <p:nvPr/>
          </p:nvGrpSpPr>
          <p:grpSpPr>
            <a:xfrm>
              <a:off x="10987189" y="6623978"/>
              <a:ext cx="482571" cy="137092"/>
              <a:chOff x="17376778" y="10476145"/>
              <a:chExt cx="763210" cy="216817"/>
            </a:xfrm>
          </p:grpSpPr>
          <p:pic>
            <p:nvPicPr>
              <p:cNvPr id="25" name="object 34">
                <a:extLst>
                  <a:ext uri="{FF2B5EF4-FFF2-40B4-BE49-F238E27FC236}">
                    <a16:creationId xmlns:a16="http://schemas.microsoft.com/office/drawing/2014/main" id="{12A87BC6-DB69-78AA-C0EC-D8157CB8ABF8}"/>
                  </a:ext>
                </a:extLst>
              </p:cNvPr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17376778" y="10476145"/>
                <a:ext cx="156414" cy="176057"/>
              </a:xfrm>
              <a:prstGeom prst="rect">
                <a:avLst/>
              </a:prstGeom>
            </p:spPr>
          </p:pic>
          <p:pic>
            <p:nvPicPr>
              <p:cNvPr id="26" name="object 35">
                <a:extLst>
                  <a:ext uri="{FF2B5EF4-FFF2-40B4-BE49-F238E27FC236}">
                    <a16:creationId xmlns:a16="http://schemas.microsoft.com/office/drawing/2014/main" id="{9B7FB931-08DF-EFBC-2433-92C622B4CF8D}"/>
                  </a:ext>
                </a:extLst>
              </p:cNvPr>
              <p:cNvPicPr/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17564932" y="10514911"/>
                <a:ext cx="132278" cy="140330"/>
              </a:xfrm>
              <a:prstGeom prst="rect">
                <a:avLst/>
              </a:prstGeom>
            </p:spPr>
          </p:pic>
          <p:pic>
            <p:nvPicPr>
              <p:cNvPr id="27" name="object 36">
                <a:extLst>
                  <a:ext uri="{FF2B5EF4-FFF2-40B4-BE49-F238E27FC236}">
                    <a16:creationId xmlns:a16="http://schemas.microsoft.com/office/drawing/2014/main" id="{CDCE5BEB-037B-A312-AE36-F03AD0D83C9E}"/>
                  </a:ext>
                </a:extLst>
              </p:cNvPr>
              <p:cNvPicPr/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17719634" y="10514884"/>
                <a:ext cx="141587" cy="178078"/>
              </a:xfrm>
              <a:prstGeom prst="rect">
                <a:avLst/>
              </a:prstGeom>
            </p:spPr>
          </p:pic>
          <p:pic>
            <p:nvPicPr>
              <p:cNvPr id="28" name="object 37">
                <a:extLst>
                  <a:ext uri="{FF2B5EF4-FFF2-40B4-BE49-F238E27FC236}">
                    <a16:creationId xmlns:a16="http://schemas.microsoft.com/office/drawing/2014/main" id="{41590817-CA12-9FF7-0220-0B6F06F804AB}"/>
                  </a:ext>
                </a:extLst>
              </p:cNvPr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17895495" y="10514876"/>
                <a:ext cx="244493" cy="140368"/>
              </a:xfrm>
              <a:prstGeom prst="rect">
                <a:avLst/>
              </a:prstGeom>
            </p:spPr>
          </p:pic>
        </p:grpSp>
      </p:grpSp>
      <p:sp>
        <p:nvSpPr>
          <p:cNvPr id="51" name="object 38">
            <a:extLst>
              <a:ext uri="{FF2B5EF4-FFF2-40B4-BE49-F238E27FC236}">
                <a16:creationId xmlns:a16="http://schemas.microsoft.com/office/drawing/2014/main" id="{B7C33BCF-DB42-06DF-B99B-C78F9212DF8C}"/>
              </a:ext>
            </a:extLst>
          </p:cNvPr>
          <p:cNvSpPr/>
          <p:nvPr/>
        </p:nvSpPr>
        <p:spPr>
          <a:xfrm>
            <a:off x="0" y="0"/>
            <a:ext cx="899303" cy="883920"/>
          </a:xfrm>
          <a:custGeom>
            <a:avLst/>
            <a:gdLst/>
            <a:ahLst/>
            <a:cxnLst/>
            <a:rect l="l" t="t" r="r" b="b"/>
            <a:pathLst>
              <a:path w="5791200" h="5692140">
                <a:moveTo>
                  <a:pt x="5790787" y="0"/>
                </a:moveTo>
                <a:lnTo>
                  <a:pt x="0" y="0"/>
                </a:lnTo>
                <a:lnTo>
                  <a:pt x="0" y="5691659"/>
                </a:lnTo>
                <a:lnTo>
                  <a:pt x="5790787" y="0"/>
                </a:lnTo>
                <a:close/>
              </a:path>
            </a:pathLst>
          </a:custGeom>
          <a:solidFill>
            <a:srgbClr val="E422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BBCEE22-B4F9-EFA4-F89E-B1C519D9152E}"/>
              </a:ext>
            </a:extLst>
          </p:cNvPr>
          <p:cNvSpPr/>
          <p:nvPr/>
        </p:nvSpPr>
        <p:spPr>
          <a:xfrm>
            <a:off x="2078411" y="4826139"/>
            <a:ext cx="1444904" cy="673261"/>
          </a:xfrm>
          <a:prstGeom prst="cloud">
            <a:avLst/>
          </a:prstGeom>
          <a:noFill/>
          <a:ln>
            <a:solidFill>
              <a:srgbClr val="E0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29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269744-5ED0-20B2-F3F0-23378CBA2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1B686D5F-B423-018D-B34E-D7635EEDA3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6953" y="0"/>
            <a:ext cx="1600966" cy="982870"/>
          </a:xfrm>
          <a:prstGeom prst="rect">
            <a:avLst/>
          </a:prstGeom>
          <a:ln>
            <a:noFill/>
          </a:ln>
        </p:spPr>
      </p:pic>
      <p:graphicFrame>
        <p:nvGraphicFramePr>
          <p:cNvPr id="52" name="Tabla 51">
            <a:extLst>
              <a:ext uri="{FF2B5EF4-FFF2-40B4-BE49-F238E27FC236}">
                <a16:creationId xmlns:a16="http://schemas.microsoft.com/office/drawing/2014/main" id="{3235DF2A-1080-E8C9-8616-9B74F9D4EE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23753"/>
              </p:ext>
            </p:extLst>
          </p:nvPr>
        </p:nvGraphicFramePr>
        <p:xfrm>
          <a:off x="442367" y="986467"/>
          <a:ext cx="11477176" cy="51023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5371">
                  <a:extLst>
                    <a:ext uri="{9D8B030D-6E8A-4147-A177-3AD203B41FA5}">
                      <a16:colId xmlns:a16="http://schemas.microsoft.com/office/drawing/2014/main" val="3345041916"/>
                    </a:ext>
                  </a:extLst>
                </a:gridCol>
                <a:gridCol w="1314796">
                  <a:extLst>
                    <a:ext uri="{9D8B030D-6E8A-4147-A177-3AD203B41FA5}">
                      <a16:colId xmlns:a16="http://schemas.microsoft.com/office/drawing/2014/main" val="3752780289"/>
                    </a:ext>
                  </a:extLst>
                </a:gridCol>
                <a:gridCol w="1254487">
                  <a:extLst>
                    <a:ext uri="{9D8B030D-6E8A-4147-A177-3AD203B41FA5}">
                      <a16:colId xmlns:a16="http://schemas.microsoft.com/office/drawing/2014/main" val="2079678987"/>
                    </a:ext>
                  </a:extLst>
                </a:gridCol>
                <a:gridCol w="844366">
                  <a:extLst>
                    <a:ext uri="{9D8B030D-6E8A-4147-A177-3AD203B41FA5}">
                      <a16:colId xmlns:a16="http://schemas.microsoft.com/office/drawing/2014/main" val="3932387507"/>
                    </a:ext>
                  </a:extLst>
                </a:gridCol>
                <a:gridCol w="6038156">
                  <a:extLst>
                    <a:ext uri="{9D8B030D-6E8A-4147-A177-3AD203B41FA5}">
                      <a16:colId xmlns:a16="http://schemas.microsoft.com/office/drawing/2014/main" val="1540624432"/>
                    </a:ext>
                  </a:extLst>
                </a:gridCol>
              </a:tblGrid>
              <a:tr h="299854">
                <a:tc>
                  <a:txBody>
                    <a:bodyPr/>
                    <a:lstStyle/>
                    <a:p>
                      <a:pPr algn="l" fontAlgn="b"/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Parcelas &lt;1ha 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Parcelas 1&gt;ha 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Total 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Resultados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334728"/>
                  </a:ext>
                </a:extLst>
              </a:tr>
              <a:tr h="220869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Ocupación 2014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2,003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15,385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17,388 </a:t>
                      </a: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algn="just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Situación inicial 2014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11983795"/>
                  </a:ext>
                </a:extLst>
              </a:tr>
              <a:tr h="220869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7.3%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56%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64%</a:t>
                      </a: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66513916"/>
                  </a:ext>
                </a:extLst>
              </a:tr>
              <a:tr h="431156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Relleno o densificación</a:t>
                      </a:r>
                    </a:p>
                    <a:p>
                      <a:pPr algn="r" fontAlgn="ctr"/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2022</a:t>
                      </a: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270 </a:t>
                      </a: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503 </a:t>
                      </a: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773 </a:t>
                      </a: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Las 270 ha representa la ocupación por densificación o crecimiento hacia el interior por vacíos urbanos o bienes ociosos. Mientras que las 503 ha significan un incremento en grandes parcelas de las zonas: sur, km 1-10 y km 15-25.</a:t>
                      </a: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341754"/>
                  </a:ext>
                </a:extLst>
              </a:tr>
              <a:tr h="215834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1.0%</a:t>
                      </a: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1.8%</a:t>
                      </a: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2.8%</a:t>
                      </a: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620162"/>
                  </a:ext>
                </a:extLst>
              </a:tr>
              <a:tr h="344658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Expansión por completamiento o borde periurbano 2022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353 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424 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777 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La ocupación de 353ha representa el completamiento de vacíos urbanos en parcelas pequeñas y 424ha representa ocupaciones de grandes parcelas que no se sometieron a procesos de subdivisión con cesiones públicas.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73535"/>
                  </a:ext>
                </a:extLst>
              </a:tr>
              <a:tr h="338611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1.3%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1.5%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2.8%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89704"/>
                  </a:ext>
                </a:extLst>
              </a:tr>
              <a:tr h="344658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 Relleno + Expansión 2014-2022 </a:t>
                      </a:r>
                    </a:p>
                  </a:txBody>
                  <a:tcPr marL="7620" marR="7620" marT="7620" marB="0" anchor="ctr">
                    <a:solidFill>
                      <a:srgbClr val="E075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623 </a:t>
                      </a:r>
                    </a:p>
                  </a:txBody>
                  <a:tcPr marL="7620" marR="7620" marT="7620" marB="0" anchor="ctr">
                    <a:solidFill>
                      <a:srgbClr val="E075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927 </a:t>
                      </a:r>
                    </a:p>
                  </a:txBody>
                  <a:tcPr marL="7620" marR="7620" marT="7620" marB="0" anchor="ctr">
                    <a:solidFill>
                      <a:srgbClr val="E075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1,550 </a:t>
                      </a:r>
                    </a:p>
                  </a:txBody>
                  <a:tcPr marL="7620" marR="7620" marT="7620" marB="0" anchor="ctr">
                    <a:solidFill>
                      <a:srgbClr val="E0757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El 2.3 % explica el crecimiento que se reparte hacia el interior como densificación o relleno, hacia los bordes como de completamiento de vacíos urbanos y expansión de suelo urbanizado. </a:t>
                      </a:r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El 5.7% (1.550ha) es la expansión en 8 años a razón de 194ha por año y 0.71% por año. </a:t>
                      </a:r>
                      <a:endParaRPr lang="en-US" dirty="0"/>
                    </a:p>
                  </a:txBody>
                  <a:tcPr marL="7620" marR="7620" marT="7620" marB="0" anchor="ctr">
                    <a:solidFill>
                      <a:srgbClr val="E075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588399"/>
                  </a:ext>
                </a:extLst>
              </a:tr>
              <a:tr h="287958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620" marR="7620" marT="7620" marB="0" anchor="ctr">
                    <a:solidFill>
                      <a:srgbClr val="E075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2.3%</a:t>
                      </a:r>
                    </a:p>
                  </a:txBody>
                  <a:tcPr marL="7620" marR="7620" marT="7620" marB="0" anchor="b">
                    <a:solidFill>
                      <a:srgbClr val="E075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3.4%</a:t>
                      </a:r>
                    </a:p>
                  </a:txBody>
                  <a:tcPr marL="7620" marR="7620" marT="7620" marB="0" anchor="b">
                    <a:solidFill>
                      <a:srgbClr val="E075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5.7%</a:t>
                      </a:r>
                    </a:p>
                  </a:txBody>
                  <a:tcPr marL="7620" marR="7620" marT="7620" marB="0" anchor="b">
                    <a:solidFill>
                      <a:srgbClr val="E0757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75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094352"/>
                  </a:ext>
                </a:extLst>
              </a:tr>
              <a:tr h="198424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Vacías 2014 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1,814 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8,139 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9,953 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En el año 2014 la ciudad tiene un 64% (17.388ha) ocupadas y 36% (9.953ha) vacías. 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526685"/>
                  </a:ext>
                </a:extLst>
              </a:tr>
              <a:tr h="215834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7%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30%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36%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47020"/>
                  </a:ext>
                </a:extLst>
              </a:tr>
              <a:tr h="344658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Vacías 2022 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1,191 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7,212 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8,403 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En el año 2022 la ocupación se incrementa a 18.938 ha (69%) y una vacante de 8.403ha (30.3%). El vacío se reparte entre un 4% que se corresponde con el suelo urbano y un 26% de grandes parcelas que potencialmente puede ser subdivididas o tienen restricciones ambientales. 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782202"/>
                  </a:ext>
                </a:extLst>
              </a:tr>
              <a:tr h="397565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4%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26%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30.3%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483811"/>
                  </a:ext>
                </a:extLst>
              </a:tr>
              <a:tr h="344658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3,817 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23,524 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27,341 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Dentro de la superficie total de la ciudad de 27.341 ha, el 14% se corresponde con el suelo urbanizado y el 86% representa la superficie de grandes parcelas, con posibilidades de urbanizarse o sin posibilidades debido a las condiciones </a:t>
                      </a:r>
                      <a:r>
                        <a:rPr lang="es-AR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ambientales.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432259"/>
                  </a:ext>
                </a:extLst>
              </a:tr>
              <a:tr h="287958">
                <a:tc vMerge="1">
                  <a:txBody>
                    <a:bodyPr/>
                    <a:lstStyle/>
                    <a:p>
                      <a:pPr algn="l" fontAlgn="b"/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14%</a:t>
                      </a:r>
                    </a:p>
                  </a:txBody>
                  <a:tcPr marL="7620" marR="7620" marT="762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86%</a:t>
                      </a:r>
                    </a:p>
                  </a:txBody>
                  <a:tcPr marL="7620" marR="7620" marT="762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100%</a:t>
                      </a:r>
                    </a:p>
                  </a:txBody>
                  <a:tcPr marL="7620" marR="7620" marT="7620" marB="0" anchor="b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004036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92355F7B-52DB-91D3-7F8E-165F9054770E}"/>
              </a:ext>
            </a:extLst>
          </p:cNvPr>
          <p:cNvSpPr txBox="1"/>
          <p:nvPr/>
        </p:nvSpPr>
        <p:spPr>
          <a:xfrm>
            <a:off x="899303" y="282749"/>
            <a:ext cx="9252873" cy="518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3375"/>
              </a:lnSpc>
              <a:buNone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ptos Narrow"/>
              </a:rPr>
              <a:t>RESULTADOS</a:t>
            </a:r>
            <a:r>
              <a:rPr lang="en-US" sz="2800" b="0" i="0" dirty="0">
                <a:solidFill>
                  <a:schemeClr val="bg1">
                    <a:lumMod val="50000"/>
                  </a:schemeClr>
                </a:solidFill>
                <a:effectLst/>
                <a:latin typeface="Aptos Narrow"/>
              </a:rPr>
              <a:t> DEL PROCESO DE LA EXPANSIÓN 2014-2022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D2348B76-CFFD-4632-0349-F6EC9D979E09}"/>
              </a:ext>
            </a:extLst>
          </p:cNvPr>
          <p:cNvGrpSpPr/>
          <p:nvPr/>
        </p:nvGrpSpPr>
        <p:grpSpPr>
          <a:xfrm>
            <a:off x="8276986" y="6127288"/>
            <a:ext cx="3521313" cy="401515"/>
            <a:chOff x="8543686" y="6393988"/>
            <a:chExt cx="3521313" cy="401515"/>
          </a:xfrm>
        </p:grpSpPr>
        <p:sp>
          <p:nvSpPr>
            <p:cNvPr id="6" name="object 2">
              <a:extLst>
                <a:ext uri="{FF2B5EF4-FFF2-40B4-BE49-F238E27FC236}">
                  <a16:creationId xmlns:a16="http://schemas.microsoft.com/office/drawing/2014/main" id="{D0F80DFD-61A7-9BAC-3BE6-F190950DC9B9}"/>
                </a:ext>
              </a:extLst>
            </p:cNvPr>
            <p:cNvSpPr/>
            <p:nvPr/>
          </p:nvSpPr>
          <p:spPr>
            <a:xfrm>
              <a:off x="8543686" y="6393998"/>
              <a:ext cx="360150" cy="401505"/>
            </a:xfrm>
            <a:custGeom>
              <a:avLst/>
              <a:gdLst/>
              <a:ahLst/>
              <a:cxnLst/>
              <a:rect l="l" t="t" r="r" b="b"/>
              <a:pathLst>
                <a:path w="569594" h="635000">
                  <a:moveTo>
                    <a:pt x="569354" y="0"/>
                  </a:moveTo>
                  <a:lnTo>
                    <a:pt x="363318" y="0"/>
                  </a:lnTo>
                  <a:lnTo>
                    <a:pt x="363318" y="366774"/>
                  </a:lnTo>
                  <a:lnTo>
                    <a:pt x="362120" y="390754"/>
                  </a:lnTo>
                  <a:lnTo>
                    <a:pt x="343434" y="434688"/>
                  </a:lnTo>
                  <a:lnTo>
                    <a:pt x="303401" y="455709"/>
                  </a:lnTo>
                  <a:lnTo>
                    <a:pt x="284692" y="457336"/>
                  </a:lnTo>
                  <a:lnTo>
                    <a:pt x="265972" y="455709"/>
                  </a:lnTo>
                  <a:lnTo>
                    <a:pt x="225940" y="434688"/>
                  </a:lnTo>
                  <a:lnTo>
                    <a:pt x="206487" y="391145"/>
                  </a:lnTo>
                  <a:lnTo>
                    <a:pt x="205145" y="366774"/>
                  </a:lnTo>
                  <a:lnTo>
                    <a:pt x="205145" y="0"/>
                  </a:lnTo>
                  <a:lnTo>
                    <a:pt x="0" y="0"/>
                  </a:lnTo>
                  <a:lnTo>
                    <a:pt x="0" y="357716"/>
                  </a:lnTo>
                  <a:lnTo>
                    <a:pt x="4238" y="425213"/>
                  </a:lnTo>
                  <a:lnTo>
                    <a:pt x="16951" y="479974"/>
                  </a:lnTo>
                  <a:lnTo>
                    <a:pt x="38135" y="524550"/>
                  </a:lnTo>
                  <a:lnTo>
                    <a:pt x="67788" y="561490"/>
                  </a:lnTo>
                  <a:lnTo>
                    <a:pt x="98152" y="586507"/>
                  </a:lnTo>
                  <a:lnTo>
                    <a:pt x="135027" y="606869"/>
                  </a:lnTo>
                  <a:lnTo>
                    <a:pt x="178409" y="622056"/>
                  </a:lnTo>
                  <a:lnTo>
                    <a:pt x="228298" y="631549"/>
                  </a:lnTo>
                  <a:lnTo>
                    <a:pt x="284692" y="634828"/>
                  </a:lnTo>
                  <a:lnTo>
                    <a:pt x="341092" y="631549"/>
                  </a:lnTo>
                  <a:lnTo>
                    <a:pt x="390984" y="622056"/>
                  </a:lnTo>
                  <a:lnTo>
                    <a:pt x="434368" y="606869"/>
                  </a:lnTo>
                  <a:lnTo>
                    <a:pt x="471243" y="586507"/>
                  </a:lnTo>
                  <a:lnTo>
                    <a:pt x="501607" y="561490"/>
                  </a:lnTo>
                  <a:lnTo>
                    <a:pt x="531257" y="524550"/>
                  </a:lnTo>
                  <a:lnTo>
                    <a:pt x="552434" y="479974"/>
                  </a:lnTo>
                  <a:lnTo>
                    <a:pt x="565140" y="425213"/>
                  </a:lnTo>
                  <a:lnTo>
                    <a:pt x="569354" y="357716"/>
                  </a:lnTo>
                  <a:lnTo>
                    <a:pt x="56935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13E34CB7-7518-3C89-3ACC-810EC9178331}"/>
                </a:ext>
              </a:extLst>
            </p:cNvPr>
            <p:cNvSpPr/>
            <p:nvPr/>
          </p:nvSpPr>
          <p:spPr>
            <a:xfrm>
              <a:off x="8972265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84" y="0"/>
                  </a:moveTo>
                  <a:lnTo>
                    <a:pt x="397652" y="0"/>
                  </a:lnTo>
                  <a:lnTo>
                    <a:pt x="397723" y="262696"/>
                  </a:lnTo>
                  <a:lnTo>
                    <a:pt x="398216" y="283569"/>
                  </a:lnTo>
                  <a:lnTo>
                    <a:pt x="399556" y="308680"/>
                  </a:lnTo>
                  <a:lnTo>
                    <a:pt x="402165" y="348638"/>
                  </a:lnTo>
                  <a:lnTo>
                    <a:pt x="221406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10" y="624902"/>
                  </a:lnTo>
                  <a:lnTo>
                    <a:pt x="198740" y="362166"/>
                  </a:lnTo>
                  <a:lnTo>
                    <a:pt x="198246" y="341303"/>
                  </a:lnTo>
                  <a:lnTo>
                    <a:pt x="196906" y="316191"/>
                  </a:lnTo>
                  <a:lnTo>
                    <a:pt x="194297" y="276221"/>
                  </a:lnTo>
                  <a:lnTo>
                    <a:pt x="384093" y="624902"/>
                  </a:lnTo>
                  <a:lnTo>
                    <a:pt x="596484" y="624902"/>
                  </a:lnTo>
                  <a:lnTo>
                    <a:pt x="59648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C262C652-B7F5-70CA-8BBC-FF87BAD0DACF}"/>
                </a:ext>
              </a:extLst>
            </p:cNvPr>
            <p:cNvSpPr/>
            <p:nvPr/>
          </p:nvSpPr>
          <p:spPr>
            <a:xfrm>
              <a:off x="9420833" y="6393988"/>
              <a:ext cx="357340" cy="395483"/>
            </a:xfrm>
            <a:custGeom>
              <a:avLst/>
              <a:gdLst/>
              <a:ahLst/>
              <a:cxnLst/>
              <a:rect l="l" t="t" r="r" b="b"/>
              <a:pathLst>
                <a:path w="565150" h="625475">
                  <a:moveTo>
                    <a:pt x="271143" y="0"/>
                  </a:moveTo>
                  <a:lnTo>
                    <a:pt x="0" y="0"/>
                  </a:lnTo>
                  <a:lnTo>
                    <a:pt x="0" y="624912"/>
                  </a:lnTo>
                  <a:lnTo>
                    <a:pt x="204234" y="624912"/>
                  </a:lnTo>
                  <a:lnTo>
                    <a:pt x="204234" y="416605"/>
                  </a:lnTo>
                  <a:lnTo>
                    <a:pt x="441855" y="416605"/>
                  </a:lnTo>
                  <a:lnTo>
                    <a:pt x="424740" y="387621"/>
                  </a:lnTo>
                  <a:lnTo>
                    <a:pt x="445970" y="373938"/>
                  </a:lnTo>
                  <a:lnTo>
                    <a:pt x="473053" y="350782"/>
                  </a:lnTo>
                  <a:lnTo>
                    <a:pt x="499917" y="315630"/>
                  </a:lnTo>
                  <a:lnTo>
                    <a:pt x="520489" y="265957"/>
                  </a:lnTo>
                  <a:lnTo>
                    <a:pt x="520897" y="262641"/>
                  </a:lnTo>
                  <a:lnTo>
                    <a:pt x="203355" y="262641"/>
                  </a:lnTo>
                  <a:lnTo>
                    <a:pt x="203355" y="153963"/>
                  </a:lnTo>
                  <a:lnTo>
                    <a:pt x="523393" y="153963"/>
                  </a:lnTo>
                  <a:lnTo>
                    <a:pt x="523045" y="150996"/>
                  </a:lnTo>
                  <a:lnTo>
                    <a:pt x="507226" y="108690"/>
                  </a:lnTo>
                  <a:lnTo>
                    <a:pt x="482936" y="73173"/>
                  </a:lnTo>
                  <a:lnTo>
                    <a:pt x="451871" y="45297"/>
                  </a:lnTo>
                  <a:lnTo>
                    <a:pt x="415368" y="24843"/>
                  </a:lnTo>
                  <a:lnTo>
                    <a:pt x="373357" y="10758"/>
                  </a:lnTo>
                  <a:lnTo>
                    <a:pt x="325421" y="2619"/>
                  </a:lnTo>
                  <a:lnTo>
                    <a:pt x="271143" y="0"/>
                  </a:lnTo>
                  <a:close/>
                </a:path>
                <a:path w="565150" h="625475">
                  <a:moveTo>
                    <a:pt x="441855" y="416605"/>
                  </a:moveTo>
                  <a:lnTo>
                    <a:pt x="230464" y="416605"/>
                  </a:lnTo>
                  <a:lnTo>
                    <a:pt x="329864" y="624912"/>
                  </a:lnTo>
                  <a:lnTo>
                    <a:pt x="564862" y="624912"/>
                  </a:lnTo>
                  <a:lnTo>
                    <a:pt x="441855" y="416605"/>
                  </a:lnTo>
                  <a:close/>
                </a:path>
                <a:path w="565150" h="625475">
                  <a:moveTo>
                    <a:pt x="523393" y="153963"/>
                  </a:moveTo>
                  <a:lnTo>
                    <a:pt x="254861" y="153963"/>
                  </a:lnTo>
                  <a:lnTo>
                    <a:pt x="270186" y="154785"/>
                  </a:lnTo>
                  <a:lnTo>
                    <a:pt x="282547" y="157136"/>
                  </a:lnTo>
                  <a:lnTo>
                    <a:pt x="314756" y="179214"/>
                  </a:lnTo>
                  <a:lnTo>
                    <a:pt x="322670" y="208297"/>
                  </a:lnTo>
                  <a:lnTo>
                    <a:pt x="320538" y="225528"/>
                  </a:lnTo>
                  <a:lnTo>
                    <a:pt x="292742" y="256143"/>
                  </a:lnTo>
                  <a:lnTo>
                    <a:pt x="254861" y="262641"/>
                  </a:lnTo>
                  <a:lnTo>
                    <a:pt x="520897" y="262641"/>
                  </a:lnTo>
                  <a:lnTo>
                    <a:pt x="528695" y="199240"/>
                  </a:lnTo>
                  <a:lnTo>
                    <a:pt x="523489" y="154785"/>
                  </a:lnTo>
                  <a:lnTo>
                    <a:pt x="523393" y="153963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25D3B48C-127D-8E3D-04C4-26D18F9B4FEA}"/>
                </a:ext>
              </a:extLst>
            </p:cNvPr>
            <p:cNvSpPr/>
            <p:nvPr/>
          </p:nvSpPr>
          <p:spPr>
            <a:xfrm>
              <a:off x="9812256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94" y="0"/>
                  </a:moveTo>
                  <a:lnTo>
                    <a:pt x="397673" y="0"/>
                  </a:lnTo>
                  <a:lnTo>
                    <a:pt x="397744" y="262696"/>
                  </a:lnTo>
                  <a:lnTo>
                    <a:pt x="398236" y="283569"/>
                  </a:lnTo>
                  <a:lnTo>
                    <a:pt x="399573" y="308680"/>
                  </a:lnTo>
                  <a:lnTo>
                    <a:pt x="402176" y="348638"/>
                  </a:lnTo>
                  <a:lnTo>
                    <a:pt x="221427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63" y="624902"/>
                  </a:lnTo>
                  <a:lnTo>
                    <a:pt x="198792" y="362187"/>
                  </a:lnTo>
                  <a:lnTo>
                    <a:pt x="198295" y="341324"/>
                  </a:lnTo>
                  <a:lnTo>
                    <a:pt x="196945" y="316212"/>
                  </a:lnTo>
                  <a:lnTo>
                    <a:pt x="194318" y="276242"/>
                  </a:lnTo>
                  <a:lnTo>
                    <a:pt x="384103" y="624902"/>
                  </a:lnTo>
                  <a:lnTo>
                    <a:pt x="596494" y="624902"/>
                  </a:lnTo>
                  <a:lnTo>
                    <a:pt x="59649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grpSp>
          <p:nvGrpSpPr>
            <p:cNvPr id="11" name="object 6">
              <a:extLst>
                <a:ext uri="{FF2B5EF4-FFF2-40B4-BE49-F238E27FC236}">
                  <a16:creationId xmlns:a16="http://schemas.microsoft.com/office/drawing/2014/main" id="{E5ED9A66-6068-EB6B-3BCB-CB9646A584FA}"/>
                </a:ext>
              </a:extLst>
            </p:cNvPr>
            <p:cNvGrpSpPr/>
            <p:nvPr/>
          </p:nvGrpSpPr>
          <p:grpSpPr>
            <a:xfrm>
              <a:off x="10423963" y="6430743"/>
              <a:ext cx="605743" cy="115608"/>
              <a:chOff x="16486009" y="10170534"/>
              <a:chExt cx="958013" cy="182840"/>
            </a:xfrm>
          </p:grpSpPr>
          <p:pic>
            <p:nvPicPr>
              <p:cNvPr id="37" name="object 7">
                <a:extLst>
                  <a:ext uri="{FF2B5EF4-FFF2-40B4-BE49-F238E27FC236}">
                    <a16:creationId xmlns:a16="http://schemas.microsoft.com/office/drawing/2014/main" id="{82972C72-08FB-4B9C-F71D-A7C5C17D29F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486009" y="10174235"/>
                <a:ext cx="146634" cy="178863"/>
              </a:xfrm>
              <a:prstGeom prst="rect">
                <a:avLst/>
              </a:prstGeom>
            </p:spPr>
          </p:pic>
          <p:pic>
            <p:nvPicPr>
              <p:cNvPr id="38" name="object 8">
                <a:extLst>
                  <a:ext uri="{FF2B5EF4-FFF2-40B4-BE49-F238E27FC236}">
                    <a16:creationId xmlns:a16="http://schemas.microsoft.com/office/drawing/2014/main" id="{572DDFCC-BFDA-4346-718C-2CC679D04B7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676450" y="10217566"/>
                <a:ext cx="113692" cy="132770"/>
              </a:xfrm>
              <a:prstGeom prst="rect">
                <a:avLst/>
              </a:prstGeom>
            </p:spPr>
          </p:pic>
          <p:sp>
            <p:nvSpPr>
              <p:cNvPr id="39" name="object 9">
                <a:extLst>
                  <a:ext uri="{FF2B5EF4-FFF2-40B4-BE49-F238E27FC236}">
                    <a16:creationId xmlns:a16="http://schemas.microsoft.com/office/drawing/2014/main" id="{3CDD5039-3CBF-605F-FABD-CFD632F699DC}"/>
                  </a:ext>
                </a:extLst>
              </p:cNvPr>
              <p:cNvSpPr/>
              <p:nvPr/>
            </p:nvSpPr>
            <p:spPr>
              <a:xfrm>
                <a:off x="16831895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612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612" y="179806"/>
                    </a:lnTo>
                    <a:lnTo>
                      <a:pt x="20612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40" name="object 10">
                <a:extLst>
                  <a:ext uri="{FF2B5EF4-FFF2-40B4-BE49-F238E27FC236}">
                    <a16:creationId xmlns:a16="http://schemas.microsoft.com/office/drawing/2014/main" id="{B839EA96-9AB7-80EF-60DF-4A8B2863BD1C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884726" y="10220309"/>
                <a:ext cx="130048" cy="131043"/>
              </a:xfrm>
              <a:prstGeom prst="rect">
                <a:avLst/>
              </a:prstGeom>
            </p:spPr>
          </p:pic>
          <p:pic>
            <p:nvPicPr>
              <p:cNvPr id="41" name="object 11">
                <a:extLst>
                  <a:ext uri="{FF2B5EF4-FFF2-40B4-BE49-F238E27FC236}">
                    <a16:creationId xmlns:a16="http://schemas.microsoft.com/office/drawing/2014/main" id="{AB832DB2-2C00-0348-AB7C-57E624C1AB23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7037162" y="10217578"/>
                <a:ext cx="122980" cy="135796"/>
              </a:xfrm>
              <a:prstGeom prst="rect">
                <a:avLst/>
              </a:prstGeom>
            </p:spPr>
          </p:pic>
          <p:pic>
            <p:nvPicPr>
              <p:cNvPr id="42" name="object 12">
                <a:extLst>
                  <a:ext uri="{FF2B5EF4-FFF2-40B4-BE49-F238E27FC236}">
                    <a16:creationId xmlns:a16="http://schemas.microsoft.com/office/drawing/2014/main" id="{84F51735-9B9E-0EE3-1254-D94B090819E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194136" y="10218037"/>
                <a:ext cx="191205" cy="134829"/>
              </a:xfrm>
              <a:prstGeom prst="rect">
                <a:avLst/>
              </a:prstGeom>
            </p:spPr>
          </p:pic>
          <p:sp>
            <p:nvSpPr>
              <p:cNvPr id="43" name="object 13">
                <a:extLst>
                  <a:ext uri="{FF2B5EF4-FFF2-40B4-BE49-F238E27FC236}">
                    <a16:creationId xmlns:a16="http://schemas.microsoft.com/office/drawing/2014/main" id="{B824E80B-2349-DACA-7581-8E805C421047}"/>
                  </a:ext>
                </a:extLst>
              </p:cNvPr>
              <p:cNvSpPr/>
              <p:nvPr/>
            </p:nvSpPr>
            <p:spPr>
              <a:xfrm>
                <a:off x="17421797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31" y="49784"/>
                    </a:lnTo>
                    <a:lnTo>
                      <a:pt x="1231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2" name="object 14">
              <a:extLst>
                <a:ext uri="{FF2B5EF4-FFF2-40B4-BE49-F238E27FC236}">
                  <a16:creationId xmlns:a16="http://schemas.microsoft.com/office/drawing/2014/main" id="{40E0CF49-54A1-8248-7513-D0B63BABBE36}"/>
                </a:ext>
              </a:extLst>
            </p:cNvPr>
            <p:cNvGrpSpPr/>
            <p:nvPr/>
          </p:nvGrpSpPr>
          <p:grpSpPr>
            <a:xfrm>
              <a:off x="11052397" y="6428324"/>
              <a:ext cx="280727" cy="117887"/>
              <a:chOff x="17479908" y="10166708"/>
              <a:chExt cx="443984" cy="186444"/>
            </a:xfrm>
          </p:grpSpPr>
          <p:pic>
            <p:nvPicPr>
              <p:cNvPr id="34" name="object 15">
                <a:extLst>
                  <a:ext uri="{FF2B5EF4-FFF2-40B4-BE49-F238E27FC236}">
                    <a16:creationId xmlns:a16="http://schemas.microsoft.com/office/drawing/2014/main" id="{FD68C252-9B2B-3DE4-6423-0976163D41B0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644672" y="10218319"/>
                <a:ext cx="114425" cy="134833"/>
              </a:xfrm>
              <a:prstGeom prst="rect">
                <a:avLst/>
              </a:prstGeom>
            </p:spPr>
          </p:pic>
          <p:pic>
            <p:nvPicPr>
              <p:cNvPr id="35" name="object 16">
                <a:extLst>
                  <a:ext uri="{FF2B5EF4-FFF2-40B4-BE49-F238E27FC236}">
                    <a16:creationId xmlns:a16="http://schemas.microsoft.com/office/drawing/2014/main" id="{2E17D600-37B9-64CB-18DF-9F578B42339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479908" y="10166708"/>
                <a:ext cx="131283" cy="186402"/>
              </a:xfrm>
              <a:prstGeom prst="rect">
                <a:avLst/>
              </a:prstGeom>
            </p:spPr>
          </p:pic>
          <p:pic>
            <p:nvPicPr>
              <p:cNvPr id="36" name="object 17">
                <a:extLst>
                  <a:ext uri="{FF2B5EF4-FFF2-40B4-BE49-F238E27FC236}">
                    <a16:creationId xmlns:a16="http://schemas.microsoft.com/office/drawing/2014/main" id="{8D3CF5A1-79E0-FC16-713D-D7FDF87E3BA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7792609" y="10166708"/>
                <a:ext cx="131283" cy="186402"/>
              </a:xfrm>
              <a:prstGeom prst="rect">
                <a:avLst/>
              </a:prstGeom>
            </p:spPr>
          </p:pic>
        </p:grpSp>
        <p:grpSp>
          <p:nvGrpSpPr>
            <p:cNvPr id="13" name="object 18">
              <a:extLst>
                <a:ext uri="{FF2B5EF4-FFF2-40B4-BE49-F238E27FC236}">
                  <a16:creationId xmlns:a16="http://schemas.microsoft.com/office/drawing/2014/main" id="{EC3E2F2D-B005-7705-4545-58DE32508218}"/>
                </a:ext>
              </a:extLst>
            </p:cNvPr>
            <p:cNvGrpSpPr/>
            <p:nvPr/>
          </p:nvGrpSpPr>
          <p:grpSpPr>
            <a:xfrm>
              <a:off x="11410269" y="6428329"/>
              <a:ext cx="654730" cy="118022"/>
              <a:chOff x="18045901" y="10166716"/>
              <a:chExt cx="1035487" cy="186657"/>
            </a:xfrm>
          </p:grpSpPr>
          <p:pic>
            <p:nvPicPr>
              <p:cNvPr id="26" name="object 19">
                <a:extLst>
                  <a:ext uri="{FF2B5EF4-FFF2-40B4-BE49-F238E27FC236}">
                    <a16:creationId xmlns:a16="http://schemas.microsoft.com/office/drawing/2014/main" id="{C331AE27-EE39-4CEC-9C58-4B0FA1FB091A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8045901" y="10174273"/>
                <a:ext cx="148937" cy="176067"/>
              </a:xfrm>
              <a:prstGeom prst="rect">
                <a:avLst/>
              </a:prstGeom>
            </p:spPr>
          </p:pic>
          <p:pic>
            <p:nvPicPr>
              <p:cNvPr id="27" name="object 20">
                <a:extLst>
                  <a:ext uri="{FF2B5EF4-FFF2-40B4-BE49-F238E27FC236}">
                    <a16:creationId xmlns:a16="http://schemas.microsoft.com/office/drawing/2014/main" id="{BDE7F88F-5A09-6E57-F883-7F1EF64C658D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8231547" y="10218319"/>
                <a:ext cx="114404" cy="134833"/>
              </a:xfrm>
              <a:prstGeom prst="rect">
                <a:avLst/>
              </a:prstGeom>
            </p:spPr>
          </p:pic>
          <p:pic>
            <p:nvPicPr>
              <p:cNvPr id="28" name="object 21">
                <a:extLst>
                  <a:ext uri="{FF2B5EF4-FFF2-40B4-BE49-F238E27FC236}">
                    <a16:creationId xmlns:a16="http://schemas.microsoft.com/office/drawing/2014/main" id="{E89282B7-AA30-AEB0-4C20-25225DFF0790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8378985" y="10217577"/>
                <a:ext cx="119724" cy="135796"/>
              </a:xfrm>
              <a:prstGeom prst="rect">
                <a:avLst/>
              </a:prstGeom>
            </p:spPr>
          </p:pic>
          <p:sp>
            <p:nvSpPr>
              <p:cNvPr id="29" name="object 22">
                <a:extLst>
                  <a:ext uri="{FF2B5EF4-FFF2-40B4-BE49-F238E27FC236}">
                    <a16:creationId xmlns:a16="http://schemas.microsoft.com/office/drawing/2014/main" id="{B532BA2F-9ABD-BA6C-5382-B42FF05C08EC}"/>
                  </a:ext>
                </a:extLst>
              </p:cNvPr>
              <p:cNvSpPr/>
              <p:nvPr/>
            </p:nvSpPr>
            <p:spPr>
              <a:xfrm>
                <a:off x="18531181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30" name="object 23">
                <a:extLst>
                  <a:ext uri="{FF2B5EF4-FFF2-40B4-BE49-F238E27FC236}">
                    <a16:creationId xmlns:a16="http://schemas.microsoft.com/office/drawing/2014/main" id="{C634207E-0080-FAA9-14D1-4AD88CFD8750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8588795" y="10217577"/>
                <a:ext cx="135556" cy="135796"/>
              </a:xfrm>
              <a:prstGeom prst="rect">
                <a:avLst/>
              </a:prstGeom>
            </p:spPr>
          </p:pic>
          <p:pic>
            <p:nvPicPr>
              <p:cNvPr id="31" name="object 24">
                <a:extLst>
                  <a:ext uri="{FF2B5EF4-FFF2-40B4-BE49-F238E27FC236}">
                    <a16:creationId xmlns:a16="http://schemas.microsoft.com/office/drawing/2014/main" id="{9442EA2D-5776-ED39-338F-309A5B4F81D3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8759347" y="10217566"/>
                <a:ext cx="113682" cy="132770"/>
              </a:xfrm>
              <a:prstGeom prst="rect">
                <a:avLst/>
              </a:prstGeom>
            </p:spPr>
          </p:pic>
          <p:pic>
            <p:nvPicPr>
              <p:cNvPr id="32" name="object 25">
                <a:extLst>
                  <a:ext uri="{FF2B5EF4-FFF2-40B4-BE49-F238E27FC236}">
                    <a16:creationId xmlns:a16="http://schemas.microsoft.com/office/drawing/2014/main" id="{AE3E4500-3F6C-5CD0-57A4-52DBB63A0B35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8904482" y="10218319"/>
                <a:ext cx="114425" cy="134833"/>
              </a:xfrm>
              <a:prstGeom prst="rect">
                <a:avLst/>
              </a:prstGeom>
            </p:spPr>
          </p:pic>
          <p:sp>
            <p:nvSpPr>
              <p:cNvPr id="33" name="object 26">
                <a:extLst>
                  <a:ext uri="{FF2B5EF4-FFF2-40B4-BE49-F238E27FC236}">
                    <a16:creationId xmlns:a16="http://schemas.microsoft.com/office/drawing/2014/main" id="{A391B46C-1270-FE79-FA1C-E71B00B165E8}"/>
                  </a:ext>
                </a:extLst>
              </p:cNvPr>
              <p:cNvSpPr/>
              <p:nvPr/>
            </p:nvSpPr>
            <p:spPr>
              <a:xfrm>
                <a:off x="19061703" y="10166716"/>
                <a:ext cx="1968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84150">
                    <a:moveTo>
                      <a:pt x="19381" y="0"/>
                    </a:moveTo>
                    <a:lnTo>
                      <a:pt x="0" y="0"/>
                    </a:lnTo>
                    <a:lnTo>
                      <a:pt x="0" y="183617"/>
                    </a:lnTo>
                    <a:lnTo>
                      <a:pt x="19381" y="183617"/>
                    </a:lnTo>
                    <a:lnTo>
                      <a:pt x="19381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4" name="object 27">
              <a:extLst>
                <a:ext uri="{FF2B5EF4-FFF2-40B4-BE49-F238E27FC236}">
                  <a16:creationId xmlns:a16="http://schemas.microsoft.com/office/drawing/2014/main" id="{76D6ACD2-38C9-6F2D-9830-BE1E0DFF59F2}"/>
                </a:ext>
              </a:extLst>
            </p:cNvPr>
            <p:cNvGrpSpPr/>
            <p:nvPr/>
          </p:nvGrpSpPr>
          <p:grpSpPr>
            <a:xfrm>
              <a:off x="10418876" y="6619228"/>
              <a:ext cx="183063" cy="117993"/>
              <a:chOff x="16477963" y="10468632"/>
              <a:chExt cx="289523" cy="186612"/>
            </a:xfrm>
          </p:grpSpPr>
          <p:pic>
            <p:nvPicPr>
              <p:cNvPr id="24" name="object 28">
                <a:extLst>
                  <a:ext uri="{FF2B5EF4-FFF2-40B4-BE49-F238E27FC236}">
                    <a16:creationId xmlns:a16="http://schemas.microsoft.com/office/drawing/2014/main" id="{E44E270A-0963-895C-9EA8-10B344D4B980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6477963" y="10468632"/>
                <a:ext cx="131283" cy="186371"/>
              </a:xfrm>
              <a:prstGeom prst="rect">
                <a:avLst/>
              </a:prstGeom>
            </p:spPr>
          </p:pic>
          <p:pic>
            <p:nvPicPr>
              <p:cNvPr id="25" name="object 29">
                <a:extLst>
                  <a:ext uri="{FF2B5EF4-FFF2-40B4-BE49-F238E27FC236}">
                    <a16:creationId xmlns:a16="http://schemas.microsoft.com/office/drawing/2014/main" id="{668D6641-02C2-0B38-BD87-717BAB114F7A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6644506" y="10519427"/>
                <a:ext cx="122980" cy="135817"/>
              </a:xfrm>
              <a:prstGeom prst="rect">
                <a:avLst/>
              </a:prstGeom>
            </p:spPr>
          </p:pic>
        </p:grpSp>
        <p:grpSp>
          <p:nvGrpSpPr>
            <p:cNvPr id="15" name="object 30">
              <a:extLst>
                <a:ext uri="{FF2B5EF4-FFF2-40B4-BE49-F238E27FC236}">
                  <a16:creationId xmlns:a16="http://schemas.microsoft.com/office/drawing/2014/main" id="{A133527F-CC82-F846-2D0F-2E7A0B43C165}"/>
                </a:ext>
              </a:extLst>
            </p:cNvPr>
            <p:cNvGrpSpPr/>
            <p:nvPr/>
          </p:nvGrpSpPr>
          <p:grpSpPr>
            <a:xfrm>
              <a:off x="10670822" y="6612538"/>
              <a:ext cx="248592" cy="124683"/>
              <a:chOff x="16876428" y="10458052"/>
              <a:chExt cx="393160" cy="197192"/>
            </a:xfrm>
          </p:grpSpPr>
          <p:pic>
            <p:nvPicPr>
              <p:cNvPr id="22" name="object 31">
                <a:extLst>
                  <a:ext uri="{FF2B5EF4-FFF2-40B4-BE49-F238E27FC236}">
                    <a16:creationId xmlns:a16="http://schemas.microsoft.com/office/drawing/2014/main" id="{EDE79C99-A005-A62B-A2A7-93530D6A89C2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6876428" y="10476140"/>
                <a:ext cx="152173" cy="176067"/>
              </a:xfrm>
              <a:prstGeom prst="rect">
                <a:avLst/>
              </a:prstGeom>
            </p:spPr>
          </p:pic>
          <p:pic>
            <p:nvPicPr>
              <p:cNvPr id="23" name="object 32">
                <a:extLst>
                  <a:ext uri="{FF2B5EF4-FFF2-40B4-BE49-F238E27FC236}">
                    <a16:creationId xmlns:a16="http://schemas.microsoft.com/office/drawing/2014/main" id="{945A5CC6-793C-7ED4-2D40-953AC8CA3CCA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7056025" y="10458052"/>
                <a:ext cx="213563" cy="197192"/>
              </a:xfrm>
              <a:prstGeom prst="rect">
                <a:avLst/>
              </a:prstGeom>
            </p:spPr>
          </p:pic>
        </p:grpSp>
        <p:grpSp>
          <p:nvGrpSpPr>
            <p:cNvPr id="16" name="object 33">
              <a:extLst>
                <a:ext uri="{FF2B5EF4-FFF2-40B4-BE49-F238E27FC236}">
                  <a16:creationId xmlns:a16="http://schemas.microsoft.com/office/drawing/2014/main" id="{470605EF-1AE4-BB62-2CB7-09F6A94ADA27}"/>
                </a:ext>
              </a:extLst>
            </p:cNvPr>
            <p:cNvGrpSpPr/>
            <p:nvPr/>
          </p:nvGrpSpPr>
          <p:grpSpPr>
            <a:xfrm>
              <a:off x="10987189" y="6623978"/>
              <a:ext cx="482571" cy="137092"/>
              <a:chOff x="17376778" y="10476145"/>
              <a:chExt cx="763210" cy="216817"/>
            </a:xfrm>
          </p:grpSpPr>
          <p:pic>
            <p:nvPicPr>
              <p:cNvPr id="17" name="object 34">
                <a:extLst>
                  <a:ext uri="{FF2B5EF4-FFF2-40B4-BE49-F238E27FC236}">
                    <a16:creationId xmlns:a16="http://schemas.microsoft.com/office/drawing/2014/main" id="{F26B7BA1-E422-898C-FE6B-1E2A313E098C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7376778" y="10476145"/>
                <a:ext cx="156414" cy="176057"/>
              </a:xfrm>
              <a:prstGeom prst="rect">
                <a:avLst/>
              </a:prstGeom>
            </p:spPr>
          </p:pic>
          <p:pic>
            <p:nvPicPr>
              <p:cNvPr id="19" name="object 35">
                <a:extLst>
                  <a:ext uri="{FF2B5EF4-FFF2-40B4-BE49-F238E27FC236}">
                    <a16:creationId xmlns:a16="http://schemas.microsoft.com/office/drawing/2014/main" id="{86B0075B-A144-3433-F80F-4E4086FCEF3E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7564932" y="10514911"/>
                <a:ext cx="132278" cy="140330"/>
              </a:xfrm>
              <a:prstGeom prst="rect">
                <a:avLst/>
              </a:prstGeom>
            </p:spPr>
          </p:pic>
          <p:pic>
            <p:nvPicPr>
              <p:cNvPr id="20" name="object 36">
                <a:extLst>
                  <a:ext uri="{FF2B5EF4-FFF2-40B4-BE49-F238E27FC236}">
                    <a16:creationId xmlns:a16="http://schemas.microsoft.com/office/drawing/2014/main" id="{E5A5C0AC-BC16-5780-93FE-1436C0BD2493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7719634" y="10514884"/>
                <a:ext cx="141587" cy="178078"/>
              </a:xfrm>
              <a:prstGeom prst="rect">
                <a:avLst/>
              </a:prstGeom>
            </p:spPr>
          </p:pic>
          <p:pic>
            <p:nvPicPr>
              <p:cNvPr id="21" name="object 37">
                <a:extLst>
                  <a:ext uri="{FF2B5EF4-FFF2-40B4-BE49-F238E27FC236}">
                    <a16:creationId xmlns:a16="http://schemas.microsoft.com/office/drawing/2014/main" id="{50D552EC-CF48-F182-89F7-211B5D1BE846}"/>
                  </a:ext>
                </a:extLst>
              </p:cNvPr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17895495" y="10514876"/>
                <a:ext cx="244493" cy="140368"/>
              </a:xfrm>
              <a:prstGeom prst="rect">
                <a:avLst/>
              </a:prstGeom>
            </p:spPr>
          </p:pic>
        </p:grpSp>
      </p:grpSp>
      <p:sp>
        <p:nvSpPr>
          <p:cNvPr id="44" name="object 38">
            <a:extLst>
              <a:ext uri="{FF2B5EF4-FFF2-40B4-BE49-F238E27FC236}">
                <a16:creationId xmlns:a16="http://schemas.microsoft.com/office/drawing/2014/main" id="{ED074248-2254-C6DA-9E4F-95CD766277CB}"/>
              </a:ext>
            </a:extLst>
          </p:cNvPr>
          <p:cNvSpPr/>
          <p:nvPr/>
        </p:nvSpPr>
        <p:spPr>
          <a:xfrm>
            <a:off x="0" y="0"/>
            <a:ext cx="899303" cy="883920"/>
          </a:xfrm>
          <a:custGeom>
            <a:avLst/>
            <a:gdLst/>
            <a:ahLst/>
            <a:cxnLst/>
            <a:rect l="l" t="t" r="r" b="b"/>
            <a:pathLst>
              <a:path w="5791200" h="5692140">
                <a:moveTo>
                  <a:pt x="5790787" y="0"/>
                </a:moveTo>
                <a:lnTo>
                  <a:pt x="0" y="0"/>
                </a:lnTo>
                <a:lnTo>
                  <a:pt x="0" y="5691659"/>
                </a:lnTo>
                <a:lnTo>
                  <a:pt x="5790787" y="0"/>
                </a:lnTo>
                <a:close/>
              </a:path>
            </a:pathLst>
          </a:custGeom>
          <a:solidFill>
            <a:srgbClr val="E422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6740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F9FD5-50F7-A3CD-B090-AAEB641E1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n 53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81EA0DC9-A5DB-9E6C-AF96-64004127C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3" b="16325"/>
          <a:stretch/>
        </p:blipFill>
        <p:spPr>
          <a:xfrm>
            <a:off x="6654726" y="460120"/>
            <a:ext cx="5369078" cy="2700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721148C-D4FC-5DFF-45D1-8CA9D6E8A0CE}"/>
              </a:ext>
            </a:extLst>
          </p:cNvPr>
          <p:cNvSpPr txBox="1"/>
          <p:nvPr/>
        </p:nvSpPr>
        <p:spPr>
          <a:xfrm>
            <a:off x="899303" y="282749"/>
            <a:ext cx="9252873" cy="518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3375"/>
              </a:lnSpc>
              <a:buNone/>
            </a:pPr>
            <a:r>
              <a:rPr lang="en-US" sz="2800" b="0" i="0" dirty="0">
                <a:solidFill>
                  <a:schemeClr val="bg1">
                    <a:lumMod val="50000"/>
                  </a:schemeClr>
                </a:solidFill>
                <a:effectLst/>
                <a:latin typeface="Aptos Narrow"/>
              </a:rPr>
              <a:t>ANALISIS DEL CRECIMIENTO DE LA POBLACIÓN POR ZONAS 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FEF0E53-5E8C-A669-9BD2-C4B7C4560447}"/>
              </a:ext>
            </a:extLst>
          </p:cNvPr>
          <p:cNvGrpSpPr/>
          <p:nvPr/>
        </p:nvGrpSpPr>
        <p:grpSpPr>
          <a:xfrm>
            <a:off x="8276986" y="6127288"/>
            <a:ext cx="3521313" cy="401515"/>
            <a:chOff x="8543686" y="6393988"/>
            <a:chExt cx="3521313" cy="401515"/>
          </a:xfrm>
        </p:grpSpPr>
        <p:sp>
          <p:nvSpPr>
            <p:cNvPr id="6" name="object 2">
              <a:extLst>
                <a:ext uri="{FF2B5EF4-FFF2-40B4-BE49-F238E27FC236}">
                  <a16:creationId xmlns:a16="http://schemas.microsoft.com/office/drawing/2014/main" id="{5F9D1CEC-9443-C5EF-8CCB-2FC7E34782B3}"/>
                </a:ext>
              </a:extLst>
            </p:cNvPr>
            <p:cNvSpPr/>
            <p:nvPr/>
          </p:nvSpPr>
          <p:spPr>
            <a:xfrm>
              <a:off x="8543686" y="6393998"/>
              <a:ext cx="360150" cy="401505"/>
            </a:xfrm>
            <a:custGeom>
              <a:avLst/>
              <a:gdLst/>
              <a:ahLst/>
              <a:cxnLst/>
              <a:rect l="l" t="t" r="r" b="b"/>
              <a:pathLst>
                <a:path w="569594" h="635000">
                  <a:moveTo>
                    <a:pt x="569354" y="0"/>
                  </a:moveTo>
                  <a:lnTo>
                    <a:pt x="363318" y="0"/>
                  </a:lnTo>
                  <a:lnTo>
                    <a:pt x="363318" y="366774"/>
                  </a:lnTo>
                  <a:lnTo>
                    <a:pt x="362120" y="390754"/>
                  </a:lnTo>
                  <a:lnTo>
                    <a:pt x="343434" y="434688"/>
                  </a:lnTo>
                  <a:lnTo>
                    <a:pt x="303401" y="455709"/>
                  </a:lnTo>
                  <a:lnTo>
                    <a:pt x="284692" y="457336"/>
                  </a:lnTo>
                  <a:lnTo>
                    <a:pt x="265972" y="455709"/>
                  </a:lnTo>
                  <a:lnTo>
                    <a:pt x="225940" y="434688"/>
                  </a:lnTo>
                  <a:lnTo>
                    <a:pt x="206487" y="391145"/>
                  </a:lnTo>
                  <a:lnTo>
                    <a:pt x="205145" y="366774"/>
                  </a:lnTo>
                  <a:lnTo>
                    <a:pt x="205145" y="0"/>
                  </a:lnTo>
                  <a:lnTo>
                    <a:pt x="0" y="0"/>
                  </a:lnTo>
                  <a:lnTo>
                    <a:pt x="0" y="357716"/>
                  </a:lnTo>
                  <a:lnTo>
                    <a:pt x="4238" y="425213"/>
                  </a:lnTo>
                  <a:lnTo>
                    <a:pt x="16951" y="479974"/>
                  </a:lnTo>
                  <a:lnTo>
                    <a:pt x="38135" y="524550"/>
                  </a:lnTo>
                  <a:lnTo>
                    <a:pt x="67788" y="561490"/>
                  </a:lnTo>
                  <a:lnTo>
                    <a:pt x="98152" y="586507"/>
                  </a:lnTo>
                  <a:lnTo>
                    <a:pt x="135027" y="606869"/>
                  </a:lnTo>
                  <a:lnTo>
                    <a:pt x="178409" y="622056"/>
                  </a:lnTo>
                  <a:lnTo>
                    <a:pt x="228298" y="631549"/>
                  </a:lnTo>
                  <a:lnTo>
                    <a:pt x="284692" y="634828"/>
                  </a:lnTo>
                  <a:lnTo>
                    <a:pt x="341092" y="631549"/>
                  </a:lnTo>
                  <a:lnTo>
                    <a:pt x="390984" y="622056"/>
                  </a:lnTo>
                  <a:lnTo>
                    <a:pt x="434368" y="606869"/>
                  </a:lnTo>
                  <a:lnTo>
                    <a:pt x="471243" y="586507"/>
                  </a:lnTo>
                  <a:lnTo>
                    <a:pt x="501607" y="561490"/>
                  </a:lnTo>
                  <a:lnTo>
                    <a:pt x="531257" y="524550"/>
                  </a:lnTo>
                  <a:lnTo>
                    <a:pt x="552434" y="479974"/>
                  </a:lnTo>
                  <a:lnTo>
                    <a:pt x="565140" y="425213"/>
                  </a:lnTo>
                  <a:lnTo>
                    <a:pt x="569354" y="357716"/>
                  </a:lnTo>
                  <a:lnTo>
                    <a:pt x="56935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3A6FE337-ECE4-E451-0524-7078A0A6B380}"/>
                </a:ext>
              </a:extLst>
            </p:cNvPr>
            <p:cNvSpPr/>
            <p:nvPr/>
          </p:nvSpPr>
          <p:spPr>
            <a:xfrm>
              <a:off x="8972265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84" y="0"/>
                  </a:moveTo>
                  <a:lnTo>
                    <a:pt x="397652" y="0"/>
                  </a:lnTo>
                  <a:lnTo>
                    <a:pt x="397723" y="262696"/>
                  </a:lnTo>
                  <a:lnTo>
                    <a:pt x="398216" y="283569"/>
                  </a:lnTo>
                  <a:lnTo>
                    <a:pt x="399556" y="308680"/>
                  </a:lnTo>
                  <a:lnTo>
                    <a:pt x="402165" y="348638"/>
                  </a:lnTo>
                  <a:lnTo>
                    <a:pt x="221406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10" y="624902"/>
                  </a:lnTo>
                  <a:lnTo>
                    <a:pt x="198740" y="362166"/>
                  </a:lnTo>
                  <a:lnTo>
                    <a:pt x="198246" y="341303"/>
                  </a:lnTo>
                  <a:lnTo>
                    <a:pt x="196906" y="316191"/>
                  </a:lnTo>
                  <a:lnTo>
                    <a:pt x="194297" y="276221"/>
                  </a:lnTo>
                  <a:lnTo>
                    <a:pt x="384093" y="624902"/>
                  </a:lnTo>
                  <a:lnTo>
                    <a:pt x="596484" y="624902"/>
                  </a:lnTo>
                  <a:lnTo>
                    <a:pt x="59648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0776B4D7-5669-5C32-B44C-1379047897C7}"/>
                </a:ext>
              </a:extLst>
            </p:cNvPr>
            <p:cNvSpPr/>
            <p:nvPr/>
          </p:nvSpPr>
          <p:spPr>
            <a:xfrm>
              <a:off x="9420833" y="6393988"/>
              <a:ext cx="357340" cy="395483"/>
            </a:xfrm>
            <a:custGeom>
              <a:avLst/>
              <a:gdLst/>
              <a:ahLst/>
              <a:cxnLst/>
              <a:rect l="l" t="t" r="r" b="b"/>
              <a:pathLst>
                <a:path w="565150" h="625475">
                  <a:moveTo>
                    <a:pt x="271143" y="0"/>
                  </a:moveTo>
                  <a:lnTo>
                    <a:pt x="0" y="0"/>
                  </a:lnTo>
                  <a:lnTo>
                    <a:pt x="0" y="624912"/>
                  </a:lnTo>
                  <a:lnTo>
                    <a:pt x="204234" y="624912"/>
                  </a:lnTo>
                  <a:lnTo>
                    <a:pt x="204234" y="416605"/>
                  </a:lnTo>
                  <a:lnTo>
                    <a:pt x="441855" y="416605"/>
                  </a:lnTo>
                  <a:lnTo>
                    <a:pt x="424740" y="387621"/>
                  </a:lnTo>
                  <a:lnTo>
                    <a:pt x="445970" y="373938"/>
                  </a:lnTo>
                  <a:lnTo>
                    <a:pt x="473053" y="350782"/>
                  </a:lnTo>
                  <a:lnTo>
                    <a:pt x="499917" y="315630"/>
                  </a:lnTo>
                  <a:lnTo>
                    <a:pt x="520489" y="265957"/>
                  </a:lnTo>
                  <a:lnTo>
                    <a:pt x="520897" y="262641"/>
                  </a:lnTo>
                  <a:lnTo>
                    <a:pt x="203355" y="262641"/>
                  </a:lnTo>
                  <a:lnTo>
                    <a:pt x="203355" y="153963"/>
                  </a:lnTo>
                  <a:lnTo>
                    <a:pt x="523393" y="153963"/>
                  </a:lnTo>
                  <a:lnTo>
                    <a:pt x="523045" y="150996"/>
                  </a:lnTo>
                  <a:lnTo>
                    <a:pt x="507226" y="108690"/>
                  </a:lnTo>
                  <a:lnTo>
                    <a:pt x="482936" y="73173"/>
                  </a:lnTo>
                  <a:lnTo>
                    <a:pt x="451871" y="45297"/>
                  </a:lnTo>
                  <a:lnTo>
                    <a:pt x="415368" y="24843"/>
                  </a:lnTo>
                  <a:lnTo>
                    <a:pt x="373357" y="10758"/>
                  </a:lnTo>
                  <a:lnTo>
                    <a:pt x="325421" y="2619"/>
                  </a:lnTo>
                  <a:lnTo>
                    <a:pt x="271143" y="0"/>
                  </a:lnTo>
                  <a:close/>
                </a:path>
                <a:path w="565150" h="625475">
                  <a:moveTo>
                    <a:pt x="441855" y="416605"/>
                  </a:moveTo>
                  <a:lnTo>
                    <a:pt x="230464" y="416605"/>
                  </a:lnTo>
                  <a:lnTo>
                    <a:pt x="329864" y="624912"/>
                  </a:lnTo>
                  <a:lnTo>
                    <a:pt x="564862" y="624912"/>
                  </a:lnTo>
                  <a:lnTo>
                    <a:pt x="441855" y="416605"/>
                  </a:lnTo>
                  <a:close/>
                </a:path>
                <a:path w="565150" h="625475">
                  <a:moveTo>
                    <a:pt x="523393" y="153963"/>
                  </a:moveTo>
                  <a:lnTo>
                    <a:pt x="254861" y="153963"/>
                  </a:lnTo>
                  <a:lnTo>
                    <a:pt x="270186" y="154785"/>
                  </a:lnTo>
                  <a:lnTo>
                    <a:pt x="282547" y="157136"/>
                  </a:lnTo>
                  <a:lnTo>
                    <a:pt x="314756" y="179214"/>
                  </a:lnTo>
                  <a:lnTo>
                    <a:pt x="322670" y="208297"/>
                  </a:lnTo>
                  <a:lnTo>
                    <a:pt x="320538" y="225528"/>
                  </a:lnTo>
                  <a:lnTo>
                    <a:pt x="292742" y="256143"/>
                  </a:lnTo>
                  <a:lnTo>
                    <a:pt x="254861" y="262641"/>
                  </a:lnTo>
                  <a:lnTo>
                    <a:pt x="520897" y="262641"/>
                  </a:lnTo>
                  <a:lnTo>
                    <a:pt x="528695" y="199240"/>
                  </a:lnTo>
                  <a:lnTo>
                    <a:pt x="523489" y="154785"/>
                  </a:lnTo>
                  <a:lnTo>
                    <a:pt x="523393" y="153963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1F40BF6-9DD9-B844-6DF9-9FC1BEB8FFCD}"/>
                </a:ext>
              </a:extLst>
            </p:cNvPr>
            <p:cNvSpPr/>
            <p:nvPr/>
          </p:nvSpPr>
          <p:spPr>
            <a:xfrm>
              <a:off x="9812256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94" y="0"/>
                  </a:moveTo>
                  <a:lnTo>
                    <a:pt x="397673" y="0"/>
                  </a:lnTo>
                  <a:lnTo>
                    <a:pt x="397744" y="262696"/>
                  </a:lnTo>
                  <a:lnTo>
                    <a:pt x="398236" y="283569"/>
                  </a:lnTo>
                  <a:lnTo>
                    <a:pt x="399573" y="308680"/>
                  </a:lnTo>
                  <a:lnTo>
                    <a:pt x="402176" y="348638"/>
                  </a:lnTo>
                  <a:lnTo>
                    <a:pt x="221427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63" y="624902"/>
                  </a:lnTo>
                  <a:lnTo>
                    <a:pt x="198792" y="362187"/>
                  </a:lnTo>
                  <a:lnTo>
                    <a:pt x="198295" y="341324"/>
                  </a:lnTo>
                  <a:lnTo>
                    <a:pt x="196945" y="316212"/>
                  </a:lnTo>
                  <a:lnTo>
                    <a:pt x="194318" y="276242"/>
                  </a:lnTo>
                  <a:lnTo>
                    <a:pt x="384103" y="624902"/>
                  </a:lnTo>
                  <a:lnTo>
                    <a:pt x="596494" y="624902"/>
                  </a:lnTo>
                  <a:lnTo>
                    <a:pt x="59649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grpSp>
          <p:nvGrpSpPr>
            <p:cNvPr id="10" name="object 6">
              <a:extLst>
                <a:ext uri="{FF2B5EF4-FFF2-40B4-BE49-F238E27FC236}">
                  <a16:creationId xmlns:a16="http://schemas.microsoft.com/office/drawing/2014/main" id="{62BEBF8F-60FC-9AF9-EAD3-FDCB26B95E6D}"/>
                </a:ext>
              </a:extLst>
            </p:cNvPr>
            <p:cNvGrpSpPr/>
            <p:nvPr/>
          </p:nvGrpSpPr>
          <p:grpSpPr>
            <a:xfrm>
              <a:off x="10423963" y="6430743"/>
              <a:ext cx="605743" cy="115608"/>
              <a:chOff x="16486009" y="10170534"/>
              <a:chExt cx="958013" cy="182840"/>
            </a:xfrm>
          </p:grpSpPr>
          <p:pic>
            <p:nvPicPr>
              <p:cNvPr id="37" name="object 7">
                <a:extLst>
                  <a:ext uri="{FF2B5EF4-FFF2-40B4-BE49-F238E27FC236}">
                    <a16:creationId xmlns:a16="http://schemas.microsoft.com/office/drawing/2014/main" id="{D98C04A3-ED49-3D8A-4ED6-06BEB008651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486009" y="10174235"/>
                <a:ext cx="146634" cy="178863"/>
              </a:xfrm>
              <a:prstGeom prst="rect">
                <a:avLst/>
              </a:prstGeom>
            </p:spPr>
          </p:pic>
          <p:pic>
            <p:nvPicPr>
              <p:cNvPr id="38" name="object 8">
                <a:extLst>
                  <a:ext uri="{FF2B5EF4-FFF2-40B4-BE49-F238E27FC236}">
                    <a16:creationId xmlns:a16="http://schemas.microsoft.com/office/drawing/2014/main" id="{77D247E5-79A2-C8CA-B9B3-07F10A9F0FB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676450" y="10217566"/>
                <a:ext cx="113692" cy="132770"/>
              </a:xfrm>
              <a:prstGeom prst="rect">
                <a:avLst/>
              </a:prstGeom>
            </p:spPr>
          </p:pic>
          <p:sp>
            <p:nvSpPr>
              <p:cNvPr id="39" name="object 9">
                <a:extLst>
                  <a:ext uri="{FF2B5EF4-FFF2-40B4-BE49-F238E27FC236}">
                    <a16:creationId xmlns:a16="http://schemas.microsoft.com/office/drawing/2014/main" id="{124E20C0-1CB1-6683-998A-0CC5A4B63055}"/>
                  </a:ext>
                </a:extLst>
              </p:cNvPr>
              <p:cNvSpPr/>
              <p:nvPr/>
            </p:nvSpPr>
            <p:spPr>
              <a:xfrm>
                <a:off x="16831895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612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612" y="179806"/>
                    </a:lnTo>
                    <a:lnTo>
                      <a:pt x="20612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40" name="object 10">
                <a:extLst>
                  <a:ext uri="{FF2B5EF4-FFF2-40B4-BE49-F238E27FC236}">
                    <a16:creationId xmlns:a16="http://schemas.microsoft.com/office/drawing/2014/main" id="{A58266ED-53DE-E801-94D3-DE22E7A40A5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884726" y="10220309"/>
                <a:ext cx="130048" cy="131043"/>
              </a:xfrm>
              <a:prstGeom prst="rect">
                <a:avLst/>
              </a:prstGeom>
            </p:spPr>
          </p:pic>
          <p:pic>
            <p:nvPicPr>
              <p:cNvPr id="41" name="object 11">
                <a:extLst>
                  <a:ext uri="{FF2B5EF4-FFF2-40B4-BE49-F238E27FC236}">
                    <a16:creationId xmlns:a16="http://schemas.microsoft.com/office/drawing/2014/main" id="{4A96546E-2735-E571-910B-4AE1AEDE2691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7037162" y="10217578"/>
                <a:ext cx="122980" cy="135796"/>
              </a:xfrm>
              <a:prstGeom prst="rect">
                <a:avLst/>
              </a:prstGeom>
            </p:spPr>
          </p:pic>
          <p:pic>
            <p:nvPicPr>
              <p:cNvPr id="42" name="object 12">
                <a:extLst>
                  <a:ext uri="{FF2B5EF4-FFF2-40B4-BE49-F238E27FC236}">
                    <a16:creationId xmlns:a16="http://schemas.microsoft.com/office/drawing/2014/main" id="{61D836E5-F2C5-438D-16EE-0C588353FF5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7194136" y="10218037"/>
                <a:ext cx="191205" cy="134829"/>
              </a:xfrm>
              <a:prstGeom prst="rect">
                <a:avLst/>
              </a:prstGeom>
            </p:spPr>
          </p:pic>
          <p:sp>
            <p:nvSpPr>
              <p:cNvPr id="43" name="object 13">
                <a:extLst>
                  <a:ext uri="{FF2B5EF4-FFF2-40B4-BE49-F238E27FC236}">
                    <a16:creationId xmlns:a16="http://schemas.microsoft.com/office/drawing/2014/main" id="{25E18897-9E25-E960-749C-59FAE85BB804}"/>
                  </a:ext>
                </a:extLst>
              </p:cNvPr>
              <p:cNvSpPr/>
              <p:nvPr/>
            </p:nvSpPr>
            <p:spPr>
              <a:xfrm>
                <a:off x="17421797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31" y="49784"/>
                    </a:lnTo>
                    <a:lnTo>
                      <a:pt x="1231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1" name="object 14">
              <a:extLst>
                <a:ext uri="{FF2B5EF4-FFF2-40B4-BE49-F238E27FC236}">
                  <a16:creationId xmlns:a16="http://schemas.microsoft.com/office/drawing/2014/main" id="{DEAF57FB-CDD0-98F4-E3AD-919A24EAFBD6}"/>
                </a:ext>
              </a:extLst>
            </p:cNvPr>
            <p:cNvGrpSpPr/>
            <p:nvPr/>
          </p:nvGrpSpPr>
          <p:grpSpPr>
            <a:xfrm>
              <a:off x="11052397" y="6428324"/>
              <a:ext cx="280727" cy="117887"/>
              <a:chOff x="17479908" y="10166708"/>
              <a:chExt cx="443984" cy="186444"/>
            </a:xfrm>
          </p:grpSpPr>
          <p:pic>
            <p:nvPicPr>
              <p:cNvPr id="34" name="object 15">
                <a:extLst>
                  <a:ext uri="{FF2B5EF4-FFF2-40B4-BE49-F238E27FC236}">
                    <a16:creationId xmlns:a16="http://schemas.microsoft.com/office/drawing/2014/main" id="{E684E5AE-3464-1935-8007-48A0B35E8E80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644672" y="10218319"/>
                <a:ext cx="114425" cy="134833"/>
              </a:xfrm>
              <a:prstGeom prst="rect">
                <a:avLst/>
              </a:prstGeom>
            </p:spPr>
          </p:pic>
          <p:pic>
            <p:nvPicPr>
              <p:cNvPr id="35" name="object 16">
                <a:extLst>
                  <a:ext uri="{FF2B5EF4-FFF2-40B4-BE49-F238E27FC236}">
                    <a16:creationId xmlns:a16="http://schemas.microsoft.com/office/drawing/2014/main" id="{9C6367B8-8330-E38C-BA4A-E6C5E0CA0818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479908" y="10166708"/>
                <a:ext cx="131283" cy="186402"/>
              </a:xfrm>
              <a:prstGeom prst="rect">
                <a:avLst/>
              </a:prstGeom>
            </p:spPr>
          </p:pic>
          <p:pic>
            <p:nvPicPr>
              <p:cNvPr id="36" name="object 17">
                <a:extLst>
                  <a:ext uri="{FF2B5EF4-FFF2-40B4-BE49-F238E27FC236}">
                    <a16:creationId xmlns:a16="http://schemas.microsoft.com/office/drawing/2014/main" id="{DF1EB5CE-B09D-4402-CD9F-3B7A4A44A0C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792609" y="10166708"/>
                <a:ext cx="131283" cy="186402"/>
              </a:xfrm>
              <a:prstGeom prst="rect">
                <a:avLst/>
              </a:prstGeom>
            </p:spPr>
          </p:pic>
        </p:grpSp>
        <p:grpSp>
          <p:nvGrpSpPr>
            <p:cNvPr id="12" name="object 18">
              <a:extLst>
                <a:ext uri="{FF2B5EF4-FFF2-40B4-BE49-F238E27FC236}">
                  <a16:creationId xmlns:a16="http://schemas.microsoft.com/office/drawing/2014/main" id="{40553CDE-CE79-088F-7453-AB104613031D}"/>
                </a:ext>
              </a:extLst>
            </p:cNvPr>
            <p:cNvGrpSpPr/>
            <p:nvPr/>
          </p:nvGrpSpPr>
          <p:grpSpPr>
            <a:xfrm>
              <a:off x="11410269" y="6428329"/>
              <a:ext cx="654730" cy="118022"/>
              <a:chOff x="18045901" y="10166716"/>
              <a:chExt cx="1035487" cy="186657"/>
            </a:xfrm>
          </p:grpSpPr>
          <p:pic>
            <p:nvPicPr>
              <p:cNvPr id="26" name="object 19">
                <a:extLst>
                  <a:ext uri="{FF2B5EF4-FFF2-40B4-BE49-F238E27FC236}">
                    <a16:creationId xmlns:a16="http://schemas.microsoft.com/office/drawing/2014/main" id="{BA007C4E-1031-DB2C-82C6-21A530112EDB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8045901" y="10174273"/>
                <a:ext cx="148937" cy="176067"/>
              </a:xfrm>
              <a:prstGeom prst="rect">
                <a:avLst/>
              </a:prstGeom>
            </p:spPr>
          </p:pic>
          <p:pic>
            <p:nvPicPr>
              <p:cNvPr id="27" name="object 20">
                <a:extLst>
                  <a:ext uri="{FF2B5EF4-FFF2-40B4-BE49-F238E27FC236}">
                    <a16:creationId xmlns:a16="http://schemas.microsoft.com/office/drawing/2014/main" id="{2E17DDFB-7362-4A21-0B91-1395A354F173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8231547" y="10218319"/>
                <a:ext cx="114404" cy="134833"/>
              </a:xfrm>
              <a:prstGeom prst="rect">
                <a:avLst/>
              </a:prstGeom>
            </p:spPr>
          </p:pic>
          <p:pic>
            <p:nvPicPr>
              <p:cNvPr id="28" name="object 21">
                <a:extLst>
                  <a:ext uri="{FF2B5EF4-FFF2-40B4-BE49-F238E27FC236}">
                    <a16:creationId xmlns:a16="http://schemas.microsoft.com/office/drawing/2014/main" id="{E1C0F6E7-B965-3430-FCAD-CAFAEC01D5E3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8378985" y="10217577"/>
                <a:ext cx="119724" cy="135796"/>
              </a:xfrm>
              <a:prstGeom prst="rect">
                <a:avLst/>
              </a:prstGeom>
            </p:spPr>
          </p:pic>
          <p:sp>
            <p:nvSpPr>
              <p:cNvPr id="29" name="object 22">
                <a:extLst>
                  <a:ext uri="{FF2B5EF4-FFF2-40B4-BE49-F238E27FC236}">
                    <a16:creationId xmlns:a16="http://schemas.microsoft.com/office/drawing/2014/main" id="{EE388076-801A-7B38-E502-41DB1657C91F}"/>
                  </a:ext>
                </a:extLst>
              </p:cNvPr>
              <p:cNvSpPr/>
              <p:nvPr/>
            </p:nvSpPr>
            <p:spPr>
              <a:xfrm>
                <a:off x="18531181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30" name="object 23">
                <a:extLst>
                  <a:ext uri="{FF2B5EF4-FFF2-40B4-BE49-F238E27FC236}">
                    <a16:creationId xmlns:a16="http://schemas.microsoft.com/office/drawing/2014/main" id="{7C324D68-B093-3FC1-B9F1-7D58B495574C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8588795" y="10217577"/>
                <a:ext cx="135556" cy="135796"/>
              </a:xfrm>
              <a:prstGeom prst="rect">
                <a:avLst/>
              </a:prstGeom>
            </p:spPr>
          </p:pic>
          <p:pic>
            <p:nvPicPr>
              <p:cNvPr id="31" name="object 24">
                <a:extLst>
                  <a:ext uri="{FF2B5EF4-FFF2-40B4-BE49-F238E27FC236}">
                    <a16:creationId xmlns:a16="http://schemas.microsoft.com/office/drawing/2014/main" id="{0E70B578-7A1B-9948-E497-9557DEF1CD06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8759347" y="10217566"/>
                <a:ext cx="113682" cy="132770"/>
              </a:xfrm>
              <a:prstGeom prst="rect">
                <a:avLst/>
              </a:prstGeom>
            </p:spPr>
          </p:pic>
          <p:pic>
            <p:nvPicPr>
              <p:cNvPr id="32" name="object 25">
                <a:extLst>
                  <a:ext uri="{FF2B5EF4-FFF2-40B4-BE49-F238E27FC236}">
                    <a16:creationId xmlns:a16="http://schemas.microsoft.com/office/drawing/2014/main" id="{D11A24F8-32CC-3AF6-3F16-29300764D834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8904482" y="10218319"/>
                <a:ext cx="114425" cy="134833"/>
              </a:xfrm>
              <a:prstGeom prst="rect">
                <a:avLst/>
              </a:prstGeom>
            </p:spPr>
          </p:pic>
          <p:sp>
            <p:nvSpPr>
              <p:cNvPr id="33" name="object 26">
                <a:extLst>
                  <a:ext uri="{FF2B5EF4-FFF2-40B4-BE49-F238E27FC236}">
                    <a16:creationId xmlns:a16="http://schemas.microsoft.com/office/drawing/2014/main" id="{4D32A8C4-4517-31DE-395A-FC42C5A401A3}"/>
                  </a:ext>
                </a:extLst>
              </p:cNvPr>
              <p:cNvSpPr/>
              <p:nvPr/>
            </p:nvSpPr>
            <p:spPr>
              <a:xfrm>
                <a:off x="19061703" y="10166716"/>
                <a:ext cx="1968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84150">
                    <a:moveTo>
                      <a:pt x="19381" y="0"/>
                    </a:moveTo>
                    <a:lnTo>
                      <a:pt x="0" y="0"/>
                    </a:lnTo>
                    <a:lnTo>
                      <a:pt x="0" y="183617"/>
                    </a:lnTo>
                    <a:lnTo>
                      <a:pt x="19381" y="183617"/>
                    </a:lnTo>
                    <a:lnTo>
                      <a:pt x="19381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5" name="object 27">
              <a:extLst>
                <a:ext uri="{FF2B5EF4-FFF2-40B4-BE49-F238E27FC236}">
                  <a16:creationId xmlns:a16="http://schemas.microsoft.com/office/drawing/2014/main" id="{1BF7CF4F-6483-A392-6808-121505284EA6}"/>
                </a:ext>
              </a:extLst>
            </p:cNvPr>
            <p:cNvGrpSpPr/>
            <p:nvPr/>
          </p:nvGrpSpPr>
          <p:grpSpPr>
            <a:xfrm>
              <a:off x="10418876" y="6619228"/>
              <a:ext cx="183063" cy="117993"/>
              <a:chOff x="16477963" y="10468632"/>
              <a:chExt cx="289523" cy="186612"/>
            </a:xfrm>
          </p:grpSpPr>
          <p:pic>
            <p:nvPicPr>
              <p:cNvPr id="24" name="object 28">
                <a:extLst>
                  <a:ext uri="{FF2B5EF4-FFF2-40B4-BE49-F238E27FC236}">
                    <a16:creationId xmlns:a16="http://schemas.microsoft.com/office/drawing/2014/main" id="{83F55803-43BE-B18E-D6F3-4574F50760C7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6477963" y="10468632"/>
                <a:ext cx="131283" cy="186371"/>
              </a:xfrm>
              <a:prstGeom prst="rect">
                <a:avLst/>
              </a:prstGeom>
            </p:spPr>
          </p:pic>
          <p:pic>
            <p:nvPicPr>
              <p:cNvPr id="25" name="object 29">
                <a:extLst>
                  <a:ext uri="{FF2B5EF4-FFF2-40B4-BE49-F238E27FC236}">
                    <a16:creationId xmlns:a16="http://schemas.microsoft.com/office/drawing/2014/main" id="{A7EF013F-ADA7-AE2B-558F-F34A0918674F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6644506" y="10519427"/>
                <a:ext cx="122980" cy="135817"/>
              </a:xfrm>
              <a:prstGeom prst="rect">
                <a:avLst/>
              </a:prstGeom>
            </p:spPr>
          </p:pic>
        </p:grpSp>
        <p:grpSp>
          <p:nvGrpSpPr>
            <p:cNvPr id="16" name="object 30">
              <a:extLst>
                <a:ext uri="{FF2B5EF4-FFF2-40B4-BE49-F238E27FC236}">
                  <a16:creationId xmlns:a16="http://schemas.microsoft.com/office/drawing/2014/main" id="{80B654C4-D3BA-2528-0015-81EF9E1F5D4C}"/>
                </a:ext>
              </a:extLst>
            </p:cNvPr>
            <p:cNvGrpSpPr/>
            <p:nvPr/>
          </p:nvGrpSpPr>
          <p:grpSpPr>
            <a:xfrm>
              <a:off x="10670822" y="6612538"/>
              <a:ext cx="248592" cy="124683"/>
              <a:chOff x="16876428" y="10458052"/>
              <a:chExt cx="393160" cy="197192"/>
            </a:xfrm>
          </p:grpSpPr>
          <p:pic>
            <p:nvPicPr>
              <p:cNvPr id="22" name="object 31">
                <a:extLst>
                  <a:ext uri="{FF2B5EF4-FFF2-40B4-BE49-F238E27FC236}">
                    <a16:creationId xmlns:a16="http://schemas.microsoft.com/office/drawing/2014/main" id="{10F6E125-D350-3882-4A56-AB070BE67423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6876428" y="10476140"/>
                <a:ext cx="152173" cy="176067"/>
              </a:xfrm>
              <a:prstGeom prst="rect">
                <a:avLst/>
              </a:prstGeom>
            </p:spPr>
          </p:pic>
          <p:pic>
            <p:nvPicPr>
              <p:cNvPr id="23" name="object 32">
                <a:extLst>
                  <a:ext uri="{FF2B5EF4-FFF2-40B4-BE49-F238E27FC236}">
                    <a16:creationId xmlns:a16="http://schemas.microsoft.com/office/drawing/2014/main" id="{BEA3EB7F-E30B-05A2-D05D-9EC7EAAE53D2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7056025" y="10458052"/>
                <a:ext cx="213563" cy="197192"/>
              </a:xfrm>
              <a:prstGeom prst="rect">
                <a:avLst/>
              </a:prstGeom>
            </p:spPr>
          </p:pic>
        </p:grpSp>
        <p:grpSp>
          <p:nvGrpSpPr>
            <p:cNvPr id="17" name="object 33">
              <a:extLst>
                <a:ext uri="{FF2B5EF4-FFF2-40B4-BE49-F238E27FC236}">
                  <a16:creationId xmlns:a16="http://schemas.microsoft.com/office/drawing/2014/main" id="{79646393-6BE5-9415-755D-04FAA3583B49}"/>
                </a:ext>
              </a:extLst>
            </p:cNvPr>
            <p:cNvGrpSpPr/>
            <p:nvPr/>
          </p:nvGrpSpPr>
          <p:grpSpPr>
            <a:xfrm>
              <a:off x="10987189" y="6623978"/>
              <a:ext cx="482571" cy="137092"/>
              <a:chOff x="17376778" y="10476145"/>
              <a:chExt cx="763210" cy="216817"/>
            </a:xfrm>
          </p:grpSpPr>
          <p:pic>
            <p:nvPicPr>
              <p:cNvPr id="18" name="object 34">
                <a:extLst>
                  <a:ext uri="{FF2B5EF4-FFF2-40B4-BE49-F238E27FC236}">
                    <a16:creationId xmlns:a16="http://schemas.microsoft.com/office/drawing/2014/main" id="{96130AC7-A622-ACD1-65D2-2D753A017950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7376778" y="10476145"/>
                <a:ext cx="156414" cy="176057"/>
              </a:xfrm>
              <a:prstGeom prst="rect">
                <a:avLst/>
              </a:prstGeom>
            </p:spPr>
          </p:pic>
          <p:pic>
            <p:nvPicPr>
              <p:cNvPr id="19" name="object 35">
                <a:extLst>
                  <a:ext uri="{FF2B5EF4-FFF2-40B4-BE49-F238E27FC236}">
                    <a16:creationId xmlns:a16="http://schemas.microsoft.com/office/drawing/2014/main" id="{58B2DDE9-E99B-5AFF-4ADF-8A46241C9F24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7564932" y="10514911"/>
                <a:ext cx="132278" cy="140330"/>
              </a:xfrm>
              <a:prstGeom prst="rect">
                <a:avLst/>
              </a:prstGeom>
            </p:spPr>
          </p:pic>
          <p:pic>
            <p:nvPicPr>
              <p:cNvPr id="20" name="object 36">
                <a:extLst>
                  <a:ext uri="{FF2B5EF4-FFF2-40B4-BE49-F238E27FC236}">
                    <a16:creationId xmlns:a16="http://schemas.microsoft.com/office/drawing/2014/main" id="{3DC6C8A4-D0C1-B427-85E9-B2C557888289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7719634" y="10514884"/>
                <a:ext cx="141587" cy="178078"/>
              </a:xfrm>
              <a:prstGeom prst="rect">
                <a:avLst/>
              </a:prstGeom>
            </p:spPr>
          </p:pic>
          <p:pic>
            <p:nvPicPr>
              <p:cNvPr id="21" name="object 37">
                <a:extLst>
                  <a:ext uri="{FF2B5EF4-FFF2-40B4-BE49-F238E27FC236}">
                    <a16:creationId xmlns:a16="http://schemas.microsoft.com/office/drawing/2014/main" id="{8F537988-B27E-7238-7125-7DA616E90A0F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7895495" y="10514876"/>
                <a:ext cx="244493" cy="140368"/>
              </a:xfrm>
              <a:prstGeom prst="rect">
                <a:avLst/>
              </a:prstGeom>
            </p:spPr>
          </p:pic>
        </p:grpSp>
      </p:grpSp>
      <p:sp>
        <p:nvSpPr>
          <p:cNvPr id="44" name="object 38">
            <a:extLst>
              <a:ext uri="{FF2B5EF4-FFF2-40B4-BE49-F238E27FC236}">
                <a16:creationId xmlns:a16="http://schemas.microsoft.com/office/drawing/2014/main" id="{70F2C775-3C92-5691-7693-B4BCED69B4BF}"/>
              </a:ext>
            </a:extLst>
          </p:cNvPr>
          <p:cNvSpPr/>
          <p:nvPr/>
        </p:nvSpPr>
        <p:spPr>
          <a:xfrm>
            <a:off x="0" y="0"/>
            <a:ext cx="899303" cy="883920"/>
          </a:xfrm>
          <a:custGeom>
            <a:avLst/>
            <a:gdLst/>
            <a:ahLst/>
            <a:cxnLst/>
            <a:rect l="l" t="t" r="r" b="b"/>
            <a:pathLst>
              <a:path w="5791200" h="5692140">
                <a:moveTo>
                  <a:pt x="5790787" y="0"/>
                </a:moveTo>
                <a:lnTo>
                  <a:pt x="0" y="0"/>
                </a:lnTo>
                <a:lnTo>
                  <a:pt x="0" y="5691659"/>
                </a:lnTo>
                <a:lnTo>
                  <a:pt x="5790787" y="0"/>
                </a:lnTo>
                <a:close/>
              </a:path>
            </a:pathLst>
          </a:custGeom>
          <a:solidFill>
            <a:srgbClr val="E422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CDA9012D-5DE5-A5C3-472E-028AA8F522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2742237"/>
              </p:ext>
            </p:extLst>
          </p:nvPr>
        </p:nvGraphicFramePr>
        <p:xfrm>
          <a:off x="1238046" y="925256"/>
          <a:ext cx="4212754" cy="204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sp>
        <p:nvSpPr>
          <p:cNvPr id="50" name="CuadroTexto 49">
            <a:extLst>
              <a:ext uri="{FF2B5EF4-FFF2-40B4-BE49-F238E27FC236}">
                <a16:creationId xmlns:a16="http://schemas.microsoft.com/office/drawing/2014/main" id="{D4B54957-F542-07A5-3C08-53B583374ED8}"/>
              </a:ext>
            </a:extLst>
          </p:cNvPr>
          <p:cNvSpPr txBox="1"/>
          <p:nvPr/>
        </p:nvSpPr>
        <p:spPr>
          <a:xfrm>
            <a:off x="1061801" y="2949596"/>
            <a:ext cx="48579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s-AR" sz="1600" dirty="0">
                <a:latin typeface="Aptos Narrow"/>
              </a:rPr>
              <a:t>Población total ciudad tiene un crecimiento sostenido</a:t>
            </a:r>
          </a:p>
        </p:txBody>
      </p:sp>
      <p:pic>
        <p:nvPicPr>
          <p:cNvPr id="53" name="Imagen 52" descr="Diagrama&#10;&#10;El contenido generado por IA puede ser incorrecto.">
            <a:extLst>
              <a:ext uri="{FF2B5EF4-FFF2-40B4-BE49-F238E27FC236}">
                <a16:creationId xmlns:a16="http://schemas.microsoft.com/office/drawing/2014/main" id="{0917BD68-00DD-4F79-2A39-E7EE42591C2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7" b="19106"/>
          <a:stretch/>
        </p:blipFill>
        <p:spPr>
          <a:xfrm>
            <a:off x="6435351" y="3084604"/>
            <a:ext cx="5710730" cy="2699529"/>
          </a:xfrm>
          <a:prstGeom prst="rect">
            <a:avLst/>
          </a:prstGeom>
        </p:spPr>
      </p:pic>
      <p:sp>
        <p:nvSpPr>
          <p:cNvPr id="55" name="CuadroTexto 54">
            <a:extLst>
              <a:ext uri="{FF2B5EF4-FFF2-40B4-BE49-F238E27FC236}">
                <a16:creationId xmlns:a16="http://schemas.microsoft.com/office/drawing/2014/main" id="{B2EC688A-AF3A-21C1-04CC-D70EF25B5985}"/>
              </a:ext>
            </a:extLst>
          </p:cNvPr>
          <p:cNvSpPr txBox="1"/>
          <p:nvPr/>
        </p:nvSpPr>
        <p:spPr>
          <a:xfrm>
            <a:off x="6688583" y="5653668"/>
            <a:ext cx="53690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s-AR" sz="1600" dirty="0">
                <a:latin typeface="Aptos Narrow"/>
              </a:rPr>
              <a:t>Distribución de población por zonas</a:t>
            </a:r>
          </a:p>
        </p:txBody>
      </p:sp>
      <p:graphicFrame>
        <p:nvGraphicFramePr>
          <p:cNvPr id="63" name="Gráfico 62">
            <a:extLst>
              <a:ext uri="{FF2B5EF4-FFF2-40B4-BE49-F238E27FC236}">
                <a16:creationId xmlns:a16="http://schemas.microsoft.com/office/drawing/2014/main" id="{EC77E493-2373-E9D9-3B46-5B7D6D49A6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0000841"/>
              </p:ext>
            </p:extLst>
          </p:nvPr>
        </p:nvGraphicFramePr>
        <p:xfrm>
          <a:off x="1062641" y="355558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sp>
        <p:nvSpPr>
          <p:cNvPr id="68" name="CuadroTexto 67">
            <a:extLst>
              <a:ext uri="{FF2B5EF4-FFF2-40B4-BE49-F238E27FC236}">
                <a16:creationId xmlns:a16="http://schemas.microsoft.com/office/drawing/2014/main" id="{082DA1F1-1043-44F4-A824-6AB06E09DB92}"/>
              </a:ext>
            </a:extLst>
          </p:cNvPr>
          <p:cNvSpPr txBox="1"/>
          <p:nvPr/>
        </p:nvSpPr>
        <p:spPr>
          <a:xfrm>
            <a:off x="10662032" y="4928394"/>
            <a:ext cx="12685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1600" dirty="0">
                <a:latin typeface="Aptos Narrow"/>
              </a:rPr>
              <a:t>Censo 2022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E206B7C2-829A-F632-F247-34EE9F061F53}"/>
              </a:ext>
            </a:extLst>
          </p:cNvPr>
          <p:cNvSpPr txBox="1"/>
          <p:nvPr/>
        </p:nvSpPr>
        <p:spPr>
          <a:xfrm>
            <a:off x="10678531" y="2315930"/>
            <a:ext cx="12685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1600" dirty="0">
                <a:latin typeface="Aptos Narrow"/>
              </a:rPr>
              <a:t>Censo 2010</a:t>
            </a:r>
          </a:p>
        </p:txBody>
      </p:sp>
      <p:pic>
        <p:nvPicPr>
          <p:cNvPr id="4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1A4731AE-F70F-5F33-1F08-55258FB9D00F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589245" y="9168"/>
            <a:ext cx="1600966" cy="9828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051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4BB91-DFE5-60D2-F9E3-9C3F32A45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20856CD-5E24-D79A-FD28-AE47B9556A6D}"/>
              </a:ext>
            </a:extLst>
          </p:cNvPr>
          <p:cNvSpPr txBox="1"/>
          <p:nvPr/>
        </p:nvSpPr>
        <p:spPr>
          <a:xfrm>
            <a:off x="899303" y="282749"/>
            <a:ext cx="11038697" cy="518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3375"/>
              </a:lnSpc>
              <a:buNone/>
            </a:pPr>
            <a:r>
              <a:rPr lang="en-US" sz="2800" b="0" i="0" dirty="0">
                <a:solidFill>
                  <a:schemeClr val="bg1">
                    <a:lumMod val="50000"/>
                  </a:schemeClr>
                </a:solidFill>
                <a:effectLst/>
                <a:latin typeface="Aptos Narrow"/>
              </a:rPr>
              <a:t>ANALISIS DEL CRECIMIENTO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ptos Narrow"/>
              </a:rPr>
              <a:t>SUPERFICIE/</a:t>
            </a:r>
            <a:r>
              <a:rPr lang="en-US" sz="2800" b="0" i="0" dirty="0">
                <a:solidFill>
                  <a:schemeClr val="bg1">
                    <a:lumMod val="50000"/>
                  </a:schemeClr>
                </a:solidFill>
                <a:effectLst/>
                <a:latin typeface="Aptos Narrow"/>
              </a:rPr>
              <a:t> POBLACIÓN POR ZONAS 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2493F376-FEC3-78B0-E1FE-05A145C1980B}"/>
              </a:ext>
            </a:extLst>
          </p:cNvPr>
          <p:cNvGrpSpPr/>
          <p:nvPr/>
        </p:nvGrpSpPr>
        <p:grpSpPr>
          <a:xfrm>
            <a:off x="8276986" y="6127288"/>
            <a:ext cx="3521313" cy="401515"/>
            <a:chOff x="8543686" y="6393988"/>
            <a:chExt cx="3521313" cy="401515"/>
          </a:xfrm>
        </p:grpSpPr>
        <p:sp>
          <p:nvSpPr>
            <p:cNvPr id="6" name="object 2">
              <a:extLst>
                <a:ext uri="{FF2B5EF4-FFF2-40B4-BE49-F238E27FC236}">
                  <a16:creationId xmlns:a16="http://schemas.microsoft.com/office/drawing/2014/main" id="{B56CAE53-6AC1-97FD-D8E4-6E55C924B59E}"/>
                </a:ext>
              </a:extLst>
            </p:cNvPr>
            <p:cNvSpPr/>
            <p:nvPr/>
          </p:nvSpPr>
          <p:spPr>
            <a:xfrm>
              <a:off x="8543686" y="6393998"/>
              <a:ext cx="360150" cy="401505"/>
            </a:xfrm>
            <a:custGeom>
              <a:avLst/>
              <a:gdLst/>
              <a:ahLst/>
              <a:cxnLst/>
              <a:rect l="l" t="t" r="r" b="b"/>
              <a:pathLst>
                <a:path w="569594" h="635000">
                  <a:moveTo>
                    <a:pt x="569354" y="0"/>
                  </a:moveTo>
                  <a:lnTo>
                    <a:pt x="363318" y="0"/>
                  </a:lnTo>
                  <a:lnTo>
                    <a:pt x="363318" y="366774"/>
                  </a:lnTo>
                  <a:lnTo>
                    <a:pt x="362120" y="390754"/>
                  </a:lnTo>
                  <a:lnTo>
                    <a:pt x="343434" y="434688"/>
                  </a:lnTo>
                  <a:lnTo>
                    <a:pt x="303401" y="455709"/>
                  </a:lnTo>
                  <a:lnTo>
                    <a:pt x="284692" y="457336"/>
                  </a:lnTo>
                  <a:lnTo>
                    <a:pt x="265972" y="455709"/>
                  </a:lnTo>
                  <a:lnTo>
                    <a:pt x="225940" y="434688"/>
                  </a:lnTo>
                  <a:lnTo>
                    <a:pt x="206487" y="391145"/>
                  </a:lnTo>
                  <a:lnTo>
                    <a:pt x="205145" y="366774"/>
                  </a:lnTo>
                  <a:lnTo>
                    <a:pt x="205145" y="0"/>
                  </a:lnTo>
                  <a:lnTo>
                    <a:pt x="0" y="0"/>
                  </a:lnTo>
                  <a:lnTo>
                    <a:pt x="0" y="357716"/>
                  </a:lnTo>
                  <a:lnTo>
                    <a:pt x="4238" y="425213"/>
                  </a:lnTo>
                  <a:lnTo>
                    <a:pt x="16951" y="479974"/>
                  </a:lnTo>
                  <a:lnTo>
                    <a:pt x="38135" y="524550"/>
                  </a:lnTo>
                  <a:lnTo>
                    <a:pt x="67788" y="561490"/>
                  </a:lnTo>
                  <a:lnTo>
                    <a:pt x="98152" y="586507"/>
                  </a:lnTo>
                  <a:lnTo>
                    <a:pt x="135027" y="606869"/>
                  </a:lnTo>
                  <a:lnTo>
                    <a:pt x="178409" y="622056"/>
                  </a:lnTo>
                  <a:lnTo>
                    <a:pt x="228298" y="631549"/>
                  </a:lnTo>
                  <a:lnTo>
                    <a:pt x="284692" y="634828"/>
                  </a:lnTo>
                  <a:lnTo>
                    <a:pt x="341092" y="631549"/>
                  </a:lnTo>
                  <a:lnTo>
                    <a:pt x="390984" y="622056"/>
                  </a:lnTo>
                  <a:lnTo>
                    <a:pt x="434368" y="606869"/>
                  </a:lnTo>
                  <a:lnTo>
                    <a:pt x="471243" y="586507"/>
                  </a:lnTo>
                  <a:lnTo>
                    <a:pt x="501607" y="561490"/>
                  </a:lnTo>
                  <a:lnTo>
                    <a:pt x="531257" y="524550"/>
                  </a:lnTo>
                  <a:lnTo>
                    <a:pt x="552434" y="479974"/>
                  </a:lnTo>
                  <a:lnTo>
                    <a:pt x="565140" y="425213"/>
                  </a:lnTo>
                  <a:lnTo>
                    <a:pt x="569354" y="357716"/>
                  </a:lnTo>
                  <a:lnTo>
                    <a:pt x="56935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5B344C8D-693C-C372-4EB4-29ED9E0A1B1A}"/>
                </a:ext>
              </a:extLst>
            </p:cNvPr>
            <p:cNvSpPr/>
            <p:nvPr/>
          </p:nvSpPr>
          <p:spPr>
            <a:xfrm>
              <a:off x="8972265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84" y="0"/>
                  </a:moveTo>
                  <a:lnTo>
                    <a:pt x="397652" y="0"/>
                  </a:lnTo>
                  <a:lnTo>
                    <a:pt x="397723" y="262696"/>
                  </a:lnTo>
                  <a:lnTo>
                    <a:pt x="398216" y="283569"/>
                  </a:lnTo>
                  <a:lnTo>
                    <a:pt x="399556" y="308680"/>
                  </a:lnTo>
                  <a:lnTo>
                    <a:pt x="402165" y="348638"/>
                  </a:lnTo>
                  <a:lnTo>
                    <a:pt x="221406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10" y="624902"/>
                  </a:lnTo>
                  <a:lnTo>
                    <a:pt x="198740" y="362166"/>
                  </a:lnTo>
                  <a:lnTo>
                    <a:pt x="198246" y="341303"/>
                  </a:lnTo>
                  <a:lnTo>
                    <a:pt x="196906" y="316191"/>
                  </a:lnTo>
                  <a:lnTo>
                    <a:pt x="194297" y="276221"/>
                  </a:lnTo>
                  <a:lnTo>
                    <a:pt x="384093" y="624902"/>
                  </a:lnTo>
                  <a:lnTo>
                    <a:pt x="596484" y="624902"/>
                  </a:lnTo>
                  <a:lnTo>
                    <a:pt x="59648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49E4617B-2DE4-5797-4663-B594E0AB8CBA}"/>
                </a:ext>
              </a:extLst>
            </p:cNvPr>
            <p:cNvSpPr/>
            <p:nvPr/>
          </p:nvSpPr>
          <p:spPr>
            <a:xfrm>
              <a:off x="9420833" y="6393988"/>
              <a:ext cx="357340" cy="395483"/>
            </a:xfrm>
            <a:custGeom>
              <a:avLst/>
              <a:gdLst/>
              <a:ahLst/>
              <a:cxnLst/>
              <a:rect l="l" t="t" r="r" b="b"/>
              <a:pathLst>
                <a:path w="565150" h="625475">
                  <a:moveTo>
                    <a:pt x="271143" y="0"/>
                  </a:moveTo>
                  <a:lnTo>
                    <a:pt x="0" y="0"/>
                  </a:lnTo>
                  <a:lnTo>
                    <a:pt x="0" y="624912"/>
                  </a:lnTo>
                  <a:lnTo>
                    <a:pt x="204234" y="624912"/>
                  </a:lnTo>
                  <a:lnTo>
                    <a:pt x="204234" y="416605"/>
                  </a:lnTo>
                  <a:lnTo>
                    <a:pt x="441855" y="416605"/>
                  </a:lnTo>
                  <a:lnTo>
                    <a:pt x="424740" y="387621"/>
                  </a:lnTo>
                  <a:lnTo>
                    <a:pt x="445970" y="373938"/>
                  </a:lnTo>
                  <a:lnTo>
                    <a:pt x="473053" y="350782"/>
                  </a:lnTo>
                  <a:lnTo>
                    <a:pt x="499917" y="315630"/>
                  </a:lnTo>
                  <a:lnTo>
                    <a:pt x="520489" y="265957"/>
                  </a:lnTo>
                  <a:lnTo>
                    <a:pt x="520897" y="262641"/>
                  </a:lnTo>
                  <a:lnTo>
                    <a:pt x="203355" y="262641"/>
                  </a:lnTo>
                  <a:lnTo>
                    <a:pt x="203355" y="153963"/>
                  </a:lnTo>
                  <a:lnTo>
                    <a:pt x="523393" y="153963"/>
                  </a:lnTo>
                  <a:lnTo>
                    <a:pt x="523045" y="150996"/>
                  </a:lnTo>
                  <a:lnTo>
                    <a:pt x="507226" y="108690"/>
                  </a:lnTo>
                  <a:lnTo>
                    <a:pt x="482936" y="73173"/>
                  </a:lnTo>
                  <a:lnTo>
                    <a:pt x="451871" y="45297"/>
                  </a:lnTo>
                  <a:lnTo>
                    <a:pt x="415368" y="24843"/>
                  </a:lnTo>
                  <a:lnTo>
                    <a:pt x="373357" y="10758"/>
                  </a:lnTo>
                  <a:lnTo>
                    <a:pt x="325421" y="2619"/>
                  </a:lnTo>
                  <a:lnTo>
                    <a:pt x="271143" y="0"/>
                  </a:lnTo>
                  <a:close/>
                </a:path>
                <a:path w="565150" h="625475">
                  <a:moveTo>
                    <a:pt x="441855" y="416605"/>
                  </a:moveTo>
                  <a:lnTo>
                    <a:pt x="230464" y="416605"/>
                  </a:lnTo>
                  <a:lnTo>
                    <a:pt x="329864" y="624912"/>
                  </a:lnTo>
                  <a:lnTo>
                    <a:pt x="564862" y="624912"/>
                  </a:lnTo>
                  <a:lnTo>
                    <a:pt x="441855" y="416605"/>
                  </a:lnTo>
                  <a:close/>
                </a:path>
                <a:path w="565150" h="625475">
                  <a:moveTo>
                    <a:pt x="523393" y="153963"/>
                  </a:moveTo>
                  <a:lnTo>
                    <a:pt x="254861" y="153963"/>
                  </a:lnTo>
                  <a:lnTo>
                    <a:pt x="270186" y="154785"/>
                  </a:lnTo>
                  <a:lnTo>
                    <a:pt x="282547" y="157136"/>
                  </a:lnTo>
                  <a:lnTo>
                    <a:pt x="314756" y="179214"/>
                  </a:lnTo>
                  <a:lnTo>
                    <a:pt x="322670" y="208297"/>
                  </a:lnTo>
                  <a:lnTo>
                    <a:pt x="320538" y="225528"/>
                  </a:lnTo>
                  <a:lnTo>
                    <a:pt x="292742" y="256143"/>
                  </a:lnTo>
                  <a:lnTo>
                    <a:pt x="254861" y="262641"/>
                  </a:lnTo>
                  <a:lnTo>
                    <a:pt x="520897" y="262641"/>
                  </a:lnTo>
                  <a:lnTo>
                    <a:pt x="528695" y="199240"/>
                  </a:lnTo>
                  <a:lnTo>
                    <a:pt x="523489" y="154785"/>
                  </a:lnTo>
                  <a:lnTo>
                    <a:pt x="523393" y="153963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394615B0-4731-50F3-4B84-5BD5A9FCFF3D}"/>
                </a:ext>
              </a:extLst>
            </p:cNvPr>
            <p:cNvSpPr/>
            <p:nvPr/>
          </p:nvSpPr>
          <p:spPr>
            <a:xfrm>
              <a:off x="9812256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94" y="0"/>
                  </a:moveTo>
                  <a:lnTo>
                    <a:pt x="397673" y="0"/>
                  </a:lnTo>
                  <a:lnTo>
                    <a:pt x="397744" y="262696"/>
                  </a:lnTo>
                  <a:lnTo>
                    <a:pt x="398236" y="283569"/>
                  </a:lnTo>
                  <a:lnTo>
                    <a:pt x="399573" y="308680"/>
                  </a:lnTo>
                  <a:lnTo>
                    <a:pt x="402176" y="348638"/>
                  </a:lnTo>
                  <a:lnTo>
                    <a:pt x="221427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63" y="624902"/>
                  </a:lnTo>
                  <a:lnTo>
                    <a:pt x="198792" y="362187"/>
                  </a:lnTo>
                  <a:lnTo>
                    <a:pt x="198295" y="341324"/>
                  </a:lnTo>
                  <a:lnTo>
                    <a:pt x="196945" y="316212"/>
                  </a:lnTo>
                  <a:lnTo>
                    <a:pt x="194318" y="276242"/>
                  </a:lnTo>
                  <a:lnTo>
                    <a:pt x="384103" y="624902"/>
                  </a:lnTo>
                  <a:lnTo>
                    <a:pt x="596494" y="624902"/>
                  </a:lnTo>
                  <a:lnTo>
                    <a:pt x="59649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grpSp>
          <p:nvGrpSpPr>
            <p:cNvPr id="10" name="object 6">
              <a:extLst>
                <a:ext uri="{FF2B5EF4-FFF2-40B4-BE49-F238E27FC236}">
                  <a16:creationId xmlns:a16="http://schemas.microsoft.com/office/drawing/2014/main" id="{E3780AFF-A5BD-A9B5-6D52-184A3686441F}"/>
                </a:ext>
              </a:extLst>
            </p:cNvPr>
            <p:cNvGrpSpPr/>
            <p:nvPr/>
          </p:nvGrpSpPr>
          <p:grpSpPr>
            <a:xfrm>
              <a:off x="10423963" y="6430743"/>
              <a:ext cx="605743" cy="115608"/>
              <a:chOff x="16486009" y="10170534"/>
              <a:chExt cx="958013" cy="182840"/>
            </a:xfrm>
          </p:grpSpPr>
          <p:pic>
            <p:nvPicPr>
              <p:cNvPr id="37" name="object 7">
                <a:extLst>
                  <a:ext uri="{FF2B5EF4-FFF2-40B4-BE49-F238E27FC236}">
                    <a16:creationId xmlns:a16="http://schemas.microsoft.com/office/drawing/2014/main" id="{79861E7F-92C8-2E6E-C080-F1976A842D9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486009" y="10174235"/>
                <a:ext cx="146634" cy="178863"/>
              </a:xfrm>
              <a:prstGeom prst="rect">
                <a:avLst/>
              </a:prstGeom>
            </p:spPr>
          </p:pic>
          <p:pic>
            <p:nvPicPr>
              <p:cNvPr id="38" name="object 8">
                <a:extLst>
                  <a:ext uri="{FF2B5EF4-FFF2-40B4-BE49-F238E27FC236}">
                    <a16:creationId xmlns:a16="http://schemas.microsoft.com/office/drawing/2014/main" id="{B851BA90-34CE-5DE9-791D-8BF8929544D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676450" y="10217566"/>
                <a:ext cx="113692" cy="132770"/>
              </a:xfrm>
              <a:prstGeom prst="rect">
                <a:avLst/>
              </a:prstGeom>
            </p:spPr>
          </p:pic>
          <p:sp>
            <p:nvSpPr>
              <p:cNvPr id="39" name="object 9">
                <a:extLst>
                  <a:ext uri="{FF2B5EF4-FFF2-40B4-BE49-F238E27FC236}">
                    <a16:creationId xmlns:a16="http://schemas.microsoft.com/office/drawing/2014/main" id="{FCD86988-E568-B483-EF15-FBB747AE9E92}"/>
                  </a:ext>
                </a:extLst>
              </p:cNvPr>
              <p:cNvSpPr/>
              <p:nvPr/>
            </p:nvSpPr>
            <p:spPr>
              <a:xfrm>
                <a:off x="16831895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612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612" y="179806"/>
                    </a:lnTo>
                    <a:lnTo>
                      <a:pt x="20612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40" name="object 10">
                <a:extLst>
                  <a:ext uri="{FF2B5EF4-FFF2-40B4-BE49-F238E27FC236}">
                    <a16:creationId xmlns:a16="http://schemas.microsoft.com/office/drawing/2014/main" id="{7F4C9B3A-EBF8-49F3-5B6D-C9C273671399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884726" y="10220309"/>
                <a:ext cx="130048" cy="131043"/>
              </a:xfrm>
              <a:prstGeom prst="rect">
                <a:avLst/>
              </a:prstGeom>
            </p:spPr>
          </p:pic>
          <p:pic>
            <p:nvPicPr>
              <p:cNvPr id="41" name="object 11">
                <a:extLst>
                  <a:ext uri="{FF2B5EF4-FFF2-40B4-BE49-F238E27FC236}">
                    <a16:creationId xmlns:a16="http://schemas.microsoft.com/office/drawing/2014/main" id="{A6B21709-F00C-2353-228F-2CDBF158B63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7037162" y="10217578"/>
                <a:ext cx="122980" cy="135796"/>
              </a:xfrm>
              <a:prstGeom prst="rect">
                <a:avLst/>
              </a:prstGeom>
            </p:spPr>
          </p:pic>
          <p:pic>
            <p:nvPicPr>
              <p:cNvPr id="42" name="object 12">
                <a:extLst>
                  <a:ext uri="{FF2B5EF4-FFF2-40B4-BE49-F238E27FC236}">
                    <a16:creationId xmlns:a16="http://schemas.microsoft.com/office/drawing/2014/main" id="{20DCB94E-C37B-3BDC-F286-C948AED3EEF5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7194136" y="10218037"/>
                <a:ext cx="191205" cy="134829"/>
              </a:xfrm>
              <a:prstGeom prst="rect">
                <a:avLst/>
              </a:prstGeom>
            </p:spPr>
          </p:pic>
          <p:sp>
            <p:nvSpPr>
              <p:cNvPr id="43" name="object 13">
                <a:extLst>
                  <a:ext uri="{FF2B5EF4-FFF2-40B4-BE49-F238E27FC236}">
                    <a16:creationId xmlns:a16="http://schemas.microsoft.com/office/drawing/2014/main" id="{4D392541-BF79-B3BE-A21A-4338C9B62A8E}"/>
                  </a:ext>
                </a:extLst>
              </p:cNvPr>
              <p:cNvSpPr/>
              <p:nvPr/>
            </p:nvSpPr>
            <p:spPr>
              <a:xfrm>
                <a:off x="17421797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31" y="49784"/>
                    </a:lnTo>
                    <a:lnTo>
                      <a:pt x="1231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1" name="object 14">
              <a:extLst>
                <a:ext uri="{FF2B5EF4-FFF2-40B4-BE49-F238E27FC236}">
                  <a16:creationId xmlns:a16="http://schemas.microsoft.com/office/drawing/2014/main" id="{6BF46A54-4611-0405-5204-266BCD43874B}"/>
                </a:ext>
              </a:extLst>
            </p:cNvPr>
            <p:cNvGrpSpPr/>
            <p:nvPr/>
          </p:nvGrpSpPr>
          <p:grpSpPr>
            <a:xfrm>
              <a:off x="11052397" y="6428324"/>
              <a:ext cx="280727" cy="117887"/>
              <a:chOff x="17479908" y="10166708"/>
              <a:chExt cx="443984" cy="186444"/>
            </a:xfrm>
          </p:grpSpPr>
          <p:pic>
            <p:nvPicPr>
              <p:cNvPr id="34" name="object 15">
                <a:extLst>
                  <a:ext uri="{FF2B5EF4-FFF2-40B4-BE49-F238E27FC236}">
                    <a16:creationId xmlns:a16="http://schemas.microsoft.com/office/drawing/2014/main" id="{DE95197C-B354-558C-3CB1-5DB68C119BD9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644672" y="10218319"/>
                <a:ext cx="114425" cy="134833"/>
              </a:xfrm>
              <a:prstGeom prst="rect">
                <a:avLst/>
              </a:prstGeom>
            </p:spPr>
          </p:pic>
          <p:pic>
            <p:nvPicPr>
              <p:cNvPr id="35" name="object 16">
                <a:extLst>
                  <a:ext uri="{FF2B5EF4-FFF2-40B4-BE49-F238E27FC236}">
                    <a16:creationId xmlns:a16="http://schemas.microsoft.com/office/drawing/2014/main" id="{BA0F029A-C36A-1737-0AB9-0A707CBD7875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479908" y="10166708"/>
                <a:ext cx="131283" cy="186402"/>
              </a:xfrm>
              <a:prstGeom prst="rect">
                <a:avLst/>
              </a:prstGeom>
            </p:spPr>
          </p:pic>
          <p:pic>
            <p:nvPicPr>
              <p:cNvPr id="36" name="object 17">
                <a:extLst>
                  <a:ext uri="{FF2B5EF4-FFF2-40B4-BE49-F238E27FC236}">
                    <a16:creationId xmlns:a16="http://schemas.microsoft.com/office/drawing/2014/main" id="{0A1CA85B-836B-9659-2720-444AEDDAD3FB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792609" y="10166708"/>
                <a:ext cx="131283" cy="186402"/>
              </a:xfrm>
              <a:prstGeom prst="rect">
                <a:avLst/>
              </a:prstGeom>
            </p:spPr>
          </p:pic>
        </p:grpSp>
        <p:grpSp>
          <p:nvGrpSpPr>
            <p:cNvPr id="12" name="object 18">
              <a:extLst>
                <a:ext uri="{FF2B5EF4-FFF2-40B4-BE49-F238E27FC236}">
                  <a16:creationId xmlns:a16="http://schemas.microsoft.com/office/drawing/2014/main" id="{151003CE-7387-F9F6-8353-5F14BA58FC25}"/>
                </a:ext>
              </a:extLst>
            </p:cNvPr>
            <p:cNvGrpSpPr/>
            <p:nvPr/>
          </p:nvGrpSpPr>
          <p:grpSpPr>
            <a:xfrm>
              <a:off x="11410269" y="6428329"/>
              <a:ext cx="654730" cy="118022"/>
              <a:chOff x="18045901" y="10166716"/>
              <a:chExt cx="1035487" cy="186657"/>
            </a:xfrm>
          </p:grpSpPr>
          <p:pic>
            <p:nvPicPr>
              <p:cNvPr id="26" name="object 19">
                <a:extLst>
                  <a:ext uri="{FF2B5EF4-FFF2-40B4-BE49-F238E27FC236}">
                    <a16:creationId xmlns:a16="http://schemas.microsoft.com/office/drawing/2014/main" id="{A1074800-A4C8-CC82-C911-6241F4E73E62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8045901" y="10174273"/>
                <a:ext cx="148937" cy="176067"/>
              </a:xfrm>
              <a:prstGeom prst="rect">
                <a:avLst/>
              </a:prstGeom>
            </p:spPr>
          </p:pic>
          <p:pic>
            <p:nvPicPr>
              <p:cNvPr id="27" name="object 20">
                <a:extLst>
                  <a:ext uri="{FF2B5EF4-FFF2-40B4-BE49-F238E27FC236}">
                    <a16:creationId xmlns:a16="http://schemas.microsoft.com/office/drawing/2014/main" id="{CAF9C0E9-DF2C-B897-F0FE-F60B01C81169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8231547" y="10218319"/>
                <a:ext cx="114404" cy="134833"/>
              </a:xfrm>
              <a:prstGeom prst="rect">
                <a:avLst/>
              </a:prstGeom>
            </p:spPr>
          </p:pic>
          <p:pic>
            <p:nvPicPr>
              <p:cNvPr id="28" name="object 21">
                <a:extLst>
                  <a:ext uri="{FF2B5EF4-FFF2-40B4-BE49-F238E27FC236}">
                    <a16:creationId xmlns:a16="http://schemas.microsoft.com/office/drawing/2014/main" id="{D6A23F23-1495-5757-1826-6F47671974CA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8378985" y="10217577"/>
                <a:ext cx="119724" cy="135796"/>
              </a:xfrm>
              <a:prstGeom prst="rect">
                <a:avLst/>
              </a:prstGeom>
            </p:spPr>
          </p:pic>
          <p:sp>
            <p:nvSpPr>
              <p:cNvPr id="29" name="object 22">
                <a:extLst>
                  <a:ext uri="{FF2B5EF4-FFF2-40B4-BE49-F238E27FC236}">
                    <a16:creationId xmlns:a16="http://schemas.microsoft.com/office/drawing/2014/main" id="{D3A15541-CF93-254C-6A74-940F8FD1BA3F}"/>
                  </a:ext>
                </a:extLst>
              </p:cNvPr>
              <p:cNvSpPr/>
              <p:nvPr/>
            </p:nvSpPr>
            <p:spPr>
              <a:xfrm>
                <a:off x="18531181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30" name="object 23">
                <a:extLst>
                  <a:ext uri="{FF2B5EF4-FFF2-40B4-BE49-F238E27FC236}">
                    <a16:creationId xmlns:a16="http://schemas.microsoft.com/office/drawing/2014/main" id="{5831C096-99DA-AB34-F4E7-2BD6B425BA12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8588795" y="10217577"/>
                <a:ext cx="135556" cy="135796"/>
              </a:xfrm>
              <a:prstGeom prst="rect">
                <a:avLst/>
              </a:prstGeom>
            </p:spPr>
          </p:pic>
          <p:pic>
            <p:nvPicPr>
              <p:cNvPr id="31" name="object 24">
                <a:extLst>
                  <a:ext uri="{FF2B5EF4-FFF2-40B4-BE49-F238E27FC236}">
                    <a16:creationId xmlns:a16="http://schemas.microsoft.com/office/drawing/2014/main" id="{781E8251-19F6-BC77-9E5D-C907DEDDE1B2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8759347" y="10217566"/>
                <a:ext cx="113682" cy="132770"/>
              </a:xfrm>
              <a:prstGeom prst="rect">
                <a:avLst/>
              </a:prstGeom>
            </p:spPr>
          </p:pic>
          <p:pic>
            <p:nvPicPr>
              <p:cNvPr id="32" name="object 25">
                <a:extLst>
                  <a:ext uri="{FF2B5EF4-FFF2-40B4-BE49-F238E27FC236}">
                    <a16:creationId xmlns:a16="http://schemas.microsoft.com/office/drawing/2014/main" id="{12DA168B-C18A-9B12-1A49-B250A7870AFE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8904482" y="10218319"/>
                <a:ext cx="114425" cy="134833"/>
              </a:xfrm>
              <a:prstGeom prst="rect">
                <a:avLst/>
              </a:prstGeom>
            </p:spPr>
          </p:pic>
          <p:sp>
            <p:nvSpPr>
              <p:cNvPr id="33" name="object 26">
                <a:extLst>
                  <a:ext uri="{FF2B5EF4-FFF2-40B4-BE49-F238E27FC236}">
                    <a16:creationId xmlns:a16="http://schemas.microsoft.com/office/drawing/2014/main" id="{F2492C88-AD15-4E22-A786-AA92207DADD3}"/>
                  </a:ext>
                </a:extLst>
              </p:cNvPr>
              <p:cNvSpPr/>
              <p:nvPr/>
            </p:nvSpPr>
            <p:spPr>
              <a:xfrm>
                <a:off x="19061703" y="10166716"/>
                <a:ext cx="1968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84150">
                    <a:moveTo>
                      <a:pt x="19381" y="0"/>
                    </a:moveTo>
                    <a:lnTo>
                      <a:pt x="0" y="0"/>
                    </a:lnTo>
                    <a:lnTo>
                      <a:pt x="0" y="183617"/>
                    </a:lnTo>
                    <a:lnTo>
                      <a:pt x="19381" y="183617"/>
                    </a:lnTo>
                    <a:lnTo>
                      <a:pt x="19381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5" name="object 27">
              <a:extLst>
                <a:ext uri="{FF2B5EF4-FFF2-40B4-BE49-F238E27FC236}">
                  <a16:creationId xmlns:a16="http://schemas.microsoft.com/office/drawing/2014/main" id="{732AEA64-BC8D-2A56-ECC8-654ACACB8685}"/>
                </a:ext>
              </a:extLst>
            </p:cNvPr>
            <p:cNvGrpSpPr/>
            <p:nvPr/>
          </p:nvGrpSpPr>
          <p:grpSpPr>
            <a:xfrm>
              <a:off x="10418876" y="6619228"/>
              <a:ext cx="183063" cy="117993"/>
              <a:chOff x="16477963" y="10468632"/>
              <a:chExt cx="289523" cy="186612"/>
            </a:xfrm>
          </p:grpSpPr>
          <p:pic>
            <p:nvPicPr>
              <p:cNvPr id="24" name="object 28">
                <a:extLst>
                  <a:ext uri="{FF2B5EF4-FFF2-40B4-BE49-F238E27FC236}">
                    <a16:creationId xmlns:a16="http://schemas.microsoft.com/office/drawing/2014/main" id="{9F4C402A-B53F-3742-1AF5-CD0F41C0817B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6477963" y="10468632"/>
                <a:ext cx="131283" cy="186371"/>
              </a:xfrm>
              <a:prstGeom prst="rect">
                <a:avLst/>
              </a:prstGeom>
            </p:spPr>
          </p:pic>
          <p:pic>
            <p:nvPicPr>
              <p:cNvPr id="25" name="object 29">
                <a:extLst>
                  <a:ext uri="{FF2B5EF4-FFF2-40B4-BE49-F238E27FC236}">
                    <a16:creationId xmlns:a16="http://schemas.microsoft.com/office/drawing/2014/main" id="{3C845731-5682-8E30-6366-EFBBA77CE6D3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6644506" y="10519427"/>
                <a:ext cx="122980" cy="135817"/>
              </a:xfrm>
              <a:prstGeom prst="rect">
                <a:avLst/>
              </a:prstGeom>
            </p:spPr>
          </p:pic>
        </p:grpSp>
        <p:grpSp>
          <p:nvGrpSpPr>
            <p:cNvPr id="16" name="object 30">
              <a:extLst>
                <a:ext uri="{FF2B5EF4-FFF2-40B4-BE49-F238E27FC236}">
                  <a16:creationId xmlns:a16="http://schemas.microsoft.com/office/drawing/2014/main" id="{6D199BB1-BA03-2D11-2799-B258D242350C}"/>
                </a:ext>
              </a:extLst>
            </p:cNvPr>
            <p:cNvGrpSpPr/>
            <p:nvPr/>
          </p:nvGrpSpPr>
          <p:grpSpPr>
            <a:xfrm>
              <a:off x="10670822" y="6612538"/>
              <a:ext cx="248592" cy="124683"/>
              <a:chOff x="16876428" y="10458052"/>
              <a:chExt cx="393160" cy="197192"/>
            </a:xfrm>
          </p:grpSpPr>
          <p:pic>
            <p:nvPicPr>
              <p:cNvPr id="22" name="object 31">
                <a:extLst>
                  <a:ext uri="{FF2B5EF4-FFF2-40B4-BE49-F238E27FC236}">
                    <a16:creationId xmlns:a16="http://schemas.microsoft.com/office/drawing/2014/main" id="{BF29BB60-DD5C-2D61-5149-C088881AC1AA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6876428" y="10476140"/>
                <a:ext cx="152173" cy="176067"/>
              </a:xfrm>
              <a:prstGeom prst="rect">
                <a:avLst/>
              </a:prstGeom>
            </p:spPr>
          </p:pic>
          <p:pic>
            <p:nvPicPr>
              <p:cNvPr id="23" name="object 32">
                <a:extLst>
                  <a:ext uri="{FF2B5EF4-FFF2-40B4-BE49-F238E27FC236}">
                    <a16:creationId xmlns:a16="http://schemas.microsoft.com/office/drawing/2014/main" id="{F34C1611-7DA5-C1FA-8262-BE151158FE4B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7056025" y="10458052"/>
                <a:ext cx="213563" cy="197192"/>
              </a:xfrm>
              <a:prstGeom prst="rect">
                <a:avLst/>
              </a:prstGeom>
            </p:spPr>
          </p:pic>
        </p:grpSp>
        <p:grpSp>
          <p:nvGrpSpPr>
            <p:cNvPr id="17" name="object 33">
              <a:extLst>
                <a:ext uri="{FF2B5EF4-FFF2-40B4-BE49-F238E27FC236}">
                  <a16:creationId xmlns:a16="http://schemas.microsoft.com/office/drawing/2014/main" id="{372F0107-49E4-247C-70D8-F76F7DF5FEF0}"/>
                </a:ext>
              </a:extLst>
            </p:cNvPr>
            <p:cNvGrpSpPr/>
            <p:nvPr/>
          </p:nvGrpSpPr>
          <p:grpSpPr>
            <a:xfrm>
              <a:off x="10987189" y="6623978"/>
              <a:ext cx="482571" cy="137092"/>
              <a:chOff x="17376778" y="10476145"/>
              <a:chExt cx="763210" cy="216817"/>
            </a:xfrm>
          </p:grpSpPr>
          <p:pic>
            <p:nvPicPr>
              <p:cNvPr id="18" name="object 34">
                <a:extLst>
                  <a:ext uri="{FF2B5EF4-FFF2-40B4-BE49-F238E27FC236}">
                    <a16:creationId xmlns:a16="http://schemas.microsoft.com/office/drawing/2014/main" id="{7FB2E419-7E3A-F00D-60DF-38D99E155BB2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7376778" y="10476145"/>
                <a:ext cx="156414" cy="176057"/>
              </a:xfrm>
              <a:prstGeom prst="rect">
                <a:avLst/>
              </a:prstGeom>
            </p:spPr>
          </p:pic>
          <p:pic>
            <p:nvPicPr>
              <p:cNvPr id="19" name="object 35">
                <a:extLst>
                  <a:ext uri="{FF2B5EF4-FFF2-40B4-BE49-F238E27FC236}">
                    <a16:creationId xmlns:a16="http://schemas.microsoft.com/office/drawing/2014/main" id="{C2AE54E2-EB26-B21B-86A6-5A9FF0148FA2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7564932" y="10514911"/>
                <a:ext cx="132278" cy="140330"/>
              </a:xfrm>
              <a:prstGeom prst="rect">
                <a:avLst/>
              </a:prstGeom>
            </p:spPr>
          </p:pic>
          <p:pic>
            <p:nvPicPr>
              <p:cNvPr id="20" name="object 36">
                <a:extLst>
                  <a:ext uri="{FF2B5EF4-FFF2-40B4-BE49-F238E27FC236}">
                    <a16:creationId xmlns:a16="http://schemas.microsoft.com/office/drawing/2014/main" id="{D874EF41-4617-919C-F449-74A5358D11CB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7719634" y="10514884"/>
                <a:ext cx="141587" cy="178078"/>
              </a:xfrm>
              <a:prstGeom prst="rect">
                <a:avLst/>
              </a:prstGeom>
            </p:spPr>
          </p:pic>
          <p:pic>
            <p:nvPicPr>
              <p:cNvPr id="21" name="object 37">
                <a:extLst>
                  <a:ext uri="{FF2B5EF4-FFF2-40B4-BE49-F238E27FC236}">
                    <a16:creationId xmlns:a16="http://schemas.microsoft.com/office/drawing/2014/main" id="{5209CBAB-54FA-65A6-14C8-52A5B98B69FF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7895495" y="10514876"/>
                <a:ext cx="244493" cy="140368"/>
              </a:xfrm>
              <a:prstGeom prst="rect">
                <a:avLst/>
              </a:prstGeom>
            </p:spPr>
          </p:pic>
        </p:grpSp>
      </p:grpSp>
      <p:sp>
        <p:nvSpPr>
          <p:cNvPr id="44" name="object 38">
            <a:extLst>
              <a:ext uri="{FF2B5EF4-FFF2-40B4-BE49-F238E27FC236}">
                <a16:creationId xmlns:a16="http://schemas.microsoft.com/office/drawing/2014/main" id="{A2885D09-CD59-93E7-A27B-9B7BFB2E20AB}"/>
              </a:ext>
            </a:extLst>
          </p:cNvPr>
          <p:cNvSpPr/>
          <p:nvPr/>
        </p:nvSpPr>
        <p:spPr>
          <a:xfrm>
            <a:off x="0" y="0"/>
            <a:ext cx="899303" cy="883920"/>
          </a:xfrm>
          <a:custGeom>
            <a:avLst/>
            <a:gdLst/>
            <a:ahLst/>
            <a:cxnLst/>
            <a:rect l="l" t="t" r="r" b="b"/>
            <a:pathLst>
              <a:path w="5791200" h="5692140">
                <a:moveTo>
                  <a:pt x="5790787" y="0"/>
                </a:moveTo>
                <a:lnTo>
                  <a:pt x="0" y="0"/>
                </a:lnTo>
                <a:lnTo>
                  <a:pt x="0" y="5691659"/>
                </a:lnTo>
                <a:lnTo>
                  <a:pt x="5790787" y="0"/>
                </a:lnTo>
                <a:close/>
              </a:path>
            </a:pathLst>
          </a:custGeom>
          <a:solidFill>
            <a:srgbClr val="E422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17CB99D4-6E30-8281-C7A8-4ED373D52EDA}"/>
              </a:ext>
            </a:extLst>
          </p:cNvPr>
          <p:cNvSpPr txBox="1"/>
          <p:nvPr/>
        </p:nvSpPr>
        <p:spPr>
          <a:xfrm>
            <a:off x="5193243" y="3796476"/>
            <a:ext cx="6889379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sz="1600" b="1" dirty="0">
                <a:latin typeface="Aptos Narrow"/>
              </a:rPr>
              <a:t>Mayor crecimiento en superficie para las zonas periféricas: </a:t>
            </a:r>
            <a:endParaRPr lang="en-US" sz="1400" b="1">
              <a:latin typeface="Aptos Narrow"/>
            </a:endParaRPr>
          </a:p>
          <a:p>
            <a:r>
              <a:rPr lang="es-AR" sz="1400" dirty="0">
                <a:latin typeface="Aptos Narrow"/>
              </a:rPr>
              <a:t>Sur, Rural (PITBA), km 15-25, Sur, Km1-10, Coihues-Gutiérrez y Este</a:t>
            </a:r>
            <a:endParaRPr lang="en-US" sz="1400" dirty="0">
              <a:latin typeface="Aptos Narrow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sz="1600" b="1" dirty="0">
                <a:latin typeface="Aptos Narrow"/>
              </a:rPr>
              <a:t>Menor crecimiento en superficie para zonas centrales:</a:t>
            </a:r>
          </a:p>
          <a:p>
            <a:r>
              <a:rPr lang="es-AR" sz="1400" dirty="0">
                <a:latin typeface="Aptos Narrow"/>
              </a:rPr>
              <a:t>Km 13-15, Centro medio, Centro alto, Centro, Bosque y Catedral-Colonia.</a:t>
            </a:r>
          </a:p>
        </p:txBody>
      </p:sp>
      <p:sp>
        <p:nvSpPr>
          <p:cNvPr id="46" name="CuadroTexto 51">
            <a:extLst>
              <a:ext uri="{FF2B5EF4-FFF2-40B4-BE49-F238E27FC236}">
                <a16:creationId xmlns:a16="http://schemas.microsoft.com/office/drawing/2014/main" id="{5A2B9CAF-2EB1-3E4A-E363-C2B550874F35}"/>
              </a:ext>
            </a:extLst>
          </p:cNvPr>
          <p:cNvSpPr txBox="1"/>
          <p:nvPr/>
        </p:nvSpPr>
        <p:spPr>
          <a:xfrm>
            <a:off x="5190464" y="4955574"/>
            <a:ext cx="7005626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sz="1600" b="1" dirty="0">
                <a:latin typeface="Aptos Narrow"/>
              </a:rPr>
              <a:t>Fuerte incremento poblacional en zonas periféricas :</a:t>
            </a:r>
            <a:r>
              <a:rPr lang="es-AR" sz="1600" dirty="0">
                <a:latin typeface="Aptos Narrow"/>
              </a:rPr>
              <a:t>  Este y Sur.</a:t>
            </a:r>
          </a:p>
          <a:p>
            <a:pPr marL="285750" indent="-285750">
              <a:buFont typeface="Wingdings"/>
              <a:buChar char="§"/>
            </a:pPr>
            <a:r>
              <a:rPr lang="es-AR" sz="1600" b="1" dirty="0">
                <a:latin typeface="Aptos Narrow"/>
              </a:rPr>
              <a:t>Variación media</a:t>
            </a:r>
            <a:r>
              <a:rPr lang="es-AR" sz="1600" dirty="0">
                <a:latin typeface="Aptos Narrow"/>
              </a:rPr>
              <a:t> en zonas suburbanas km 1-10, 13-15, 15-25, Coihues-</a:t>
            </a:r>
            <a:r>
              <a:rPr lang="es-AR" sz="1600" dirty="0" err="1">
                <a:latin typeface="Aptos Narrow"/>
              </a:rPr>
              <a:t>Gutierrez</a:t>
            </a:r>
            <a:r>
              <a:rPr lang="es-AR" sz="1600" dirty="0">
                <a:latin typeface="Aptos Narrow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sz="1600" b="1" dirty="0">
                <a:latin typeface="Aptos Narrow"/>
              </a:rPr>
              <a:t>Estancamiento / decrecimiento en zonas centrales</a:t>
            </a:r>
            <a:r>
              <a:rPr lang="es-AR" sz="1600" dirty="0">
                <a:latin typeface="Aptos Narrow"/>
              </a:rPr>
              <a:t> centro, alto y medio, , Colonia-catedral, bosque y rural</a:t>
            </a:r>
          </a:p>
        </p:txBody>
      </p:sp>
      <p:graphicFrame>
        <p:nvGraphicFramePr>
          <p:cNvPr id="5" name="Chart 4" descr="Chart type: Clustered Column. 'Superficie/año'&#10;&#10;Description automatically generated">
            <a:extLst>
              <a:ext uri="{FF2B5EF4-FFF2-40B4-BE49-F238E27FC236}">
                <a16:creationId xmlns:a16="http://schemas.microsoft.com/office/drawing/2014/main" id="{6C74A6DE-61E0-81F2-E887-952EB3B09AF7}"/>
              </a:ext>
              <a:ext uri="{147F2762-F138-4A5C-976F-8EAC2B608ADB}">
                <a16:predDERef xmlns:a16="http://schemas.microsoft.com/office/drawing/2014/main" pred="{BE6182AE-6215-41B8-94EF-D7583A45B3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8759541"/>
              </p:ext>
            </p:extLst>
          </p:nvPr>
        </p:nvGraphicFramePr>
        <p:xfrm>
          <a:off x="540272" y="97875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52" name="Chart 51" descr="Chart type: Clustered Column. 'Población/año'&#10;&#10;Description automatically generated">
            <a:extLst>
              <a:ext uri="{FF2B5EF4-FFF2-40B4-BE49-F238E27FC236}">
                <a16:creationId xmlns:a16="http://schemas.microsoft.com/office/drawing/2014/main" id="{D9E61DB9-36D9-DF40-E522-673CDB0CB8E6}"/>
              </a:ext>
              <a:ext uri="{147F2762-F138-4A5C-976F-8EAC2B608ADB}">
                <a16:predDERef xmlns:a16="http://schemas.microsoft.com/office/drawing/2014/main" pred="{6C74A6DE-61E0-81F2-E887-952EB3B09A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1447407"/>
              </p:ext>
            </p:extLst>
          </p:nvPr>
        </p:nvGraphicFramePr>
        <p:xfrm>
          <a:off x="540272" y="378407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448D0B4D-638A-1DAE-5B65-97C58B1B2D9E}"/>
              </a:ext>
            </a:extLst>
          </p:cNvPr>
          <p:cNvSpPr txBox="1"/>
          <p:nvPr/>
        </p:nvSpPr>
        <p:spPr>
          <a:xfrm>
            <a:off x="9875170" y="1265619"/>
            <a:ext cx="217411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AR" sz="1200" dirty="0">
                <a:latin typeface="Aptos Narrow"/>
              </a:rPr>
              <a:t>Según “La expansión de los Grandes Aglomerados Urbanos Argentinos (“CIPPEC 2018)</a:t>
            </a:r>
          </a:p>
          <a:p>
            <a:r>
              <a:rPr lang="es-AR" sz="1200" dirty="0">
                <a:latin typeface="Aptos Narrow"/>
              </a:rPr>
              <a:t>2.6% </a:t>
            </a:r>
            <a:endParaRPr lang="en-US" dirty="0"/>
          </a:p>
          <a:p>
            <a:r>
              <a:rPr lang="es-AR" sz="1200" dirty="0">
                <a:latin typeface="Aptos Narrow"/>
              </a:rPr>
              <a:t>crecimiento en superficie  promedio argentina entre 2010-2016 (1)</a:t>
            </a:r>
            <a:endParaRPr lang="es-AR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B1651B-7A04-01DE-6415-761B4EEE4F9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689695" y="874143"/>
            <a:ext cx="2867025" cy="2895600"/>
          </a:xfrm>
          <a:prstGeom prst="rect">
            <a:avLst/>
          </a:prstGeom>
        </p:spPr>
      </p:pic>
      <p:pic>
        <p:nvPicPr>
          <p:cNvPr id="4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797767E4-1ED6-0E05-FFDE-62CE2F7DF9D6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589245" y="9168"/>
            <a:ext cx="1600966" cy="9828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1375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Gráfico 3">
            <a:extLst>
              <a:ext uri="{FF2B5EF4-FFF2-40B4-BE49-F238E27FC236}">
                <a16:creationId xmlns:a16="http://schemas.microsoft.com/office/drawing/2014/main" id="{71D846B7-D8D4-200F-F3AC-812602054D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6341327"/>
              </p:ext>
            </p:extLst>
          </p:nvPr>
        </p:nvGraphicFramePr>
        <p:xfrm>
          <a:off x="838200" y="1251284"/>
          <a:ext cx="10712116" cy="529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uadroTexto 1">
            <a:extLst>
              <a:ext uri="{FF2B5EF4-FFF2-40B4-BE49-F238E27FC236}">
                <a16:creationId xmlns:a16="http://schemas.microsoft.com/office/drawing/2014/main" id="{FD999631-B261-9B4D-0F11-D980653D0E5B}"/>
              </a:ext>
            </a:extLst>
          </p:cNvPr>
          <p:cNvSpPr txBox="1"/>
          <p:nvPr/>
        </p:nvSpPr>
        <p:spPr>
          <a:xfrm>
            <a:off x="841431" y="282749"/>
            <a:ext cx="8512120" cy="9548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ts val="3375"/>
              </a:lnSpc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ptos Narrow"/>
              </a:rPr>
              <a:t>ANÁLISIS DE VIVIENDAS SEGÚN CENSO 2022 EN RELACIÓN CON LA CANTIDAD DE LOTES OCUPADOS</a:t>
            </a:r>
            <a:endParaRPr lang="en-US" sz="2800" b="0" i="0" dirty="0">
              <a:solidFill>
                <a:schemeClr val="bg1">
                  <a:lumMod val="50000"/>
                </a:schemeClr>
              </a:solidFill>
              <a:effectLst/>
              <a:latin typeface="Aptos Narrow"/>
            </a:endParaRPr>
          </a:p>
        </p:txBody>
      </p:sp>
      <p:pic>
        <p:nvPicPr>
          <p:cNvPr id="2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20188AC3-4B60-CC15-CD6F-A6D37B0952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9245" y="9168"/>
            <a:ext cx="1600966" cy="9828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6057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35213-4CF2-7CA3-1AC7-B7D531E17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3900C1-B4CD-915D-C0DF-D1A0A52CECFB}"/>
              </a:ext>
            </a:extLst>
          </p:cNvPr>
          <p:cNvSpPr txBox="1"/>
          <p:nvPr/>
        </p:nvSpPr>
        <p:spPr>
          <a:xfrm>
            <a:off x="899303" y="282749"/>
            <a:ext cx="10244266" cy="518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3375"/>
              </a:lnSpc>
              <a:buNone/>
            </a:pPr>
            <a:r>
              <a:rPr lang="en-US" sz="2800" b="0" i="0" dirty="0">
                <a:solidFill>
                  <a:schemeClr val="bg1">
                    <a:lumMod val="50000"/>
                  </a:schemeClr>
                </a:solidFill>
                <a:effectLst/>
                <a:latin typeface="Aptos Narrow"/>
              </a:rPr>
              <a:t>DENSIDAD DE POBLACIÓN Y VIVIENDAS POR ZONAS 2022 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66DB4212-8F2C-422E-1AC8-1EDB3103F216}"/>
              </a:ext>
            </a:extLst>
          </p:cNvPr>
          <p:cNvGrpSpPr/>
          <p:nvPr/>
        </p:nvGrpSpPr>
        <p:grpSpPr>
          <a:xfrm>
            <a:off x="8276986" y="6127288"/>
            <a:ext cx="3521313" cy="401515"/>
            <a:chOff x="8543686" y="6393988"/>
            <a:chExt cx="3521313" cy="401515"/>
          </a:xfrm>
        </p:grpSpPr>
        <p:sp>
          <p:nvSpPr>
            <p:cNvPr id="6" name="object 2">
              <a:extLst>
                <a:ext uri="{FF2B5EF4-FFF2-40B4-BE49-F238E27FC236}">
                  <a16:creationId xmlns:a16="http://schemas.microsoft.com/office/drawing/2014/main" id="{D9BC358B-811E-A9EA-5A36-E74917FB7223}"/>
                </a:ext>
              </a:extLst>
            </p:cNvPr>
            <p:cNvSpPr/>
            <p:nvPr/>
          </p:nvSpPr>
          <p:spPr>
            <a:xfrm>
              <a:off x="8543686" y="6393998"/>
              <a:ext cx="360150" cy="401505"/>
            </a:xfrm>
            <a:custGeom>
              <a:avLst/>
              <a:gdLst/>
              <a:ahLst/>
              <a:cxnLst/>
              <a:rect l="l" t="t" r="r" b="b"/>
              <a:pathLst>
                <a:path w="569594" h="635000">
                  <a:moveTo>
                    <a:pt x="569354" y="0"/>
                  </a:moveTo>
                  <a:lnTo>
                    <a:pt x="363318" y="0"/>
                  </a:lnTo>
                  <a:lnTo>
                    <a:pt x="363318" y="366774"/>
                  </a:lnTo>
                  <a:lnTo>
                    <a:pt x="362120" y="390754"/>
                  </a:lnTo>
                  <a:lnTo>
                    <a:pt x="343434" y="434688"/>
                  </a:lnTo>
                  <a:lnTo>
                    <a:pt x="303401" y="455709"/>
                  </a:lnTo>
                  <a:lnTo>
                    <a:pt x="284692" y="457336"/>
                  </a:lnTo>
                  <a:lnTo>
                    <a:pt x="265972" y="455709"/>
                  </a:lnTo>
                  <a:lnTo>
                    <a:pt x="225940" y="434688"/>
                  </a:lnTo>
                  <a:lnTo>
                    <a:pt x="206487" y="391145"/>
                  </a:lnTo>
                  <a:lnTo>
                    <a:pt x="205145" y="366774"/>
                  </a:lnTo>
                  <a:lnTo>
                    <a:pt x="205145" y="0"/>
                  </a:lnTo>
                  <a:lnTo>
                    <a:pt x="0" y="0"/>
                  </a:lnTo>
                  <a:lnTo>
                    <a:pt x="0" y="357716"/>
                  </a:lnTo>
                  <a:lnTo>
                    <a:pt x="4238" y="425213"/>
                  </a:lnTo>
                  <a:lnTo>
                    <a:pt x="16951" y="479974"/>
                  </a:lnTo>
                  <a:lnTo>
                    <a:pt x="38135" y="524550"/>
                  </a:lnTo>
                  <a:lnTo>
                    <a:pt x="67788" y="561490"/>
                  </a:lnTo>
                  <a:lnTo>
                    <a:pt x="98152" y="586507"/>
                  </a:lnTo>
                  <a:lnTo>
                    <a:pt x="135027" y="606869"/>
                  </a:lnTo>
                  <a:lnTo>
                    <a:pt x="178409" y="622056"/>
                  </a:lnTo>
                  <a:lnTo>
                    <a:pt x="228298" y="631549"/>
                  </a:lnTo>
                  <a:lnTo>
                    <a:pt x="284692" y="634828"/>
                  </a:lnTo>
                  <a:lnTo>
                    <a:pt x="341092" y="631549"/>
                  </a:lnTo>
                  <a:lnTo>
                    <a:pt x="390984" y="622056"/>
                  </a:lnTo>
                  <a:lnTo>
                    <a:pt x="434368" y="606869"/>
                  </a:lnTo>
                  <a:lnTo>
                    <a:pt x="471243" y="586507"/>
                  </a:lnTo>
                  <a:lnTo>
                    <a:pt x="501607" y="561490"/>
                  </a:lnTo>
                  <a:lnTo>
                    <a:pt x="531257" y="524550"/>
                  </a:lnTo>
                  <a:lnTo>
                    <a:pt x="552434" y="479974"/>
                  </a:lnTo>
                  <a:lnTo>
                    <a:pt x="565140" y="425213"/>
                  </a:lnTo>
                  <a:lnTo>
                    <a:pt x="569354" y="357716"/>
                  </a:lnTo>
                  <a:lnTo>
                    <a:pt x="56935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C1B8F5A2-5780-7172-37C8-65A5B564EB88}"/>
                </a:ext>
              </a:extLst>
            </p:cNvPr>
            <p:cNvSpPr/>
            <p:nvPr/>
          </p:nvSpPr>
          <p:spPr>
            <a:xfrm>
              <a:off x="8972265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84" y="0"/>
                  </a:moveTo>
                  <a:lnTo>
                    <a:pt x="397652" y="0"/>
                  </a:lnTo>
                  <a:lnTo>
                    <a:pt x="397723" y="262696"/>
                  </a:lnTo>
                  <a:lnTo>
                    <a:pt x="398216" y="283569"/>
                  </a:lnTo>
                  <a:lnTo>
                    <a:pt x="399556" y="308680"/>
                  </a:lnTo>
                  <a:lnTo>
                    <a:pt x="402165" y="348638"/>
                  </a:lnTo>
                  <a:lnTo>
                    <a:pt x="221406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10" y="624902"/>
                  </a:lnTo>
                  <a:lnTo>
                    <a:pt x="198740" y="362166"/>
                  </a:lnTo>
                  <a:lnTo>
                    <a:pt x="198246" y="341303"/>
                  </a:lnTo>
                  <a:lnTo>
                    <a:pt x="196906" y="316191"/>
                  </a:lnTo>
                  <a:lnTo>
                    <a:pt x="194297" y="276221"/>
                  </a:lnTo>
                  <a:lnTo>
                    <a:pt x="384093" y="624902"/>
                  </a:lnTo>
                  <a:lnTo>
                    <a:pt x="596484" y="624902"/>
                  </a:lnTo>
                  <a:lnTo>
                    <a:pt x="59648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030C17A5-C8DF-2B5A-DC74-E6EE4A7165C7}"/>
                </a:ext>
              </a:extLst>
            </p:cNvPr>
            <p:cNvSpPr/>
            <p:nvPr/>
          </p:nvSpPr>
          <p:spPr>
            <a:xfrm>
              <a:off x="9420833" y="6393988"/>
              <a:ext cx="357340" cy="395483"/>
            </a:xfrm>
            <a:custGeom>
              <a:avLst/>
              <a:gdLst/>
              <a:ahLst/>
              <a:cxnLst/>
              <a:rect l="l" t="t" r="r" b="b"/>
              <a:pathLst>
                <a:path w="565150" h="625475">
                  <a:moveTo>
                    <a:pt x="271143" y="0"/>
                  </a:moveTo>
                  <a:lnTo>
                    <a:pt x="0" y="0"/>
                  </a:lnTo>
                  <a:lnTo>
                    <a:pt x="0" y="624912"/>
                  </a:lnTo>
                  <a:lnTo>
                    <a:pt x="204234" y="624912"/>
                  </a:lnTo>
                  <a:lnTo>
                    <a:pt x="204234" y="416605"/>
                  </a:lnTo>
                  <a:lnTo>
                    <a:pt x="441855" y="416605"/>
                  </a:lnTo>
                  <a:lnTo>
                    <a:pt x="424740" y="387621"/>
                  </a:lnTo>
                  <a:lnTo>
                    <a:pt x="445970" y="373938"/>
                  </a:lnTo>
                  <a:lnTo>
                    <a:pt x="473053" y="350782"/>
                  </a:lnTo>
                  <a:lnTo>
                    <a:pt x="499917" y="315630"/>
                  </a:lnTo>
                  <a:lnTo>
                    <a:pt x="520489" y="265957"/>
                  </a:lnTo>
                  <a:lnTo>
                    <a:pt x="520897" y="262641"/>
                  </a:lnTo>
                  <a:lnTo>
                    <a:pt x="203355" y="262641"/>
                  </a:lnTo>
                  <a:lnTo>
                    <a:pt x="203355" y="153963"/>
                  </a:lnTo>
                  <a:lnTo>
                    <a:pt x="523393" y="153963"/>
                  </a:lnTo>
                  <a:lnTo>
                    <a:pt x="523045" y="150996"/>
                  </a:lnTo>
                  <a:lnTo>
                    <a:pt x="507226" y="108690"/>
                  </a:lnTo>
                  <a:lnTo>
                    <a:pt x="482936" y="73173"/>
                  </a:lnTo>
                  <a:lnTo>
                    <a:pt x="451871" y="45297"/>
                  </a:lnTo>
                  <a:lnTo>
                    <a:pt x="415368" y="24843"/>
                  </a:lnTo>
                  <a:lnTo>
                    <a:pt x="373357" y="10758"/>
                  </a:lnTo>
                  <a:lnTo>
                    <a:pt x="325421" y="2619"/>
                  </a:lnTo>
                  <a:lnTo>
                    <a:pt x="271143" y="0"/>
                  </a:lnTo>
                  <a:close/>
                </a:path>
                <a:path w="565150" h="625475">
                  <a:moveTo>
                    <a:pt x="441855" y="416605"/>
                  </a:moveTo>
                  <a:lnTo>
                    <a:pt x="230464" y="416605"/>
                  </a:lnTo>
                  <a:lnTo>
                    <a:pt x="329864" y="624912"/>
                  </a:lnTo>
                  <a:lnTo>
                    <a:pt x="564862" y="624912"/>
                  </a:lnTo>
                  <a:lnTo>
                    <a:pt x="441855" y="416605"/>
                  </a:lnTo>
                  <a:close/>
                </a:path>
                <a:path w="565150" h="625475">
                  <a:moveTo>
                    <a:pt x="523393" y="153963"/>
                  </a:moveTo>
                  <a:lnTo>
                    <a:pt x="254861" y="153963"/>
                  </a:lnTo>
                  <a:lnTo>
                    <a:pt x="270186" y="154785"/>
                  </a:lnTo>
                  <a:lnTo>
                    <a:pt x="282547" y="157136"/>
                  </a:lnTo>
                  <a:lnTo>
                    <a:pt x="314756" y="179214"/>
                  </a:lnTo>
                  <a:lnTo>
                    <a:pt x="322670" y="208297"/>
                  </a:lnTo>
                  <a:lnTo>
                    <a:pt x="320538" y="225528"/>
                  </a:lnTo>
                  <a:lnTo>
                    <a:pt x="292742" y="256143"/>
                  </a:lnTo>
                  <a:lnTo>
                    <a:pt x="254861" y="262641"/>
                  </a:lnTo>
                  <a:lnTo>
                    <a:pt x="520897" y="262641"/>
                  </a:lnTo>
                  <a:lnTo>
                    <a:pt x="528695" y="199240"/>
                  </a:lnTo>
                  <a:lnTo>
                    <a:pt x="523489" y="154785"/>
                  </a:lnTo>
                  <a:lnTo>
                    <a:pt x="523393" y="153963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B874CECD-A325-CBE9-F052-87E4D1B0D8D2}"/>
                </a:ext>
              </a:extLst>
            </p:cNvPr>
            <p:cNvSpPr/>
            <p:nvPr/>
          </p:nvSpPr>
          <p:spPr>
            <a:xfrm>
              <a:off x="9812256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94" y="0"/>
                  </a:moveTo>
                  <a:lnTo>
                    <a:pt x="397673" y="0"/>
                  </a:lnTo>
                  <a:lnTo>
                    <a:pt x="397744" y="262696"/>
                  </a:lnTo>
                  <a:lnTo>
                    <a:pt x="398236" y="283569"/>
                  </a:lnTo>
                  <a:lnTo>
                    <a:pt x="399573" y="308680"/>
                  </a:lnTo>
                  <a:lnTo>
                    <a:pt x="402176" y="348638"/>
                  </a:lnTo>
                  <a:lnTo>
                    <a:pt x="221427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63" y="624902"/>
                  </a:lnTo>
                  <a:lnTo>
                    <a:pt x="198792" y="362187"/>
                  </a:lnTo>
                  <a:lnTo>
                    <a:pt x="198295" y="341324"/>
                  </a:lnTo>
                  <a:lnTo>
                    <a:pt x="196945" y="316212"/>
                  </a:lnTo>
                  <a:lnTo>
                    <a:pt x="194318" y="276242"/>
                  </a:lnTo>
                  <a:lnTo>
                    <a:pt x="384103" y="624902"/>
                  </a:lnTo>
                  <a:lnTo>
                    <a:pt x="596494" y="624902"/>
                  </a:lnTo>
                  <a:lnTo>
                    <a:pt x="59649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grpSp>
          <p:nvGrpSpPr>
            <p:cNvPr id="10" name="object 6">
              <a:extLst>
                <a:ext uri="{FF2B5EF4-FFF2-40B4-BE49-F238E27FC236}">
                  <a16:creationId xmlns:a16="http://schemas.microsoft.com/office/drawing/2014/main" id="{D4160F8F-1BEE-D822-1DEC-71D964C7D536}"/>
                </a:ext>
              </a:extLst>
            </p:cNvPr>
            <p:cNvGrpSpPr/>
            <p:nvPr/>
          </p:nvGrpSpPr>
          <p:grpSpPr>
            <a:xfrm>
              <a:off x="10423963" y="6430743"/>
              <a:ext cx="605743" cy="115608"/>
              <a:chOff x="16486009" y="10170534"/>
              <a:chExt cx="958013" cy="182840"/>
            </a:xfrm>
          </p:grpSpPr>
          <p:pic>
            <p:nvPicPr>
              <p:cNvPr id="37" name="object 7">
                <a:extLst>
                  <a:ext uri="{FF2B5EF4-FFF2-40B4-BE49-F238E27FC236}">
                    <a16:creationId xmlns:a16="http://schemas.microsoft.com/office/drawing/2014/main" id="{9CFB7F73-94E7-61FE-C3D9-8AEFEC6C9B8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486009" y="10174235"/>
                <a:ext cx="146634" cy="178863"/>
              </a:xfrm>
              <a:prstGeom prst="rect">
                <a:avLst/>
              </a:prstGeom>
            </p:spPr>
          </p:pic>
          <p:pic>
            <p:nvPicPr>
              <p:cNvPr id="38" name="object 8">
                <a:extLst>
                  <a:ext uri="{FF2B5EF4-FFF2-40B4-BE49-F238E27FC236}">
                    <a16:creationId xmlns:a16="http://schemas.microsoft.com/office/drawing/2014/main" id="{624B8125-5B49-47DB-2297-7214DD9A4BE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676450" y="10217566"/>
                <a:ext cx="113692" cy="132770"/>
              </a:xfrm>
              <a:prstGeom prst="rect">
                <a:avLst/>
              </a:prstGeom>
            </p:spPr>
          </p:pic>
          <p:sp>
            <p:nvSpPr>
              <p:cNvPr id="39" name="object 9">
                <a:extLst>
                  <a:ext uri="{FF2B5EF4-FFF2-40B4-BE49-F238E27FC236}">
                    <a16:creationId xmlns:a16="http://schemas.microsoft.com/office/drawing/2014/main" id="{E755AEFE-D4E5-EABA-0CBB-49BA92A69DB7}"/>
                  </a:ext>
                </a:extLst>
              </p:cNvPr>
              <p:cNvSpPr/>
              <p:nvPr/>
            </p:nvSpPr>
            <p:spPr>
              <a:xfrm>
                <a:off x="16831895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612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612" y="179806"/>
                    </a:lnTo>
                    <a:lnTo>
                      <a:pt x="20612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40" name="object 10">
                <a:extLst>
                  <a:ext uri="{FF2B5EF4-FFF2-40B4-BE49-F238E27FC236}">
                    <a16:creationId xmlns:a16="http://schemas.microsoft.com/office/drawing/2014/main" id="{E4B3A8EB-D82F-5501-3619-96D44FC3FC7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884726" y="10220309"/>
                <a:ext cx="130048" cy="131043"/>
              </a:xfrm>
              <a:prstGeom prst="rect">
                <a:avLst/>
              </a:prstGeom>
            </p:spPr>
          </p:pic>
          <p:pic>
            <p:nvPicPr>
              <p:cNvPr id="41" name="object 11">
                <a:extLst>
                  <a:ext uri="{FF2B5EF4-FFF2-40B4-BE49-F238E27FC236}">
                    <a16:creationId xmlns:a16="http://schemas.microsoft.com/office/drawing/2014/main" id="{0B8E86FB-D55E-A78F-D3AB-7E4433A8922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7037162" y="10217578"/>
                <a:ext cx="122980" cy="135796"/>
              </a:xfrm>
              <a:prstGeom prst="rect">
                <a:avLst/>
              </a:prstGeom>
            </p:spPr>
          </p:pic>
          <p:pic>
            <p:nvPicPr>
              <p:cNvPr id="42" name="object 12">
                <a:extLst>
                  <a:ext uri="{FF2B5EF4-FFF2-40B4-BE49-F238E27FC236}">
                    <a16:creationId xmlns:a16="http://schemas.microsoft.com/office/drawing/2014/main" id="{049DB302-6B9D-581D-C99A-6132EE614205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7194136" y="10218037"/>
                <a:ext cx="191205" cy="134829"/>
              </a:xfrm>
              <a:prstGeom prst="rect">
                <a:avLst/>
              </a:prstGeom>
            </p:spPr>
          </p:pic>
          <p:sp>
            <p:nvSpPr>
              <p:cNvPr id="43" name="object 13">
                <a:extLst>
                  <a:ext uri="{FF2B5EF4-FFF2-40B4-BE49-F238E27FC236}">
                    <a16:creationId xmlns:a16="http://schemas.microsoft.com/office/drawing/2014/main" id="{1E6F8C98-DFC6-284D-437C-318FF09783E0}"/>
                  </a:ext>
                </a:extLst>
              </p:cNvPr>
              <p:cNvSpPr/>
              <p:nvPr/>
            </p:nvSpPr>
            <p:spPr>
              <a:xfrm>
                <a:off x="17421797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31" y="49784"/>
                    </a:lnTo>
                    <a:lnTo>
                      <a:pt x="1231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1" name="object 14">
              <a:extLst>
                <a:ext uri="{FF2B5EF4-FFF2-40B4-BE49-F238E27FC236}">
                  <a16:creationId xmlns:a16="http://schemas.microsoft.com/office/drawing/2014/main" id="{4F6420F0-4BDA-0B52-9195-B6D010B53459}"/>
                </a:ext>
              </a:extLst>
            </p:cNvPr>
            <p:cNvGrpSpPr/>
            <p:nvPr/>
          </p:nvGrpSpPr>
          <p:grpSpPr>
            <a:xfrm>
              <a:off x="11052397" y="6428324"/>
              <a:ext cx="280727" cy="117887"/>
              <a:chOff x="17479908" y="10166708"/>
              <a:chExt cx="443984" cy="186444"/>
            </a:xfrm>
          </p:grpSpPr>
          <p:pic>
            <p:nvPicPr>
              <p:cNvPr id="34" name="object 15">
                <a:extLst>
                  <a:ext uri="{FF2B5EF4-FFF2-40B4-BE49-F238E27FC236}">
                    <a16:creationId xmlns:a16="http://schemas.microsoft.com/office/drawing/2014/main" id="{06DB4EDA-FBB2-F7EA-0C44-45AD2864B21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644672" y="10218319"/>
                <a:ext cx="114425" cy="134833"/>
              </a:xfrm>
              <a:prstGeom prst="rect">
                <a:avLst/>
              </a:prstGeom>
            </p:spPr>
          </p:pic>
          <p:pic>
            <p:nvPicPr>
              <p:cNvPr id="35" name="object 16">
                <a:extLst>
                  <a:ext uri="{FF2B5EF4-FFF2-40B4-BE49-F238E27FC236}">
                    <a16:creationId xmlns:a16="http://schemas.microsoft.com/office/drawing/2014/main" id="{887D9680-8C11-C50F-6FC6-7DF74F916480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479908" y="10166708"/>
                <a:ext cx="131283" cy="186402"/>
              </a:xfrm>
              <a:prstGeom prst="rect">
                <a:avLst/>
              </a:prstGeom>
            </p:spPr>
          </p:pic>
          <p:pic>
            <p:nvPicPr>
              <p:cNvPr id="36" name="object 17">
                <a:extLst>
                  <a:ext uri="{FF2B5EF4-FFF2-40B4-BE49-F238E27FC236}">
                    <a16:creationId xmlns:a16="http://schemas.microsoft.com/office/drawing/2014/main" id="{BAFB5F60-F203-EF3A-C296-8FBD82956A1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792609" y="10166708"/>
                <a:ext cx="131283" cy="186402"/>
              </a:xfrm>
              <a:prstGeom prst="rect">
                <a:avLst/>
              </a:prstGeom>
            </p:spPr>
          </p:pic>
        </p:grpSp>
        <p:grpSp>
          <p:nvGrpSpPr>
            <p:cNvPr id="12" name="object 18">
              <a:extLst>
                <a:ext uri="{FF2B5EF4-FFF2-40B4-BE49-F238E27FC236}">
                  <a16:creationId xmlns:a16="http://schemas.microsoft.com/office/drawing/2014/main" id="{13566BCF-90E5-475C-8B5A-09F6137F47B8}"/>
                </a:ext>
              </a:extLst>
            </p:cNvPr>
            <p:cNvGrpSpPr/>
            <p:nvPr/>
          </p:nvGrpSpPr>
          <p:grpSpPr>
            <a:xfrm>
              <a:off x="11410269" y="6428329"/>
              <a:ext cx="654730" cy="118022"/>
              <a:chOff x="18045901" y="10166716"/>
              <a:chExt cx="1035487" cy="186657"/>
            </a:xfrm>
          </p:grpSpPr>
          <p:pic>
            <p:nvPicPr>
              <p:cNvPr id="26" name="object 19">
                <a:extLst>
                  <a:ext uri="{FF2B5EF4-FFF2-40B4-BE49-F238E27FC236}">
                    <a16:creationId xmlns:a16="http://schemas.microsoft.com/office/drawing/2014/main" id="{10D3848E-ED38-2E40-F59B-B65BF54C1083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8045901" y="10174273"/>
                <a:ext cx="148937" cy="176067"/>
              </a:xfrm>
              <a:prstGeom prst="rect">
                <a:avLst/>
              </a:prstGeom>
            </p:spPr>
          </p:pic>
          <p:pic>
            <p:nvPicPr>
              <p:cNvPr id="27" name="object 20">
                <a:extLst>
                  <a:ext uri="{FF2B5EF4-FFF2-40B4-BE49-F238E27FC236}">
                    <a16:creationId xmlns:a16="http://schemas.microsoft.com/office/drawing/2014/main" id="{DC2DC403-B517-E755-C9B8-C7EE0AEA0D79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8231547" y="10218319"/>
                <a:ext cx="114404" cy="134833"/>
              </a:xfrm>
              <a:prstGeom prst="rect">
                <a:avLst/>
              </a:prstGeom>
            </p:spPr>
          </p:pic>
          <p:pic>
            <p:nvPicPr>
              <p:cNvPr id="28" name="object 21">
                <a:extLst>
                  <a:ext uri="{FF2B5EF4-FFF2-40B4-BE49-F238E27FC236}">
                    <a16:creationId xmlns:a16="http://schemas.microsoft.com/office/drawing/2014/main" id="{0D400AE8-2633-E051-E244-042740A2E783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8378985" y="10217577"/>
                <a:ext cx="119724" cy="135796"/>
              </a:xfrm>
              <a:prstGeom prst="rect">
                <a:avLst/>
              </a:prstGeom>
            </p:spPr>
          </p:pic>
          <p:sp>
            <p:nvSpPr>
              <p:cNvPr id="29" name="object 22">
                <a:extLst>
                  <a:ext uri="{FF2B5EF4-FFF2-40B4-BE49-F238E27FC236}">
                    <a16:creationId xmlns:a16="http://schemas.microsoft.com/office/drawing/2014/main" id="{5E55805E-0D31-17F3-B0A5-9C5494B431D0}"/>
                  </a:ext>
                </a:extLst>
              </p:cNvPr>
              <p:cNvSpPr/>
              <p:nvPr/>
            </p:nvSpPr>
            <p:spPr>
              <a:xfrm>
                <a:off x="18531181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30" name="object 23">
                <a:extLst>
                  <a:ext uri="{FF2B5EF4-FFF2-40B4-BE49-F238E27FC236}">
                    <a16:creationId xmlns:a16="http://schemas.microsoft.com/office/drawing/2014/main" id="{8B294944-9D47-3726-94D6-F3E54035B62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8588795" y="10217577"/>
                <a:ext cx="135556" cy="135796"/>
              </a:xfrm>
              <a:prstGeom prst="rect">
                <a:avLst/>
              </a:prstGeom>
            </p:spPr>
          </p:pic>
          <p:pic>
            <p:nvPicPr>
              <p:cNvPr id="31" name="object 24">
                <a:extLst>
                  <a:ext uri="{FF2B5EF4-FFF2-40B4-BE49-F238E27FC236}">
                    <a16:creationId xmlns:a16="http://schemas.microsoft.com/office/drawing/2014/main" id="{BDF3C62B-C8B8-9D6F-E5BB-4677FE441A66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8759347" y="10217566"/>
                <a:ext cx="113682" cy="132770"/>
              </a:xfrm>
              <a:prstGeom prst="rect">
                <a:avLst/>
              </a:prstGeom>
            </p:spPr>
          </p:pic>
          <p:pic>
            <p:nvPicPr>
              <p:cNvPr id="32" name="object 25">
                <a:extLst>
                  <a:ext uri="{FF2B5EF4-FFF2-40B4-BE49-F238E27FC236}">
                    <a16:creationId xmlns:a16="http://schemas.microsoft.com/office/drawing/2014/main" id="{B231C36C-5EDA-5176-D88A-DCFD954C40F7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8904482" y="10218319"/>
                <a:ext cx="114425" cy="134833"/>
              </a:xfrm>
              <a:prstGeom prst="rect">
                <a:avLst/>
              </a:prstGeom>
            </p:spPr>
          </p:pic>
          <p:sp>
            <p:nvSpPr>
              <p:cNvPr id="33" name="object 26">
                <a:extLst>
                  <a:ext uri="{FF2B5EF4-FFF2-40B4-BE49-F238E27FC236}">
                    <a16:creationId xmlns:a16="http://schemas.microsoft.com/office/drawing/2014/main" id="{215B5E53-4E6E-D96C-C260-40CC32878687}"/>
                  </a:ext>
                </a:extLst>
              </p:cNvPr>
              <p:cNvSpPr/>
              <p:nvPr/>
            </p:nvSpPr>
            <p:spPr>
              <a:xfrm>
                <a:off x="19061703" y="10166716"/>
                <a:ext cx="1968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84150">
                    <a:moveTo>
                      <a:pt x="19381" y="0"/>
                    </a:moveTo>
                    <a:lnTo>
                      <a:pt x="0" y="0"/>
                    </a:lnTo>
                    <a:lnTo>
                      <a:pt x="0" y="183617"/>
                    </a:lnTo>
                    <a:lnTo>
                      <a:pt x="19381" y="183617"/>
                    </a:lnTo>
                    <a:lnTo>
                      <a:pt x="19381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5" name="object 27">
              <a:extLst>
                <a:ext uri="{FF2B5EF4-FFF2-40B4-BE49-F238E27FC236}">
                  <a16:creationId xmlns:a16="http://schemas.microsoft.com/office/drawing/2014/main" id="{6B1B0B5F-3623-4E3C-6A26-5B4619A44A45}"/>
                </a:ext>
              </a:extLst>
            </p:cNvPr>
            <p:cNvGrpSpPr/>
            <p:nvPr/>
          </p:nvGrpSpPr>
          <p:grpSpPr>
            <a:xfrm>
              <a:off x="10418876" y="6619228"/>
              <a:ext cx="183063" cy="117993"/>
              <a:chOff x="16477963" y="10468632"/>
              <a:chExt cx="289523" cy="186612"/>
            </a:xfrm>
          </p:grpSpPr>
          <p:pic>
            <p:nvPicPr>
              <p:cNvPr id="24" name="object 28">
                <a:extLst>
                  <a:ext uri="{FF2B5EF4-FFF2-40B4-BE49-F238E27FC236}">
                    <a16:creationId xmlns:a16="http://schemas.microsoft.com/office/drawing/2014/main" id="{1669598B-3D63-1568-7F55-82BDA291FB44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6477963" y="10468632"/>
                <a:ext cx="131283" cy="186371"/>
              </a:xfrm>
              <a:prstGeom prst="rect">
                <a:avLst/>
              </a:prstGeom>
            </p:spPr>
          </p:pic>
          <p:pic>
            <p:nvPicPr>
              <p:cNvPr id="25" name="object 29">
                <a:extLst>
                  <a:ext uri="{FF2B5EF4-FFF2-40B4-BE49-F238E27FC236}">
                    <a16:creationId xmlns:a16="http://schemas.microsoft.com/office/drawing/2014/main" id="{DCB31DCA-709F-A061-FD0B-079DF3E42F43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6644506" y="10519427"/>
                <a:ext cx="122980" cy="135817"/>
              </a:xfrm>
              <a:prstGeom prst="rect">
                <a:avLst/>
              </a:prstGeom>
            </p:spPr>
          </p:pic>
        </p:grpSp>
        <p:grpSp>
          <p:nvGrpSpPr>
            <p:cNvPr id="16" name="object 30">
              <a:extLst>
                <a:ext uri="{FF2B5EF4-FFF2-40B4-BE49-F238E27FC236}">
                  <a16:creationId xmlns:a16="http://schemas.microsoft.com/office/drawing/2014/main" id="{1E9D0E1D-828D-AF36-2F51-352FFB06C025}"/>
                </a:ext>
              </a:extLst>
            </p:cNvPr>
            <p:cNvGrpSpPr/>
            <p:nvPr/>
          </p:nvGrpSpPr>
          <p:grpSpPr>
            <a:xfrm>
              <a:off x="10670822" y="6612538"/>
              <a:ext cx="248592" cy="124683"/>
              <a:chOff x="16876428" y="10458052"/>
              <a:chExt cx="393160" cy="197192"/>
            </a:xfrm>
          </p:grpSpPr>
          <p:pic>
            <p:nvPicPr>
              <p:cNvPr id="22" name="object 31">
                <a:extLst>
                  <a:ext uri="{FF2B5EF4-FFF2-40B4-BE49-F238E27FC236}">
                    <a16:creationId xmlns:a16="http://schemas.microsoft.com/office/drawing/2014/main" id="{8B203389-5AC7-2D8A-7E25-C6625E460E77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6876428" y="10476140"/>
                <a:ext cx="152173" cy="176067"/>
              </a:xfrm>
              <a:prstGeom prst="rect">
                <a:avLst/>
              </a:prstGeom>
            </p:spPr>
          </p:pic>
          <p:pic>
            <p:nvPicPr>
              <p:cNvPr id="23" name="object 32">
                <a:extLst>
                  <a:ext uri="{FF2B5EF4-FFF2-40B4-BE49-F238E27FC236}">
                    <a16:creationId xmlns:a16="http://schemas.microsoft.com/office/drawing/2014/main" id="{8AD0E24C-3D4B-9AA4-E4FE-0F4874E4BD75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7056025" y="10458052"/>
                <a:ext cx="213563" cy="197192"/>
              </a:xfrm>
              <a:prstGeom prst="rect">
                <a:avLst/>
              </a:prstGeom>
            </p:spPr>
          </p:pic>
        </p:grpSp>
        <p:grpSp>
          <p:nvGrpSpPr>
            <p:cNvPr id="17" name="object 33">
              <a:extLst>
                <a:ext uri="{FF2B5EF4-FFF2-40B4-BE49-F238E27FC236}">
                  <a16:creationId xmlns:a16="http://schemas.microsoft.com/office/drawing/2014/main" id="{9BBF873D-6F98-2102-786E-61869F03762B}"/>
                </a:ext>
              </a:extLst>
            </p:cNvPr>
            <p:cNvGrpSpPr/>
            <p:nvPr/>
          </p:nvGrpSpPr>
          <p:grpSpPr>
            <a:xfrm>
              <a:off x="10987189" y="6623978"/>
              <a:ext cx="482571" cy="137092"/>
              <a:chOff x="17376778" y="10476145"/>
              <a:chExt cx="763210" cy="216817"/>
            </a:xfrm>
          </p:grpSpPr>
          <p:pic>
            <p:nvPicPr>
              <p:cNvPr id="18" name="object 34">
                <a:extLst>
                  <a:ext uri="{FF2B5EF4-FFF2-40B4-BE49-F238E27FC236}">
                    <a16:creationId xmlns:a16="http://schemas.microsoft.com/office/drawing/2014/main" id="{27DDDD31-DF22-AAC8-454E-F89B05D0A9C9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7376778" y="10476145"/>
                <a:ext cx="156414" cy="176057"/>
              </a:xfrm>
              <a:prstGeom prst="rect">
                <a:avLst/>
              </a:prstGeom>
            </p:spPr>
          </p:pic>
          <p:pic>
            <p:nvPicPr>
              <p:cNvPr id="19" name="object 35">
                <a:extLst>
                  <a:ext uri="{FF2B5EF4-FFF2-40B4-BE49-F238E27FC236}">
                    <a16:creationId xmlns:a16="http://schemas.microsoft.com/office/drawing/2014/main" id="{3F17A5B0-2A2F-00DB-4537-92950E86A462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7564932" y="10514911"/>
                <a:ext cx="132278" cy="140330"/>
              </a:xfrm>
              <a:prstGeom prst="rect">
                <a:avLst/>
              </a:prstGeom>
            </p:spPr>
          </p:pic>
          <p:pic>
            <p:nvPicPr>
              <p:cNvPr id="20" name="object 36">
                <a:extLst>
                  <a:ext uri="{FF2B5EF4-FFF2-40B4-BE49-F238E27FC236}">
                    <a16:creationId xmlns:a16="http://schemas.microsoft.com/office/drawing/2014/main" id="{B16704D3-37B3-2933-D023-F0C20B792D5E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7719634" y="10514884"/>
                <a:ext cx="141587" cy="178078"/>
              </a:xfrm>
              <a:prstGeom prst="rect">
                <a:avLst/>
              </a:prstGeom>
            </p:spPr>
          </p:pic>
          <p:pic>
            <p:nvPicPr>
              <p:cNvPr id="21" name="object 37">
                <a:extLst>
                  <a:ext uri="{FF2B5EF4-FFF2-40B4-BE49-F238E27FC236}">
                    <a16:creationId xmlns:a16="http://schemas.microsoft.com/office/drawing/2014/main" id="{BD2D1287-45FD-99FE-7AA2-1E1FE895FF0A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7895495" y="10514876"/>
                <a:ext cx="244493" cy="140368"/>
              </a:xfrm>
              <a:prstGeom prst="rect">
                <a:avLst/>
              </a:prstGeom>
            </p:spPr>
          </p:pic>
        </p:grpSp>
      </p:grpSp>
      <p:sp>
        <p:nvSpPr>
          <p:cNvPr id="44" name="object 38">
            <a:extLst>
              <a:ext uri="{FF2B5EF4-FFF2-40B4-BE49-F238E27FC236}">
                <a16:creationId xmlns:a16="http://schemas.microsoft.com/office/drawing/2014/main" id="{FDE5F09D-4567-9F4E-F8D4-6868E58ECDF2}"/>
              </a:ext>
            </a:extLst>
          </p:cNvPr>
          <p:cNvSpPr/>
          <p:nvPr/>
        </p:nvSpPr>
        <p:spPr>
          <a:xfrm>
            <a:off x="0" y="0"/>
            <a:ext cx="899303" cy="883920"/>
          </a:xfrm>
          <a:custGeom>
            <a:avLst/>
            <a:gdLst/>
            <a:ahLst/>
            <a:cxnLst/>
            <a:rect l="l" t="t" r="r" b="b"/>
            <a:pathLst>
              <a:path w="5791200" h="5692140">
                <a:moveTo>
                  <a:pt x="5790787" y="0"/>
                </a:moveTo>
                <a:lnTo>
                  <a:pt x="0" y="0"/>
                </a:lnTo>
                <a:lnTo>
                  <a:pt x="0" y="5691659"/>
                </a:lnTo>
                <a:lnTo>
                  <a:pt x="5790787" y="0"/>
                </a:lnTo>
                <a:close/>
              </a:path>
            </a:pathLst>
          </a:custGeom>
          <a:solidFill>
            <a:srgbClr val="E422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7786C87D-1195-A8A8-D895-B5E8AA46A2F4}"/>
              </a:ext>
            </a:extLst>
          </p:cNvPr>
          <p:cNvSpPr txBox="1"/>
          <p:nvPr/>
        </p:nvSpPr>
        <p:spPr>
          <a:xfrm>
            <a:off x="5876818" y="1158738"/>
            <a:ext cx="5570555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AR" sz="1600" b="1" dirty="0">
                <a:latin typeface="Aptos Narrow"/>
              </a:rPr>
              <a:t>Densidad de población bruta (</a:t>
            </a:r>
            <a:r>
              <a:rPr lang="es-AR" sz="1600" b="1" dirty="0" err="1">
                <a:latin typeface="Aptos Narrow"/>
              </a:rPr>
              <a:t>hab</a:t>
            </a:r>
            <a:r>
              <a:rPr lang="es-AR" sz="1600" b="1" dirty="0">
                <a:latin typeface="Aptos Narrow"/>
              </a:rPr>
              <a:t>/ha) en 2022.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sz="1600" dirty="0">
                <a:latin typeface="Aptos Narrow"/>
              </a:rPr>
              <a:t>Alta 94 a 69 </a:t>
            </a:r>
            <a:r>
              <a:rPr lang="es-AR" sz="1600" dirty="0" err="1">
                <a:latin typeface="Aptos Narrow"/>
              </a:rPr>
              <a:t>hab</a:t>
            </a:r>
            <a:r>
              <a:rPr lang="es-AR" sz="1600" dirty="0">
                <a:latin typeface="Aptos Narrow"/>
              </a:rPr>
              <a:t>/ha: Centro, Centro medio y Centro alto.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sz="1600" dirty="0">
                <a:latin typeface="Aptos Narrow"/>
              </a:rPr>
              <a:t>Media 49 a 45 </a:t>
            </a:r>
            <a:r>
              <a:rPr lang="es-AR" sz="1600" dirty="0" err="1">
                <a:latin typeface="Aptos Narrow"/>
              </a:rPr>
              <a:t>hab</a:t>
            </a:r>
            <a:r>
              <a:rPr lang="es-AR" sz="1600" dirty="0">
                <a:latin typeface="Aptos Narrow"/>
              </a:rPr>
              <a:t>/ha : Este, Sur.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sz="1600" dirty="0">
                <a:latin typeface="Aptos Narrow"/>
              </a:rPr>
              <a:t>Media-Baja 21 a 18 </a:t>
            </a:r>
            <a:r>
              <a:rPr lang="es-AR" sz="1600" dirty="0" err="1">
                <a:latin typeface="Aptos Narrow"/>
              </a:rPr>
              <a:t>hab</a:t>
            </a:r>
            <a:r>
              <a:rPr lang="es-AR" sz="1600" dirty="0">
                <a:latin typeface="Aptos Narrow"/>
              </a:rPr>
              <a:t>/ha: en km 1-10, km 13-15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sz="1600" dirty="0">
                <a:latin typeface="Aptos Narrow"/>
              </a:rPr>
              <a:t>Baja 10 </a:t>
            </a:r>
            <a:r>
              <a:rPr lang="es-AR" sz="1600" dirty="0" err="1">
                <a:latin typeface="Aptos Narrow"/>
              </a:rPr>
              <a:t>hab</a:t>
            </a:r>
            <a:r>
              <a:rPr lang="es-AR" sz="1600" dirty="0">
                <a:latin typeface="Aptos Narrow"/>
              </a:rPr>
              <a:t>/ha: Coihues-</a:t>
            </a:r>
            <a:r>
              <a:rPr lang="es-AR" sz="1600" dirty="0" err="1">
                <a:latin typeface="Aptos Narrow"/>
              </a:rPr>
              <a:t>Gutierrez</a:t>
            </a:r>
            <a:r>
              <a:rPr lang="es-AR" sz="1600" dirty="0">
                <a:latin typeface="Aptos Narrow"/>
              </a:rPr>
              <a:t>, km 15-25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sz="1600" dirty="0">
                <a:latin typeface="Aptos Narrow"/>
              </a:rPr>
              <a:t>Muy baja 4 a 0 </a:t>
            </a:r>
            <a:r>
              <a:rPr lang="es-AR" sz="1600" dirty="0" err="1">
                <a:latin typeface="Aptos Narrow"/>
              </a:rPr>
              <a:t>hab</a:t>
            </a:r>
            <a:r>
              <a:rPr lang="es-AR" sz="1600" dirty="0">
                <a:latin typeface="Aptos Narrow"/>
              </a:rPr>
              <a:t>/ha: Colonia-catedral, Bosque y Rural.</a:t>
            </a:r>
          </a:p>
        </p:txBody>
      </p:sp>
      <p:graphicFrame>
        <p:nvGraphicFramePr>
          <p:cNvPr id="48" name="Gráfico 47">
            <a:extLst>
              <a:ext uri="{FF2B5EF4-FFF2-40B4-BE49-F238E27FC236}">
                <a16:creationId xmlns:a16="http://schemas.microsoft.com/office/drawing/2014/main" id="{355B6931-B2A8-DE0F-442D-852BE9CDCD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291698"/>
              </p:ext>
            </p:extLst>
          </p:nvPr>
        </p:nvGraphicFramePr>
        <p:xfrm>
          <a:off x="667715" y="801545"/>
          <a:ext cx="4767418" cy="3048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77DBD028-942D-4927-8D5B-A0A83BE64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165064"/>
              </p:ext>
            </p:extLst>
          </p:nvPr>
        </p:nvGraphicFramePr>
        <p:xfrm>
          <a:off x="661778" y="3811667"/>
          <a:ext cx="4767419" cy="3048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3EF5AF0B-ED90-F8C5-92BE-0174D9C4C33B}"/>
              </a:ext>
            </a:extLst>
          </p:cNvPr>
          <p:cNvSpPr txBox="1"/>
          <p:nvPr/>
        </p:nvSpPr>
        <p:spPr>
          <a:xfrm>
            <a:off x="5876819" y="3549754"/>
            <a:ext cx="5573589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AR" sz="1600" b="1" dirty="0">
                <a:latin typeface="Aptos Narrow"/>
              </a:rPr>
              <a:t>Concentración de viviendas por ha en 2022.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sz="1600" dirty="0">
                <a:latin typeface="Aptos Narrow"/>
              </a:rPr>
              <a:t>Alta: Centro y Centro medio  (+50-40%)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sz="1600" dirty="0">
                <a:latin typeface="Aptos Narrow"/>
              </a:rPr>
              <a:t>Media-alta: Centro alto (-25%)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sz="1600" dirty="0">
                <a:latin typeface="Aptos Narrow"/>
              </a:rPr>
              <a:t>Media: Este y Sur (+15%)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sz="1600" dirty="0">
                <a:latin typeface="Aptos Narrow"/>
              </a:rPr>
              <a:t>Baja: Km 1-10, km 13-15, km 15-25, Coihues-</a:t>
            </a:r>
            <a:r>
              <a:rPr lang="es-AR" sz="1600" dirty="0" err="1">
                <a:latin typeface="Aptos Narrow"/>
              </a:rPr>
              <a:t>Gutíerrez</a:t>
            </a:r>
            <a:r>
              <a:rPr lang="es-AR" sz="1600" dirty="0">
                <a:latin typeface="Aptos Narrow"/>
              </a:rPr>
              <a:t> (5-10%)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sz="1600" dirty="0">
                <a:latin typeface="Aptos Narrow"/>
              </a:rPr>
              <a:t>Muy baja: Colonia-catedral, Bosque y Rural.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E23602-16BE-3609-A4EC-F8DADCD13FBA}"/>
              </a:ext>
            </a:extLst>
          </p:cNvPr>
          <p:cNvSpPr txBox="1"/>
          <p:nvPr/>
        </p:nvSpPr>
        <p:spPr>
          <a:xfrm>
            <a:off x="5876818" y="5205649"/>
            <a:ext cx="60679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AR" sz="1200" dirty="0">
                <a:latin typeface="Aptos Narrow"/>
              </a:rPr>
              <a:t>Según “La expansión de los Grandes Aglomerados Urbanos Argentinos (“CIPPEC 2018)</a:t>
            </a:r>
          </a:p>
          <a:p>
            <a:r>
              <a:rPr lang="es-AR" sz="1200" dirty="0">
                <a:latin typeface="Aptos Narrow"/>
              </a:rPr>
              <a:t>Densidad promedio 46.5hab/ha </a:t>
            </a:r>
            <a:endParaRPr lang="en-US" sz="1200" dirty="0">
              <a:latin typeface="Aptos Narrow"/>
            </a:endParaRPr>
          </a:p>
          <a:p>
            <a:r>
              <a:rPr lang="es-AR" sz="1200" dirty="0">
                <a:latin typeface="Aptos Narrow"/>
              </a:rPr>
              <a:t>Densidad óptima 90 </a:t>
            </a:r>
            <a:r>
              <a:rPr lang="es-AR" sz="1200" dirty="0" err="1">
                <a:latin typeface="Aptos Narrow"/>
              </a:rPr>
              <a:t>hab</a:t>
            </a:r>
            <a:r>
              <a:rPr lang="es-AR" sz="1200" dirty="0">
                <a:latin typeface="Aptos Narrow"/>
              </a:rPr>
              <a:t>/ha (eficiente, equitativa, gestión)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267774-AFC1-5E5F-6B03-43DDECFC8444}"/>
              </a:ext>
            </a:extLst>
          </p:cNvPr>
          <p:cNvSpPr txBox="1"/>
          <p:nvPr/>
        </p:nvSpPr>
        <p:spPr>
          <a:xfrm>
            <a:off x="5876818" y="5823897"/>
            <a:ext cx="5994936" cy="2344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https://www.lincolninst.edu/app/uploads/legacy-files/pubfiles/atlas-of-urban-expansion-2016-volume-1-full.pdf</a:t>
            </a:r>
          </a:p>
        </p:txBody>
      </p:sp>
      <p:pic>
        <p:nvPicPr>
          <p:cNvPr id="45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8E64B4D8-5638-E688-1995-A1CFFD445C9B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589245" y="9168"/>
            <a:ext cx="1600966" cy="9828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5179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505AA6-43C6-F60C-86E1-8D4880C2B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303" y="1857081"/>
            <a:ext cx="4890845" cy="23511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AR" sz="1600" dirty="0">
                <a:latin typeface="Aptos Narrow"/>
              </a:rPr>
              <a:t>Ante la falta de consenso político-ambiental, social y económico para el Ordenamiento territorial - código urbano: </a:t>
            </a:r>
            <a:endParaRPr lang="en-US" sz="1600" dirty="0">
              <a:latin typeface="Aptos Narrow"/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s-AR" sz="1600" dirty="0">
                <a:latin typeface="Aptos Narrow"/>
              </a:rPr>
              <a:t>Dificultad del Estado para orientar el desarrollo urbano y de dotar de infraestructura urbana a la ciudad</a:t>
            </a:r>
            <a:endParaRPr lang="en-US" sz="1600" dirty="0">
              <a:latin typeface="Aptos Narrow"/>
            </a:endParaRPr>
          </a:p>
          <a:p>
            <a:pPr marL="0" indent="0">
              <a:buNone/>
            </a:pPr>
            <a:r>
              <a:rPr lang="es-AR" sz="1600" dirty="0">
                <a:latin typeface="Aptos Narrow"/>
              </a:rPr>
              <a:t>Se produce un contraste con el:</a:t>
            </a: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s-AR" sz="1600" dirty="0">
                <a:latin typeface="Aptos Narrow"/>
              </a:rPr>
              <a:t>Avance de la urbanización en función de inversiones particulares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2FDDB35-6103-01D2-E726-8E07F36EE7E9}"/>
              </a:ext>
            </a:extLst>
          </p:cNvPr>
          <p:cNvSpPr txBox="1"/>
          <p:nvPr/>
        </p:nvSpPr>
        <p:spPr>
          <a:xfrm>
            <a:off x="899303" y="4850534"/>
            <a:ext cx="10817327" cy="112371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s-AR" sz="2000" dirty="0">
                <a:latin typeface="Aptos Narrow"/>
              </a:rPr>
              <a:t>Identificar patrones espaciales que se atribuyen a la expansión urbana a partir de registrar la ocupación de las parcelas del ejido municipal entre los años 2014 y 2022, con relación al crecimiento poblacional (intercensal 2010-2022) analizado sobre distintas zonas de la ciudad.</a:t>
            </a:r>
          </a:p>
        </p:txBody>
      </p:sp>
      <p:pic>
        <p:nvPicPr>
          <p:cNvPr id="2" name="Picture 1" descr="A city with buildings and a body of water&#10;&#10;AI-generated content may be incorrect.">
            <a:extLst>
              <a:ext uri="{FF2B5EF4-FFF2-40B4-BE49-F238E27FC236}">
                <a16:creationId xmlns:a16="http://schemas.microsoft.com/office/drawing/2014/main" id="{0C653331-63CD-4B76-1D91-6610FEC3B0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397" r="288" b="20373"/>
          <a:stretch/>
        </p:blipFill>
        <p:spPr>
          <a:xfrm>
            <a:off x="5987584" y="1530845"/>
            <a:ext cx="2404454" cy="3003097"/>
          </a:xfrm>
          <a:prstGeom prst="rect">
            <a:avLst/>
          </a:prstGeom>
        </p:spPr>
      </p:pic>
      <p:pic>
        <p:nvPicPr>
          <p:cNvPr id="7" name="Picture 6" descr="An aerial view of a city at night&#10;&#10;AI-generated content may be incorrect.">
            <a:extLst>
              <a:ext uri="{FF2B5EF4-FFF2-40B4-BE49-F238E27FC236}">
                <a16:creationId xmlns:a16="http://schemas.microsoft.com/office/drawing/2014/main" id="{0EEC80B9-B714-9687-02B5-B7A06AA93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2000"/>
                    </a14:imgEffect>
                    <a14:imgEffect>
                      <a14:brightnessContrast bright="56000" contrast="-12000"/>
                    </a14:imgEffect>
                  </a14:imgLayer>
                </a14:imgProps>
              </a:ext>
            </a:extLst>
          </a:blip>
          <a:srcRect t="10919" r="288" b="27297"/>
          <a:stretch/>
        </p:blipFill>
        <p:spPr>
          <a:xfrm>
            <a:off x="8483413" y="1528608"/>
            <a:ext cx="2260889" cy="30054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63DB36-3675-9622-6872-C228AEB69878}"/>
              </a:ext>
            </a:extLst>
          </p:cNvPr>
          <p:cNvSpPr txBox="1"/>
          <p:nvPr/>
        </p:nvSpPr>
        <p:spPr>
          <a:xfrm>
            <a:off x="5981851" y="4531538"/>
            <a:ext cx="476365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sz="900" dirty="0">
                <a:solidFill>
                  <a:srgbClr val="7F7F7F"/>
                </a:solidFill>
              </a:rPr>
              <a:t>Fotos: @barilochedrone ( 2025,03)</a:t>
            </a:r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143A277-352E-0227-3E91-AE22EFB1E037}"/>
              </a:ext>
            </a:extLst>
          </p:cNvPr>
          <p:cNvSpPr txBox="1"/>
          <p:nvPr/>
        </p:nvSpPr>
        <p:spPr>
          <a:xfrm>
            <a:off x="899303" y="282749"/>
            <a:ext cx="58521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ptos Narrow" panose="020B0004020202020204" pitchFamily="34" charset="0"/>
              </a:rPr>
              <a:t>OB</a:t>
            </a:r>
            <a:r>
              <a:rPr lang="es-AR" sz="2800" dirty="0">
                <a:solidFill>
                  <a:schemeClr val="bg1">
                    <a:lumMod val="50000"/>
                  </a:schemeClr>
                </a:solidFill>
                <a:latin typeface="Aptos Narrow" panose="020B0004020202020204" pitchFamily="34" charset="0"/>
              </a:rPr>
              <a:t>JETIVO DE LA INVESTIGACIÓN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D688D61A-0A0E-64FB-BE59-E9F0ECFF8195}"/>
              </a:ext>
            </a:extLst>
          </p:cNvPr>
          <p:cNvGrpSpPr/>
          <p:nvPr/>
        </p:nvGrpSpPr>
        <p:grpSpPr>
          <a:xfrm>
            <a:off x="8276986" y="6127288"/>
            <a:ext cx="3521313" cy="401515"/>
            <a:chOff x="8543686" y="6393988"/>
            <a:chExt cx="3521313" cy="401515"/>
          </a:xfrm>
        </p:grpSpPr>
        <p:sp>
          <p:nvSpPr>
            <p:cNvPr id="11" name="object 2">
              <a:extLst>
                <a:ext uri="{FF2B5EF4-FFF2-40B4-BE49-F238E27FC236}">
                  <a16:creationId xmlns:a16="http://schemas.microsoft.com/office/drawing/2014/main" id="{CA1DE291-F417-DC54-320D-46A012AC9D81}"/>
                </a:ext>
              </a:extLst>
            </p:cNvPr>
            <p:cNvSpPr/>
            <p:nvPr/>
          </p:nvSpPr>
          <p:spPr>
            <a:xfrm>
              <a:off x="8543686" y="6393998"/>
              <a:ext cx="360150" cy="401505"/>
            </a:xfrm>
            <a:custGeom>
              <a:avLst/>
              <a:gdLst/>
              <a:ahLst/>
              <a:cxnLst/>
              <a:rect l="l" t="t" r="r" b="b"/>
              <a:pathLst>
                <a:path w="569594" h="635000">
                  <a:moveTo>
                    <a:pt x="569354" y="0"/>
                  </a:moveTo>
                  <a:lnTo>
                    <a:pt x="363318" y="0"/>
                  </a:lnTo>
                  <a:lnTo>
                    <a:pt x="363318" y="366774"/>
                  </a:lnTo>
                  <a:lnTo>
                    <a:pt x="362120" y="390754"/>
                  </a:lnTo>
                  <a:lnTo>
                    <a:pt x="343434" y="434688"/>
                  </a:lnTo>
                  <a:lnTo>
                    <a:pt x="303401" y="455709"/>
                  </a:lnTo>
                  <a:lnTo>
                    <a:pt x="284692" y="457336"/>
                  </a:lnTo>
                  <a:lnTo>
                    <a:pt x="265972" y="455709"/>
                  </a:lnTo>
                  <a:lnTo>
                    <a:pt x="225940" y="434688"/>
                  </a:lnTo>
                  <a:lnTo>
                    <a:pt x="206487" y="391145"/>
                  </a:lnTo>
                  <a:lnTo>
                    <a:pt x="205145" y="366774"/>
                  </a:lnTo>
                  <a:lnTo>
                    <a:pt x="205145" y="0"/>
                  </a:lnTo>
                  <a:lnTo>
                    <a:pt x="0" y="0"/>
                  </a:lnTo>
                  <a:lnTo>
                    <a:pt x="0" y="357716"/>
                  </a:lnTo>
                  <a:lnTo>
                    <a:pt x="4238" y="425213"/>
                  </a:lnTo>
                  <a:lnTo>
                    <a:pt x="16951" y="479974"/>
                  </a:lnTo>
                  <a:lnTo>
                    <a:pt x="38135" y="524550"/>
                  </a:lnTo>
                  <a:lnTo>
                    <a:pt x="67788" y="561490"/>
                  </a:lnTo>
                  <a:lnTo>
                    <a:pt x="98152" y="586507"/>
                  </a:lnTo>
                  <a:lnTo>
                    <a:pt x="135027" y="606869"/>
                  </a:lnTo>
                  <a:lnTo>
                    <a:pt x="178409" y="622056"/>
                  </a:lnTo>
                  <a:lnTo>
                    <a:pt x="228298" y="631549"/>
                  </a:lnTo>
                  <a:lnTo>
                    <a:pt x="284692" y="634828"/>
                  </a:lnTo>
                  <a:lnTo>
                    <a:pt x="341092" y="631549"/>
                  </a:lnTo>
                  <a:lnTo>
                    <a:pt x="390984" y="622056"/>
                  </a:lnTo>
                  <a:lnTo>
                    <a:pt x="434368" y="606869"/>
                  </a:lnTo>
                  <a:lnTo>
                    <a:pt x="471243" y="586507"/>
                  </a:lnTo>
                  <a:lnTo>
                    <a:pt x="501607" y="561490"/>
                  </a:lnTo>
                  <a:lnTo>
                    <a:pt x="531257" y="524550"/>
                  </a:lnTo>
                  <a:lnTo>
                    <a:pt x="552434" y="479974"/>
                  </a:lnTo>
                  <a:lnTo>
                    <a:pt x="565140" y="425213"/>
                  </a:lnTo>
                  <a:lnTo>
                    <a:pt x="569354" y="357716"/>
                  </a:lnTo>
                  <a:lnTo>
                    <a:pt x="56935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4BDD33B7-26A9-1EE6-4949-036CB2BE7972}"/>
                </a:ext>
              </a:extLst>
            </p:cNvPr>
            <p:cNvSpPr/>
            <p:nvPr/>
          </p:nvSpPr>
          <p:spPr>
            <a:xfrm>
              <a:off x="8972265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84" y="0"/>
                  </a:moveTo>
                  <a:lnTo>
                    <a:pt x="397652" y="0"/>
                  </a:lnTo>
                  <a:lnTo>
                    <a:pt x="397723" y="262696"/>
                  </a:lnTo>
                  <a:lnTo>
                    <a:pt x="398216" y="283569"/>
                  </a:lnTo>
                  <a:lnTo>
                    <a:pt x="399556" y="308680"/>
                  </a:lnTo>
                  <a:lnTo>
                    <a:pt x="402165" y="348638"/>
                  </a:lnTo>
                  <a:lnTo>
                    <a:pt x="221406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10" y="624902"/>
                  </a:lnTo>
                  <a:lnTo>
                    <a:pt x="198740" y="362166"/>
                  </a:lnTo>
                  <a:lnTo>
                    <a:pt x="198246" y="341303"/>
                  </a:lnTo>
                  <a:lnTo>
                    <a:pt x="196906" y="316191"/>
                  </a:lnTo>
                  <a:lnTo>
                    <a:pt x="194297" y="276221"/>
                  </a:lnTo>
                  <a:lnTo>
                    <a:pt x="384093" y="624902"/>
                  </a:lnTo>
                  <a:lnTo>
                    <a:pt x="596484" y="624902"/>
                  </a:lnTo>
                  <a:lnTo>
                    <a:pt x="59648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A8771399-DB50-AB30-7B35-FA7F01B6C056}"/>
                </a:ext>
              </a:extLst>
            </p:cNvPr>
            <p:cNvSpPr/>
            <p:nvPr/>
          </p:nvSpPr>
          <p:spPr>
            <a:xfrm>
              <a:off x="9420833" y="6393988"/>
              <a:ext cx="357340" cy="395483"/>
            </a:xfrm>
            <a:custGeom>
              <a:avLst/>
              <a:gdLst/>
              <a:ahLst/>
              <a:cxnLst/>
              <a:rect l="l" t="t" r="r" b="b"/>
              <a:pathLst>
                <a:path w="565150" h="625475">
                  <a:moveTo>
                    <a:pt x="271143" y="0"/>
                  </a:moveTo>
                  <a:lnTo>
                    <a:pt x="0" y="0"/>
                  </a:lnTo>
                  <a:lnTo>
                    <a:pt x="0" y="624912"/>
                  </a:lnTo>
                  <a:lnTo>
                    <a:pt x="204234" y="624912"/>
                  </a:lnTo>
                  <a:lnTo>
                    <a:pt x="204234" y="416605"/>
                  </a:lnTo>
                  <a:lnTo>
                    <a:pt x="441855" y="416605"/>
                  </a:lnTo>
                  <a:lnTo>
                    <a:pt x="424740" y="387621"/>
                  </a:lnTo>
                  <a:lnTo>
                    <a:pt x="445970" y="373938"/>
                  </a:lnTo>
                  <a:lnTo>
                    <a:pt x="473053" y="350782"/>
                  </a:lnTo>
                  <a:lnTo>
                    <a:pt x="499917" y="315630"/>
                  </a:lnTo>
                  <a:lnTo>
                    <a:pt x="520489" y="265957"/>
                  </a:lnTo>
                  <a:lnTo>
                    <a:pt x="520897" y="262641"/>
                  </a:lnTo>
                  <a:lnTo>
                    <a:pt x="203355" y="262641"/>
                  </a:lnTo>
                  <a:lnTo>
                    <a:pt x="203355" y="153963"/>
                  </a:lnTo>
                  <a:lnTo>
                    <a:pt x="523393" y="153963"/>
                  </a:lnTo>
                  <a:lnTo>
                    <a:pt x="523045" y="150996"/>
                  </a:lnTo>
                  <a:lnTo>
                    <a:pt x="507226" y="108690"/>
                  </a:lnTo>
                  <a:lnTo>
                    <a:pt x="482936" y="73173"/>
                  </a:lnTo>
                  <a:lnTo>
                    <a:pt x="451871" y="45297"/>
                  </a:lnTo>
                  <a:lnTo>
                    <a:pt x="415368" y="24843"/>
                  </a:lnTo>
                  <a:lnTo>
                    <a:pt x="373357" y="10758"/>
                  </a:lnTo>
                  <a:lnTo>
                    <a:pt x="325421" y="2619"/>
                  </a:lnTo>
                  <a:lnTo>
                    <a:pt x="271143" y="0"/>
                  </a:lnTo>
                  <a:close/>
                </a:path>
                <a:path w="565150" h="625475">
                  <a:moveTo>
                    <a:pt x="441855" y="416605"/>
                  </a:moveTo>
                  <a:lnTo>
                    <a:pt x="230464" y="416605"/>
                  </a:lnTo>
                  <a:lnTo>
                    <a:pt x="329864" y="624912"/>
                  </a:lnTo>
                  <a:lnTo>
                    <a:pt x="564862" y="624912"/>
                  </a:lnTo>
                  <a:lnTo>
                    <a:pt x="441855" y="416605"/>
                  </a:lnTo>
                  <a:close/>
                </a:path>
                <a:path w="565150" h="625475">
                  <a:moveTo>
                    <a:pt x="523393" y="153963"/>
                  </a:moveTo>
                  <a:lnTo>
                    <a:pt x="254861" y="153963"/>
                  </a:lnTo>
                  <a:lnTo>
                    <a:pt x="270186" y="154785"/>
                  </a:lnTo>
                  <a:lnTo>
                    <a:pt x="282547" y="157136"/>
                  </a:lnTo>
                  <a:lnTo>
                    <a:pt x="314756" y="179214"/>
                  </a:lnTo>
                  <a:lnTo>
                    <a:pt x="322670" y="208297"/>
                  </a:lnTo>
                  <a:lnTo>
                    <a:pt x="320538" y="225528"/>
                  </a:lnTo>
                  <a:lnTo>
                    <a:pt x="292742" y="256143"/>
                  </a:lnTo>
                  <a:lnTo>
                    <a:pt x="254861" y="262641"/>
                  </a:lnTo>
                  <a:lnTo>
                    <a:pt x="520897" y="262641"/>
                  </a:lnTo>
                  <a:lnTo>
                    <a:pt x="528695" y="199240"/>
                  </a:lnTo>
                  <a:lnTo>
                    <a:pt x="523489" y="154785"/>
                  </a:lnTo>
                  <a:lnTo>
                    <a:pt x="523393" y="153963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AF5F768B-5110-4A4B-C217-268D195450E9}"/>
                </a:ext>
              </a:extLst>
            </p:cNvPr>
            <p:cNvSpPr/>
            <p:nvPr/>
          </p:nvSpPr>
          <p:spPr>
            <a:xfrm>
              <a:off x="9812256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94" y="0"/>
                  </a:moveTo>
                  <a:lnTo>
                    <a:pt x="397673" y="0"/>
                  </a:lnTo>
                  <a:lnTo>
                    <a:pt x="397744" y="262696"/>
                  </a:lnTo>
                  <a:lnTo>
                    <a:pt x="398236" y="283569"/>
                  </a:lnTo>
                  <a:lnTo>
                    <a:pt x="399573" y="308680"/>
                  </a:lnTo>
                  <a:lnTo>
                    <a:pt x="402176" y="348638"/>
                  </a:lnTo>
                  <a:lnTo>
                    <a:pt x="221427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63" y="624902"/>
                  </a:lnTo>
                  <a:lnTo>
                    <a:pt x="198792" y="362187"/>
                  </a:lnTo>
                  <a:lnTo>
                    <a:pt x="198295" y="341324"/>
                  </a:lnTo>
                  <a:lnTo>
                    <a:pt x="196945" y="316212"/>
                  </a:lnTo>
                  <a:lnTo>
                    <a:pt x="194318" y="276242"/>
                  </a:lnTo>
                  <a:lnTo>
                    <a:pt x="384103" y="624902"/>
                  </a:lnTo>
                  <a:lnTo>
                    <a:pt x="596494" y="624902"/>
                  </a:lnTo>
                  <a:lnTo>
                    <a:pt x="59649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grpSp>
          <p:nvGrpSpPr>
            <p:cNvPr id="16" name="object 6">
              <a:extLst>
                <a:ext uri="{FF2B5EF4-FFF2-40B4-BE49-F238E27FC236}">
                  <a16:creationId xmlns:a16="http://schemas.microsoft.com/office/drawing/2014/main" id="{474D4FA3-879D-6773-57DF-39B32AA5ACA2}"/>
                </a:ext>
              </a:extLst>
            </p:cNvPr>
            <p:cNvGrpSpPr/>
            <p:nvPr/>
          </p:nvGrpSpPr>
          <p:grpSpPr>
            <a:xfrm>
              <a:off x="10423963" y="6430743"/>
              <a:ext cx="605743" cy="115608"/>
              <a:chOff x="16486009" y="10170534"/>
              <a:chExt cx="958013" cy="182840"/>
            </a:xfrm>
          </p:grpSpPr>
          <p:pic>
            <p:nvPicPr>
              <p:cNvPr id="41" name="object 7">
                <a:extLst>
                  <a:ext uri="{FF2B5EF4-FFF2-40B4-BE49-F238E27FC236}">
                    <a16:creationId xmlns:a16="http://schemas.microsoft.com/office/drawing/2014/main" id="{C2AC6DDC-4507-DF8F-589B-77EBF057A0F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486009" y="10174235"/>
                <a:ext cx="146634" cy="178863"/>
              </a:xfrm>
              <a:prstGeom prst="rect">
                <a:avLst/>
              </a:prstGeom>
            </p:spPr>
          </p:pic>
          <p:pic>
            <p:nvPicPr>
              <p:cNvPr id="42" name="object 8">
                <a:extLst>
                  <a:ext uri="{FF2B5EF4-FFF2-40B4-BE49-F238E27FC236}">
                    <a16:creationId xmlns:a16="http://schemas.microsoft.com/office/drawing/2014/main" id="{480751ED-CD22-5B42-D501-79B6EC2FF56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676450" y="10217566"/>
                <a:ext cx="113692" cy="132770"/>
              </a:xfrm>
              <a:prstGeom prst="rect">
                <a:avLst/>
              </a:prstGeom>
            </p:spPr>
          </p:pic>
          <p:sp>
            <p:nvSpPr>
              <p:cNvPr id="43" name="object 9">
                <a:extLst>
                  <a:ext uri="{FF2B5EF4-FFF2-40B4-BE49-F238E27FC236}">
                    <a16:creationId xmlns:a16="http://schemas.microsoft.com/office/drawing/2014/main" id="{91A8353F-92CC-B48A-8525-BE2819647121}"/>
                  </a:ext>
                </a:extLst>
              </p:cNvPr>
              <p:cNvSpPr/>
              <p:nvPr/>
            </p:nvSpPr>
            <p:spPr>
              <a:xfrm>
                <a:off x="16831895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612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612" y="179806"/>
                    </a:lnTo>
                    <a:lnTo>
                      <a:pt x="20612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44" name="object 10">
                <a:extLst>
                  <a:ext uri="{FF2B5EF4-FFF2-40B4-BE49-F238E27FC236}">
                    <a16:creationId xmlns:a16="http://schemas.microsoft.com/office/drawing/2014/main" id="{BBA2CAF9-F9CA-3911-6591-EC2D99E0F87C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6884726" y="10220309"/>
                <a:ext cx="130048" cy="131043"/>
              </a:xfrm>
              <a:prstGeom prst="rect">
                <a:avLst/>
              </a:prstGeom>
            </p:spPr>
          </p:pic>
          <p:pic>
            <p:nvPicPr>
              <p:cNvPr id="45" name="object 11">
                <a:extLst>
                  <a:ext uri="{FF2B5EF4-FFF2-40B4-BE49-F238E27FC236}">
                    <a16:creationId xmlns:a16="http://schemas.microsoft.com/office/drawing/2014/main" id="{E629BFF0-8A6C-EC3D-7735-96AEE3384A90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037162" y="10217578"/>
                <a:ext cx="122980" cy="135796"/>
              </a:xfrm>
              <a:prstGeom prst="rect">
                <a:avLst/>
              </a:prstGeom>
            </p:spPr>
          </p:pic>
          <p:pic>
            <p:nvPicPr>
              <p:cNvPr id="46" name="object 12">
                <a:extLst>
                  <a:ext uri="{FF2B5EF4-FFF2-40B4-BE49-F238E27FC236}">
                    <a16:creationId xmlns:a16="http://schemas.microsoft.com/office/drawing/2014/main" id="{E9D2A245-A3A0-2768-B068-BD2F77D45BF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194136" y="10218037"/>
                <a:ext cx="191205" cy="134829"/>
              </a:xfrm>
              <a:prstGeom prst="rect">
                <a:avLst/>
              </a:prstGeom>
            </p:spPr>
          </p:pic>
          <p:sp>
            <p:nvSpPr>
              <p:cNvPr id="47" name="object 13">
                <a:extLst>
                  <a:ext uri="{FF2B5EF4-FFF2-40B4-BE49-F238E27FC236}">
                    <a16:creationId xmlns:a16="http://schemas.microsoft.com/office/drawing/2014/main" id="{C61DEDC8-8BCA-485A-31E1-C911EFEA74B1}"/>
                  </a:ext>
                </a:extLst>
              </p:cNvPr>
              <p:cNvSpPr/>
              <p:nvPr/>
            </p:nvSpPr>
            <p:spPr>
              <a:xfrm>
                <a:off x="17421797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31" y="49784"/>
                    </a:lnTo>
                    <a:lnTo>
                      <a:pt x="1231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7" name="object 14">
              <a:extLst>
                <a:ext uri="{FF2B5EF4-FFF2-40B4-BE49-F238E27FC236}">
                  <a16:creationId xmlns:a16="http://schemas.microsoft.com/office/drawing/2014/main" id="{B6EDE47E-80D8-74E8-89CF-E7D7410A1B90}"/>
                </a:ext>
              </a:extLst>
            </p:cNvPr>
            <p:cNvGrpSpPr/>
            <p:nvPr/>
          </p:nvGrpSpPr>
          <p:grpSpPr>
            <a:xfrm>
              <a:off x="11052397" y="6428324"/>
              <a:ext cx="280727" cy="117887"/>
              <a:chOff x="17479908" y="10166708"/>
              <a:chExt cx="443984" cy="186444"/>
            </a:xfrm>
          </p:grpSpPr>
          <p:pic>
            <p:nvPicPr>
              <p:cNvPr id="38" name="object 15">
                <a:extLst>
                  <a:ext uri="{FF2B5EF4-FFF2-40B4-BE49-F238E27FC236}">
                    <a16:creationId xmlns:a16="http://schemas.microsoft.com/office/drawing/2014/main" id="{AC150A5C-098E-4F55-CD06-7D0212A91DA9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644672" y="10218319"/>
                <a:ext cx="114425" cy="134833"/>
              </a:xfrm>
              <a:prstGeom prst="rect">
                <a:avLst/>
              </a:prstGeom>
            </p:spPr>
          </p:pic>
          <p:pic>
            <p:nvPicPr>
              <p:cNvPr id="39" name="object 16">
                <a:extLst>
                  <a:ext uri="{FF2B5EF4-FFF2-40B4-BE49-F238E27FC236}">
                    <a16:creationId xmlns:a16="http://schemas.microsoft.com/office/drawing/2014/main" id="{FC7DDDF9-FFED-2114-1F7C-9D899265A212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7479908" y="10166708"/>
                <a:ext cx="131283" cy="186402"/>
              </a:xfrm>
              <a:prstGeom prst="rect">
                <a:avLst/>
              </a:prstGeom>
            </p:spPr>
          </p:pic>
          <p:pic>
            <p:nvPicPr>
              <p:cNvPr id="40" name="object 17">
                <a:extLst>
                  <a:ext uri="{FF2B5EF4-FFF2-40B4-BE49-F238E27FC236}">
                    <a16:creationId xmlns:a16="http://schemas.microsoft.com/office/drawing/2014/main" id="{64CE809B-42D8-868A-4F1C-594743396A9C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7792609" y="10166708"/>
                <a:ext cx="131283" cy="186402"/>
              </a:xfrm>
              <a:prstGeom prst="rect">
                <a:avLst/>
              </a:prstGeom>
            </p:spPr>
          </p:pic>
        </p:grpSp>
        <p:grpSp>
          <p:nvGrpSpPr>
            <p:cNvPr id="18" name="object 18">
              <a:extLst>
                <a:ext uri="{FF2B5EF4-FFF2-40B4-BE49-F238E27FC236}">
                  <a16:creationId xmlns:a16="http://schemas.microsoft.com/office/drawing/2014/main" id="{A70F876E-D26D-1F1A-C0AA-57CCE029E3BA}"/>
                </a:ext>
              </a:extLst>
            </p:cNvPr>
            <p:cNvGrpSpPr/>
            <p:nvPr/>
          </p:nvGrpSpPr>
          <p:grpSpPr>
            <a:xfrm>
              <a:off x="11410269" y="6428329"/>
              <a:ext cx="654730" cy="118022"/>
              <a:chOff x="18045901" y="10166716"/>
              <a:chExt cx="1035487" cy="186657"/>
            </a:xfrm>
          </p:grpSpPr>
          <p:pic>
            <p:nvPicPr>
              <p:cNvPr id="30" name="object 19">
                <a:extLst>
                  <a:ext uri="{FF2B5EF4-FFF2-40B4-BE49-F238E27FC236}">
                    <a16:creationId xmlns:a16="http://schemas.microsoft.com/office/drawing/2014/main" id="{C307F760-D284-9A64-A260-6D04CE50CB1E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8045901" y="10174273"/>
                <a:ext cx="148937" cy="176067"/>
              </a:xfrm>
              <a:prstGeom prst="rect">
                <a:avLst/>
              </a:prstGeom>
            </p:spPr>
          </p:pic>
          <p:pic>
            <p:nvPicPr>
              <p:cNvPr id="31" name="object 20">
                <a:extLst>
                  <a:ext uri="{FF2B5EF4-FFF2-40B4-BE49-F238E27FC236}">
                    <a16:creationId xmlns:a16="http://schemas.microsoft.com/office/drawing/2014/main" id="{23B49304-7856-B3AA-48D4-35C89074DABC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8231547" y="10218319"/>
                <a:ext cx="114404" cy="134833"/>
              </a:xfrm>
              <a:prstGeom prst="rect">
                <a:avLst/>
              </a:prstGeom>
            </p:spPr>
          </p:pic>
          <p:pic>
            <p:nvPicPr>
              <p:cNvPr id="32" name="object 21">
                <a:extLst>
                  <a:ext uri="{FF2B5EF4-FFF2-40B4-BE49-F238E27FC236}">
                    <a16:creationId xmlns:a16="http://schemas.microsoft.com/office/drawing/2014/main" id="{B7172765-E2D9-53DB-E159-4F23781F961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8378985" y="10217577"/>
                <a:ext cx="119724" cy="135796"/>
              </a:xfrm>
              <a:prstGeom prst="rect">
                <a:avLst/>
              </a:prstGeom>
            </p:spPr>
          </p:pic>
          <p:sp>
            <p:nvSpPr>
              <p:cNvPr id="33" name="object 22">
                <a:extLst>
                  <a:ext uri="{FF2B5EF4-FFF2-40B4-BE49-F238E27FC236}">
                    <a16:creationId xmlns:a16="http://schemas.microsoft.com/office/drawing/2014/main" id="{0FAD3E6C-35E4-2DA3-1653-84363A5C0FD0}"/>
                  </a:ext>
                </a:extLst>
              </p:cNvPr>
              <p:cNvSpPr/>
              <p:nvPr/>
            </p:nvSpPr>
            <p:spPr>
              <a:xfrm>
                <a:off x="18531181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34" name="object 23">
                <a:extLst>
                  <a:ext uri="{FF2B5EF4-FFF2-40B4-BE49-F238E27FC236}">
                    <a16:creationId xmlns:a16="http://schemas.microsoft.com/office/drawing/2014/main" id="{F2ED660F-B3B4-3B45-1E08-FF8CE4665578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8588795" y="10217577"/>
                <a:ext cx="135556" cy="135796"/>
              </a:xfrm>
              <a:prstGeom prst="rect">
                <a:avLst/>
              </a:prstGeom>
            </p:spPr>
          </p:pic>
          <p:pic>
            <p:nvPicPr>
              <p:cNvPr id="35" name="object 24">
                <a:extLst>
                  <a:ext uri="{FF2B5EF4-FFF2-40B4-BE49-F238E27FC236}">
                    <a16:creationId xmlns:a16="http://schemas.microsoft.com/office/drawing/2014/main" id="{BBE3EC2E-0701-851E-38B2-B4F70C7EAEE2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8759347" y="10217566"/>
                <a:ext cx="113682" cy="132770"/>
              </a:xfrm>
              <a:prstGeom prst="rect">
                <a:avLst/>
              </a:prstGeom>
            </p:spPr>
          </p:pic>
          <p:pic>
            <p:nvPicPr>
              <p:cNvPr id="36" name="object 25">
                <a:extLst>
                  <a:ext uri="{FF2B5EF4-FFF2-40B4-BE49-F238E27FC236}">
                    <a16:creationId xmlns:a16="http://schemas.microsoft.com/office/drawing/2014/main" id="{1CE3515A-8297-4767-5843-68F328A938F8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8904482" y="10218319"/>
                <a:ext cx="114425" cy="134833"/>
              </a:xfrm>
              <a:prstGeom prst="rect">
                <a:avLst/>
              </a:prstGeom>
            </p:spPr>
          </p:pic>
          <p:sp>
            <p:nvSpPr>
              <p:cNvPr id="37" name="object 26">
                <a:extLst>
                  <a:ext uri="{FF2B5EF4-FFF2-40B4-BE49-F238E27FC236}">
                    <a16:creationId xmlns:a16="http://schemas.microsoft.com/office/drawing/2014/main" id="{997C53F9-CF56-9E68-D20A-06DA1776EAD6}"/>
                  </a:ext>
                </a:extLst>
              </p:cNvPr>
              <p:cNvSpPr/>
              <p:nvPr/>
            </p:nvSpPr>
            <p:spPr>
              <a:xfrm>
                <a:off x="19061703" y="10166716"/>
                <a:ext cx="1968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84150">
                    <a:moveTo>
                      <a:pt x="19381" y="0"/>
                    </a:moveTo>
                    <a:lnTo>
                      <a:pt x="0" y="0"/>
                    </a:lnTo>
                    <a:lnTo>
                      <a:pt x="0" y="183617"/>
                    </a:lnTo>
                    <a:lnTo>
                      <a:pt x="19381" y="183617"/>
                    </a:lnTo>
                    <a:lnTo>
                      <a:pt x="19381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9" name="object 27">
              <a:extLst>
                <a:ext uri="{FF2B5EF4-FFF2-40B4-BE49-F238E27FC236}">
                  <a16:creationId xmlns:a16="http://schemas.microsoft.com/office/drawing/2014/main" id="{96A7A7A2-41C5-CB2D-D437-A9760AEB5B61}"/>
                </a:ext>
              </a:extLst>
            </p:cNvPr>
            <p:cNvGrpSpPr/>
            <p:nvPr/>
          </p:nvGrpSpPr>
          <p:grpSpPr>
            <a:xfrm>
              <a:off x="10418876" y="6619228"/>
              <a:ext cx="183063" cy="117993"/>
              <a:chOff x="16477963" y="10468632"/>
              <a:chExt cx="289523" cy="186612"/>
            </a:xfrm>
          </p:grpSpPr>
          <p:pic>
            <p:nvPicPr>
              <p:cNvPr id="28" name="object 28">
                <a:extLst>
                  <a:ext uri="{FF2B5EF4-FFF2-40B4-BE49-F238E27FC236}">
                    <a16:creationId xmlns:a16="http://schemas.microsoft.com/office/drawing/2014/main" id="{DD43305B-AD9D-E722-A43B-E0E12D4EB8DB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6477963" y="10468632"/>
                <a:ext cx="131283" cy="186371"/>
              </a:xfrm>
              <a:prstGeom prst="rect">
                <a:avLst/>
              </a:prstGeom>
            </p:spPr>
          </p:pic>
          <p:pic>
            <p:nvPicPr>
              <p:cNvPr id="29" name="object 29">
                <a:extLst>
                  <a:ext uri="{FF2B5EF4-FFF2-40B4-BE49-F238E27FC236}">
                    <a16:creationId xmlns:a16="http://schemas.microsoft.com/office/drawing/2014/main" id="{FF9E4C74-DC6D-A029-7F33-8A6A7C7F5032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6644506" y="10519427"/>
                <a:ext cx="122980" cy="135817"/>
              </a:xfrm>
              <a:prstGeom prst="rect">
                <a:avLst/>
              </a:prstGeom>
            </p:spPr>
          </p:pic>
        </p:grpSp>
        <p:grpSp>
          <p:nvGrpSpPr>
            <p:cNvPr id="20" name="object 30">
              <a:extLst>
                <a:ext uri="{FF2B5EF4-FFF2-40B4-BE49-F238E27FC236}">
                  <a16:creationId xmlns:a16="http://schemas.microsoft.com/office/drawing/2014/main" id="{66520EE3-2C07-7CDA-91E2-D899CF570E34}"/>
                </a:ext>
              </a:extLst>
            </p:cNvPr>
            <p:cNvGrpSpPr/>
            <p:nvPr/>
          </p:nvGrpSpPr>
          <p:grpSpPr>
            <a:xfrm>
              <a:off x="10670822" y="6612538"/>
              <a:ext cx="248592" cy="124683"/>
              <a:chOff x="16876428" y="10458052"/>
              <a:chExt cx="393160" cy="197192"/>
            </a:xfrm>
          </p:grpSpPr>
          <p:pic>
            <p:nvPicPr>
              <p:cNvPr id="26" name="object 31">
                <a:extLst>
                  <a:ext uri="{FF2B5EF4-FFF2-40B4-BE49-F238E27FC236}">
                    <a16:creationId xmlns:a16="http://schemas.microsoft.com/office/drawing/2014/main" id="{345A6D09-0E97-D13E-DAC5-D6846E13D6E5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6876428" y="10476140"/>
                <a:ext cx="152173" cy="176067"/>
              </a:xfrm>
              <a:prstGeom prst="rect">
                <a:avLst/>
              </a:prstGeom>
            </p:spPr>
          </p:pic>
          <p:pic>
            <p:nvPicPr>
              <p:cNvPr id="27" name="object 32">
                <a:extLst>
                  <a:ext uri="{FF2B5EF4-FFF2-40B4-BE49-F238E27FC236}">
                    <a16:creationId xmlns:a16="http://schemas.microsoft.com/office/drawing/2014/main" id="{EF62C28F-BBB2-3B0A-482E-70A58F25ED85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7056025" y="10458052"/>
                <a:ext cx="213563" cy="197192"/>
              </a:xfrm>
              <a:prstGeom prst="rect">
                <a:avLst/>
              </a:prstGeom>
            </p:spPr>
          </p:pic>
        </p:grpSp>
        <p:grpSp>
          <p:nvGrpSpPr>
            <p:cNvPr id="21" name="object 33">
              <a:extLst>
                <a:ext uri="{FF2B5EF4-FFF2-40B4-BE49-F238E27FC236}">
                  <a16:creationId xmlns:a16="http://schemas.microsoft.com/office/drawing/2014/main" id="{4A7F9345-5A4F-4648-A914-FC1AF5ACCAFD}"/>
                </a:ext>
              </a:extLst>
            </p:cNvPr>
            <p:cNvGrpSpPr/>
            <p:nvPr/>
          </p:nvGrpSpPr>
          <p:grpSpPr>
            <a:xfrm>
              <a:off x="10987189" y="6623978"/>
              <a:ext cx="482571" cy="137092"/>
              <a:chOff x="17376778" y="10476145"/>
              <a:chExt cx="763210" cy="216817"/>
            </a:xfrm>
          </p:grpSpPr>
          <p:pic>
            <p:nvPicPr>
              <p:cNvPr id="22" name="object 34">
                <a:extLst>
                  <a:ext uri="{FF2B5EF4-FFF2-40B4-BE49-F238E27FC236}">
                    <a16:creationId xmlns:a16="http://schemas.microsoft.com/office/drawing/2014/main" id="{32D8737C-BDEC-06E2-3BF2-12DA59205932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7376778" y="10476145"/>
                <a:ext cx="156414" cy="176057"/>
              </a:xfrm>
              <a:prstGeom prst="rect">
                <a:avLst/>
              </a:prstGeom>
            </p:spPr>
          </p:pic>
          <p:pic>
            <p:nvPicPr>
              <p:cNvPr id="23" name="object 35">
                <a:extLst>
                  <a:ext uri="{FF2B5EF4-FFF2-40B4-BE49-F238E27FC236}">
                    <a16:creationId xmlns:a16="http://schemas.microsoft.com/office/drawing/2014/main" id="{2096598F-CD95-DFA4-31D5-C6BD124B5E2A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7564932" y="10514911"/>
                <a:ext cx="132278" cy="140330"/>
              </a:xfrm>
              <a:prstGeom prst="rect">
                <a:avLst/>
              </a:prstGeom>
            </p:spPr>
          </p:pic>
          <p:pic>
            <p:nvPicPr>
              <p:cNvPr id="24" name="object 36">
                <a:extLst>
                  <a:ext uri="{FF2B5EF4-FFF2-40B4-BE49-F238E27FC236}">
                    <a16:creationId xmlns:a16="http://schemas.microsoft.com/office/drawing/2014/main" id="{2CAEAAF9-CD70-597B-0C90-EEAE1836E1F8}"/>
                  </a:ext>
                </a:extLst>
              </p:cNvPr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17719634" y="10514884"/>
                <a:ext cx="141587" cy="178078"/>
              </a:xfrm>
              <a:prstGeom prst="rect">
                <a:avLst/>
              </a:prstGeom>
            </p:spPr>
          </p:pic>
          <p:pic>
            <p:nvPicPr>
              <p:cNvPr id="25" name="object 37">
                <a:extLst>
                  <a:ext uri="{FF2B5EF4-FFF2-40B4-BE49-F238E27FC236}">
                    <a16:creationId xmlns:a16="http://schemas.microsoft.com/office/drawing/2014/main" id="{2FC0FACB-9E76-A3AD-6D00-10C316CF458A}"/>
                  </a:ext>
                </a:extLst>
              </p:cNvPr>
              <p:cNvPicPr/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17895495" y="10514876"/>
                <a:ext cx="244493" cy="140368"/>
              </a:xfrm>
              <a:prstGeom prst="rect">
                <a:avLst/>
              </a:prstGeom>
            </p:spPr>
          </p:pic>
        </p:grpSp>
      </p:grpSp>
      <p:sp>
        <p:nvSpPr>
          <p:cNvPr id="48" name="object 38">
            <a:extLst>
              <a:ext uri="{FF2B5EF4-FFF2-40B4-BE49-F238E27FC236}">
                <a16:creationId xmlns:a16="http://schemas.microsoft.com/office/drawing/2014/main" id="{18AE02F7-5798-BF14-4E0D-2394B6FD7332}"/>
              </a:ext>
            </a:extLst>
          </p:cNvPr>
          <p:cNvSpPr/>
          <p:nvPr/>
        </p:nvSpPr>
        <p:spPr>
          <a:xfrm>
            <a:off x="0" y="0"/>
            <a:ext cx="899303" cy="883920"/>
          </a:xfrm>
          <a:custGeom>
            <a:avLst/>
            <a:gdLst/>
            <a:ahLst/>
            <a:cxnLst/>
            <a:rect l="l" t="t" r="r" b="b"/>
            <a:pathLst>
              <a:path w="5791200" h="5692140">
                <a:moveTo>
                  <a:pt x="5790787" y="0"/>
                </a:moveTo>
                <a:lnTo>
                  <a:pt x="0" y="0"/>
                </a:lnTo>
                <a:lnTo>
                  <a:pt x="0" y="5691659"/>
                </a:lnTo>
                <a:lnTo>
                  <a:pt x="5790787" y="0"/>
                </a:lnTo>
                <a:close/>
              </a:path>
            </a:pathLst>
          </a:custGeom>
          <a:solidFill>
            <a:srgbClr val="E422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pic>
        <p:nvPicPr>
          <p:cNvPr id="49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28CCB37D-6C76-A137-51D7-6C845FF81786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589245" y="9168"/>
            <a:ext cx="1600966" cy="982870"/>
          </a:xfrm>
          <a:prstGeom prst="rect">
            <a:avLst/>
          </a:prstGeom>
          <a:ln>
            <a:noFill/>
          </a:ln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4BC9FB17-9622-4909-30DD-D1BEE804D662}"/>
              </a:ext>
            </a:extLst>
          </p:cNvPr>
          <p:cNvSpPr txBox="1"/>
          <p:nvPr/>
        </p:nvSpPr>
        <p:spPr>
          <a:xfrm>
            <a:off x="903663" y="789371"/>
            <a:ext cx="9841609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AR" dirty="0">
                <a:latin typeface="Aptos Narrow"/>
              </a:rPr>
              <a:t>¿cómo se expande la ciudad? ¿de qué forma?  ¿con qué densidades poblacionales? ¿qué dificultades tiene la cuidad para un desarrollo sostenible?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730535-9A98-D368-2ED9-65BA9D8CCDE0}"/>
              </a:ext>
            </a:extLst>
          </p:cNvPr>
          <p:cNvSpPr txBox="1"/>
          <p:nvPr/>
        </p:nvSpPr>
        <p:spPr>
          <a:xfrm>
            <a:off x="935513" y="6032705"/>
            <a:ext cx="606799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AR" sz="1200" dirty="0">
                <a:latin typeface="Aptos Narrow"/>
              </a:rPr>
              <a:t>Nueva agenda urbana (ONU, 2015)</a:t>
            </a:r>
          </a:p>
          <a:p>
            <a:r>
              <a:rPr lang="es-AR" sz="1200" dirty="0">
                <a:latin typeface="Aptos Narrow"/>
              </a:rPr>
              <a:t>Atlas de la expansión urbana” (Instituto Lincoln, 2016) </a:t>
            </a:r>
          </a:p>
          <a:p>
            <a:r>
              <a:rPr lang="es-AR" sz="1200" dirty="0">
                <a:latin typeface="Aptos Narrow"/>
              </a:rPr>
              <a:t>La expansión de los Grandes Aglomerados Urbanos Argentinos (CIPPEC 2018)</a:t>
            </a:r>
          </a:p>
          <a:p>
            <a:r>
              <a:rPr lang="es-AR" sz="1200" dirty="0">
                <a:latin typeface="Aptos Narrow"/>
              </a:rPr>
              <a:t>Ponencia Instituto </a:t>
            </a:r>
            <a:r>
              <a:rPr lang="es-AR" sz="1200" dirty="0" err="1">
                <a:latin typeface="Aptos Narrow"/>
              </a:rPr>
              <a:t>Gullich</a:t>
            </a:r>
            <a:r>
              <a:rPr lang="es-AR" sz="1200" dirty="0">
                <a:latin typeface="Aptos Narrow"/>
              </a:rPr>
              <a:t> Córdoba-Italia (Carranza, 2025)</a:t>
            </a:r>
          </a:p>
        </p:txBody>
      </p:sp>
    </p:spTree>
    <p:extLst>
      <p:ext uri="{BB962C8B-B14F-4D97-AF65-F5344CB8AC3E}">
        <p14:creationId xmlns:p14="http://schemas.microsoft.com/office/powerpoint/2010/main" val="1795035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6A14B-8BAD-C645-227F-A37CA5360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CF55F2E-000C-C225-099C-36A359A2FAF8}"/>
              </a:ext>
            </a:extLst>
          </p:cNvPr>
          <p:cNvSpPr txBox="1"/>
          <p:nvPr/>
        </p:nvSpPr>
        <p:spPr>
          <a:xfrm>
            <a:off x="899303" y="282749"/>
            <a:ext cx="8759047" cy="9548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ts val="3375"/>
              </a:lnSpc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ptos Narrow"/>
              </a:rPr>
              <a:t>ANÁLISIS DEL CRECIMIENTO POR CANTIDAD DE PARCELAS POR ZONAS</a:t>
            </a:r>
            <a:r>
              <a:rPr lang="en-US" sz="2800" b="0" i="0" dirty="0">
                <a:solidFill>
                  <a:schemeClr val="bg1">
                    <a:lumMod val="50000"/>
                  </a:schemeClr>
                </a:solidFill>
                <a:effectLst/>
                <a:latin typeface="Aptos Narrow"/>
              </a:rPr>
              <a:t> 2022 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38C3B30-2ECB-449F-AFDB-8C901172D0FD}"/>
              </a:ext>
            </a:extLst>
          </p:cNvPr>
          <p:cNvGrpSpPr/>
          <p:nvPr/>
        </p:nvGrpSpPr>
        <p:grpSpPr>
          <a:xfrm>
            <a:off x="8276986" y="6127288"/>
            <a:ext cx="3521313" cy="401515"/>
            <a:chOff x="8543686" y="6393988"/>
            <a:chExt cx="3521313" cy="401515"/>
          </a:xfrm>
        </p:grpSpPr>
        <p:sp>
          <p:nvSpPr>
            <p:cNvPr id="6" name="object 2">
              <a:extLst>
                <a:ext uri="{FF2B5EF4-FFF2-40B4-BE49-F238E27FC236}">
                  <a16:creationId xmlns:a16="http://schemas.microsoft.com/office/drawing/2014/main" id="{3B82982D-F2EF-B72D-F947-05B9DDBC21D2}"/>
                </a:ext>
              </a:extLst>
            </p:cNvPr>
            <p:cNvSpPr/>
            <p:nvPr/>
          </p:nvSpPr>
          <p:spPr>
            <a:xfrm>
              <a:off x="8543686" y="6393998"/>
              <a:ext cx="360150" cy="401505"/>
            </a:xfrm>
            <a:custGeom>
              <a:avLst/>
              <a:gdLst/>
              <a:ahLst/>
              <a:cxnLst/>
              <a:rect l="l" t="t" r="r" b="b"/>
              <a:pathLst>
                <a:path w="569594" h="635000">
                  <a:moveTo>
                    <a:pt x="569354" y="0"/>
                  </a:moveTo>
                  <a:lnTo>
                    <a:pt x="363318" y="0"/>
                  </a:lnTo>
                  <a:lnTo>
                    <a:pt x="363318" y="366774"/>
                  </a:lnTo>
                  <a:lnTo>
                    <a:pt x="362120" y="390754"/>
                  </a:lnTo>
                  <a:lnTo>
                    <a:pt x="343434" y="434688"/>
                  </a:lnTo>
                  <a:lnTo>
                    <a:pt x="303401" y="455709"/>
                  </a:lnTo>
                  <a:lnTo>
                    <a:pt x="284692" y="457336"/>
                  </a:lnTo>
                  <a:lnTo>
                    <a:pt x="265972" y="455709"/>
                  </a:lnTo>
                  <a:lnTo>
                    <a:pt x="225940" y="434688"/>
                  </a:lnTo>
                  <a:lnTo>
                    <a:pt x="206487" y="391145"/>
                  </a:lnTo>
                  <a:lnTo>
                    <a:pt x="205145" y="366774"/>
                  </a:lnTo>
                  <a:lnTo>
                    <a:pt x="205145" y="0"/>
                  </a:lnTo>
                  <a:lnTo>
                    <a:pt x="0" y="0"/>
                  </a:lnTo>
                  <a:lnTo>
                    <a:pt x="0" y="357716"/>
                  </a:lnTo>
                  <a:lnTo>
                    <a:pt x="4238" y="425213"/>
                  </a:lnTo>
                  <a:lnTo>
                    <a:pt x="16951" y="479974"/>
                  </a:lnTo>
                  <a:lnTo>
                    <a:pt x="38135" y="524550"/>
                  </a:lnTo>
                  <a:lnTo>
                    <a:pt x="67788" y="561490"/>
                  </a:lnTo>
                  <a:lnTo>
                    <a:pt x="98152" y="586507"/>
                  </a:lnTo>
                  <a:lnTo>
                    <a:pt x="135027" y="606869"/>
                  </a:lnTo>
                  <a:lnTo>
                    <a:pt x="178409" y="622056"/>
                  </a:lnTo>
                  <a:lnTo>
                    <a:pt x="228298" y="631549"/>
                  </a:lnTo>
                  <a:lnTo>
                    <a:pt x="284692" y="634828"/>
                  </a:lnTo>
                  <a:lnTo>
                    <a:pt x="341092" y="631549"/>
                  </a:lnTo>
                  <a:lnTo>
                    <a:pt x="390984" y="622056"/>
                  </a:lnTo>
                  <a:lnTo>
                    <a:pt x="434368" y="606869"/>
                  </a:lnTo>
                  <a:lnTo>
                    <a:pt x="471243" y="586507"/>
                  </a:lnTo>
                  <a:lnTo>
                    <a:pt x="501607" y="561490"/>
                  </a:lnTo>
                  <a:lnTo>
                    <a:pt x="531257" y="524550"/>
                  </a:lnTo>
                  <a:lnTo>
                    <a:pt x="552434" y="479974"/>
                  </a:lnTo>
                  <a:lnTo>
                    <a:pt x="565140" y="425213"/>
                  </a:lnTo>
                  <a:lnTo>
                    <a:pt x="569354" y="357716"/>
                  </a:lnTo>
                  <a:lnTo>
                    <a:pt x="56935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D40A9B90-1D93-2B12-1193-E50FA1D84F2D}"/>
                </a:ext>
              </a:extLst>
            </p:cNvPr>
            <p:cNvSpPr/>
            <p:nvPr/>
          </p:nvSpPr>
          <p:spPr>
            <a:xfrm>
              <a:off x="8972265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84" y="0"/>
                  </a:moveTo>
                  <a:lnTo>
                    <a:pt x="397652" y="0"/>
                  </a:lnTo>
                  <a:lnTo>
                    <a:pt x="397723" y="262696"/>
                  </a:lnTo>
                  <a:lnTo>
                    <a:pt x="398216" y="283569"/>
                  </a:lnTo>
                  <a:lnTo>
                    <a:pt x="399556" y="308680"/>
                  </a:lnTo>
                  <a:lnTo>
                    <a:pt x="402165" y="348638"/>
                  </a:lnTo>
                  <a:lnTo>
                    <a:pt x="221406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10" y="624902"/>
                  </a:lnTo>
                  <a:lnTo>
                    <a:pt x="198740" y="362166"/>
                  </a:lnTo>
                  <a:lnTo>
                    <a:pt x="198246" y="341303"/>
                  </a:lnTo>
                  <a:lnTo>
                    <a:pt x="196906" y="316191"/>
                  </a:lnTo>
                  <a:lnTo>
                    <a:pt x="194297" y="276221"/>
                  </a:lnTo>
                  <a:lnTo>
                    <a:pt x="384093" y="624902"/>
                  </a:lnTo>
                  <a:lnTo>
                    <a:pt x="596484" y="624902"/>
                  </a:lnTo>
                  <a:lnTo>
                    <a:pt x="59648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DFF73663-0CF9-C889-AF0A-5E79C2440E16}"/>
                </a:ext>
              </a:extLst>
            </p:cNvPr>
            <p:cNvSpPr/>
            <p:nvPr/>
          </p:nvSpPr>
          <p:spPr>
            <a:xfrm>
              <a:off x="9420833" y="6393988"/>
              <a:ext cx="357340" cy="395483"/>
            </a:xfrm>
            <a:custGeom>
              <a:avLst/>
              <a:gdLst/>
              <a:ahLst/>
              <a:cxnLst/>
              <a:rect l="l" t="t" r="r" b="b"/>
              <a:pathLst>
                <a:path w="565150" h="625475">
                  <a:moveTo>
                    <a:pt x="271143" y="0"/>
                  </a:moveTo>
                  <a:lnTo>
                    <a:pt x="0" y="0"/>
                  </a:lnTo>
                  <a:lnTo>
                    <a:pt x="0" y="624912"/>
                  </a:lnTo>
                  <a:lnTo>
                    <a:pt x="204234" y="624912"/>
                  </a:lnTo>
                  <a:lnTo>
                    <a:pt x="204234" y="416605"/>
                  </a:lnTo>
                  <a:lnTo>
                    <a:pt x="441855" y="416605"/>
                  </a:lnTo>
                  <a:lnTo>
                    <a:pt x="424740" y="387621"/>
                  </a:lnTo>
                  <a:lnTo>
                    <a:pt x="445970" y="373938"/>
                  </a:lnTo>
                  <a:lnTo>
                    <a:pt x="473053" y="350782"/>
                  </a:lnTo>
                  <a:lnTo>
                    <a:pt x="499917" y="315630"/>
                  </a:lnTo>
                  <a:lnTo>
                    <a:pt x="520489" y="265957"/>
                  </a:lnTo>
                  <a:lnTo>
                    <a:pt x="520897" y="262641"/>
                  </a:lnTo>
                  <a:lnTo>
                    <a:pt x="203355" y="262641"/>
                  </a:lnTo>
                  <a:lnTo>
                    <a:pt x="203355" y="153963"/>
                  </a:lnTo>
                  <a:lnTo>
                    <a:pt x="523393" y="153963"/>
                  </a:lnTo>
                  <a:lnTo>
                    <a:pt x="523045" y="150996"/>
                  </a:lnTo>
                  <a:lnTo>
                    <a:pt x="507226" y="108690"/>
                  </a:lnTo>
                  <a:lnTo>
                    <a:pt x="482936" y="73173"/>
                  </a:lnTo>
                  <a:lnTo>
                    <a:pt x="451871" y="45297"/>
                  </a:lnTo>
                  <a:lnTo>
                    <a:pt x="415368" y="24843"/>
                  </a:lnTo>
                  <a:lnTo>
                    <a:pt x="373357" y="10758"/>
                  </a:lnTo>
                  <a:lnTo>
                    <a:pt x="325421" y="2619"/>
                  </a:lnTo>
                  <a:lnTo>
                    <a:pt x="271143" y="0"/>
                  </a:lnTo>
                  <a:close/>
                </a:path>
                <a:path w="565150" h="625475">
                  <a:moveTo>
                    <a:pt x="441855" y="416605"/>
                  </a:moveTo>
                  <a:lnTo>
                    <a:pt x="230464" y="416605"/>
                  </a:lnTo>
                  <a:lnTo>
                    <a:pt x="329864" y="624912"/>
                  </a:lnTo>
                  <a:lnTo>
                    <a:pt x="564862" y="624912"/>
                  </a:lnTo>
                  <a:lnTo>
                    <a:pt x="441855" y="416605"/>
                  </a:lnTo>
                  <a:close/>
                </a:path>
                <a:path w="565150" h="625475">
                  <a:moveTo>
                    <a:pt x="523393" y="153963"/>
                  </a:moveTo>
                  <a:lnTo>
                    <a:pt x="254861" y="153963"/>
                  </a:lnTo>
                  <a:lnTo>
                    <a:pt x="270186" y="154785"/>
                  </a:lnTo>
                  <a:lnTo>
                    <a:pt x="282547" y="157136"/>
                  </a:lnTo>
                  <a:lnTo>
                    <a:pt x="314756" y="179214"/>
                  </a:lnTo>
                  <a:lnTo>
                    <a:pt x="322670" y="208297"/>
                  </a:lnTo>
                  <a:lnTo>
                    <a:pt x="320538" y="225528"/>
                  </a:lnTo>
                  <a:lnTo>
                    <a:pt x="292742" y="256143"/>
                  </a:lnTo>
                  <a:lnTo>
                    <a:pt x="254861" y="262641"/>
                  </a:lnTo>
                  <a:lnTo>
                    <a:pt x="520897" y="262641"/>
                  </a:lnTo>
                  <a:lnTo>
                    <a:pt x="528695" y="199240"/>
                  </a:lnTo>
                  <a:lnTo>
                    <a:pt x="523489" y="154785"/>
                  </a:lnTo>
                  <a:lnTo>
                    <a:pt x="523393" y="153963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159514CE-8368-6533-AD8F-38AF5C5872D9}"/>
                </a:ext>
              </a:extLst>
            </p:cNvPr>
            <p:cNvSpPr/>
            <p:nvPr/>
          </p:nvSpPr>
          <p:spPr>
            <a:xfrm>
              <a:off x="9812256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94" y="0"/>
                  </a:moveTo>
                  <a:lnTo>
                    <a:pt x="397673" y="0"/>
                  </a:lnTo>
                  <a:lnTo>
                    <a:pt x="397744" y="262696"/>
                  </a:lnTo>
                  <a:lnTo>
                    <a:pt x="398236" y="283569"/>
                  </a:lnTo>
                  <a:lnTo>
                    <a:pt x="399573" y="308680"/>
                  </a:lnTo>
                  <a:lnTo>
                    <a:pt x="402176" y="348638"/>
                  </a:lnTo>
                  <a:lnTo>
                    <a:pt x="221427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63" y="624902"/>
                  </a:lnTo>
                  <a:lnTo>
                    <a:pt x="198792" y="362187"/>
                  </a:lnTo>
                  <a:lnTo>
                    <a:pt x="198295" y="341324"/>
                  </a:lnTo>
                  <a:lnTo>
                    <a:pt x="196945" y="316212"/>
                  </a:lnTo>
                  <a:lnTo>
                    <a:pt x="194318" y="276242"/>
                  </a:lnTo>
                  <a:lnTo>
                    <a:pt x="384103" y="624902"/>
                  </a:lnTo>
                  <a:lnTo>
                    <a:pt x="596494" y="624902"/>
                  </a:lnTo>
                  <a:lnTo>
                    <a:pt x="59649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grpSp>
          <p:nvGrpSpPr>
            <p:cNvPr id="10" name="object 6">
              <a:extLst>
                <a:ext uri="{FF2B5EF4-FFF2-40B4-BE49-F238E27FC236}">
                  <a16:creationId xmlns:a16="http://schemas.microsoft.com/office/drawing/2014/main" id="{744D8627-3869-FB3D-7CD2-8510B7FD5508}"/>
                </a:ext>
              </a:extLst>
            </p:cNvPr>
            <p:cNvGrpSpPr/>
            <p:nvPr/>
          </p:nvGrpSpPr>
          <p:grpSpPr>
            <a:xfrm>
              <a:off x="10423963" y="6430743"/>
              <a:ext cx="605743" cy="115608"/>
              <a:chOff x="16486009" y="10170534"/>
              <a:chExt cx="958013" cy="182840"/>
            </a:xfrm>
          </p:grpSpPr>
          <p:pic>
            <p:nvPicPr>
              <p:cNvPr id="37" name="object 7">
                <a:extLst>
                  <a:ext uri="{FF2B5EF4-FFF2-40B4-BE49-F238E27FC236}">
                    <a16:creationId xmlns:a16="http://schemas.microsoft.com/office/drawing/2014/main" id="{316D352E-DA56-80AA-FCB4-297B26FF892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486009" y="10174235"/>
                <a:ext cx="146634" cy="178863"/>
              </a:xfrm>
              <a:prstGeom prst="rect">
                <a:avLst/>
              </a:prstGeom>
            </p:spPr>
          </p:pic>
          <p:pic>
            <p:nvPicPr>
              <p:cNvPr id="38" name="object 8">
                <a:extLst>
                  <a:ext uri="{FF2B5EF4-FFF2-40B4-BE49-F238E27FC236}">
                    <a16:creationId xmlns:a16="http://schemas.microsoft.com/office/drawing/2014/main" id="{D5112AFF-9278-3EFF-E179-3D2D3995D64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676450" y="10217566"/>
                <a:ext cx="113692" cy="132770"/>
              </a:xfrm>
              <a:prstGeom prst="rect">
                <a:avLst/>
              </a:prstGeom>
            </p:spPr>
          </p:pic>
          <p:sp>
            <p:nvSpPr>
              <p:cNvPr id="39" name="object 9">
                <a:extLst>
                  <a:ext uri="{FF2B5EF4-FFF2-40B4-BE49-F238E27FC236}">
                    <a16:creationId xmlns:a16="http://schemas.microsoft.com/office/drawing/2014/main" id="{8E45B2BF-49F3-AB3B-E1FA-04D67501AA83}"/>
                  </a:ext>
                </a:extLst>
              </p:cNvPr>
              <p:cNvSpPr/>
              <p:nvPr/>
            </p:nvSpPr>
            <p:spPr>
              <a:xfrm>
                <a:off x="16831895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612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612" y="179806"/>
                    </a:lnTo>
                    <a:lnTo>
                      <a:pt x="20612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40" name="object 10">
                <a:extLst>
                  <a:ext uri="{FF2B5EF4-FFF2-40B4-BE49-F238E27FC236}">
                    <a16:creationId xmlns:a16="http://schemas.microsoft.com/office/drawing/2014/main" id="{FA8E3938-6601-869C-6073-D4C3A5698B5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884726" y="10220309"/>
                <a:ext cx="130048" cy="131043"/>
              </a:xfrm>
              <a:prstGeom prst="rect">
                <a:avLst/>
              </a:prstGeom>
            </p:spPr>
          </p:pic>
          <p:pic>
            <p:nvPicPr>
              <p:cNvPr id="41" name="object 11">
                <a:extLst>
                  <a:ext uri="{FF2B5EF4-FFF2-40B4-BE49-F238E27FC236}">
                    <a16:creationId xmlns:a16="http://schemas.microsoft.com/office/drawing/2014/main" id="{1A9FA0DA-56BF-C5E7-C31B-0C0C12D7D4AE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7037162" y="10217578"/>
                <a:ext cx="122980" cy="135796"/>
              </a:xfrm>
              <a:prstGeom prst="rect">
                <a:avLst/>
              </a:prstGeom>
            </p:spPr>
          </p:pic>
          <p:pic>
            <p:nvPicPr>
              <p:cNvPr id="42" name="object 12">
                <a:extLst>
                  <a:ext uri="{FF2B5EF4-FFF2-40B4-BE49-F238E27FC236}">
                    <a16:creationId xmlns:a16="http://schemas.microsoft.com/office/drawing/2014/main" id="{05252D22-45F3-1CAC-BD35-578D5C991400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7194136" y="10218037"/>
                <a:ext cx="191205" cy="134829"/>
              </a:xfrm>
              <a:prstGeom prst="rect">
                <a:avLst/>
              </a:prstGeom>
            </p:spPr>
          </p:pic>
          <p:sp>
            <p:nvSpPr>
              <p:cNvPr id="43" name="object 13">
                <a:extLst>
                  <a:ext uri="{FF2B5EF4-FFF2-40B4-BE49-F238E27FC236}">
                    <a16:creationId xmlns:a16="http://schemas.microsoft.com/office/drawing/2014/main" id="{DDBB01B4-DCFA-0564-AD5C-972C6F1F9224}"/>
                  </a:ext>
                </a:extLst>
              </p:cNvPr>
              <p:cNvSpPr/>
              <p:nvPr/>
            </p:nvSpPr>
            <p:spPr>
              <a:xfrm>
                <a:off x="17421797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31" y="49784"/>
                    </a:lnTo>
                    <a:lnTo>
                      <a:pt x="1231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1" name="object 14">
              <a:extLst>
                <a:ext uri="{FF2B5EF4-FFF2-40B4-BE49-F238E27FC236}">
                  <a16:creationId xmlns:a16="http://schemas.microsoft.com/office/drawing/2014/main" id="{2F162DFC-9AFF-6A8D-8D24-37CE0D3320DE}"/>
                </a:ext>
              </a:extLst>
            </p:cNvPr>
            <p:cNvGrpSpPr/>
            <p:nvPr/>
          </p:nvGrpSpPr>
          <p:grpSpPr>
            <a:xfrm>
              <a:off x="11052397" y="6428324"/>
              <a:ext cx="280727" cy="117887"/>
              <a:chOff x="17479908" y="10166708"/>
              <a:chExt cx="443984" cy="186444"/>
            </a:xfrm>
          </p:grpSpPr>
          <p:pic>
            <p:nvPicPr>
              <p:cNvPr id="34" name="object 15">
                <a:extLst>
                  <a:ext uri="{FF2B5EF4-FFF2-40B4-BE49-F238E27FC236}">
                    <a16:creationId xmlns:a16="http://schemas.microsoft.com/office/drawing/2014/main" id="{C3495E1D-C071-7D97-1DE3-FE301D903D40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644672" y="10218319"/>
                <a:ext cx="114425" cy="134833"/>
              </a:xfrm>
              <a:prstGeom prst="rect">
                <a:avLst/>
              </a:prstGeom>
            </p:spPr>
          </p:pic>
          <p:pic>
            <p:nvPicPr>
              <p:cNvPr id="35" name="object 16">
                <a:extLst>
                  <a:ext uri="{FF2B5EF4-FFF2-40B4-BE49-F238E27FC236}">
                    <a16:creationId xmlns:a16="http://schemas.microsoft.com/office/drawing/2014/main" id="{A43ECDB0-0353-5105-8B74-F5708729FCD8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479908" y="10166708"/>
                <a:ext cx="131283" cy="186402"/>
              </a:xfrm>
              <a:prstGeom prst="rect">
                <a:avLst/>
              </a:prstGeom>
            </p:spPr>
          </p:pic>
          <p:pic>
            <p:nvPicPr>
              <p:cNvPr id="36" name="object 17">
                <a:extLst>
                  <a:ext uri="{FF2B5EF4-FFF2-40B4-BE49-F238E27FC236}">
                    <a16:creationId xmlns:a16="http://schemas.microsoft.com/office/drawing/2014/main" id="{C39AEFB3-C27E-730A-8CAB-CE7B014E6781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792609" y="10166708"/>
                <a:ext cx="131283" cy="186402"/>
              </a:xfrm>
              <a:prstGeom prst="rect">
                <a:avLst/>
              </a:prstGeom>
            </p:spPr>
          </p:pic>
        </p:grpSp>
        <p:grpSp>
          <p:nvGrpSpPr>
            <p:cNvPr id="12" name="object 18">
              <a:extLst>
                <a:ext uri="{FF2B5EF4-FFF2-40B4-BE49-F238E27FC236}">
                  <a16:creationId xmlns:a16="http://schemas.microsoft.com/office/drawing/2014/main" id="{5E5A847A-27AF-8E5F-D987-2F5B6B7EA60E}"/>
                </a:ext>
              </a:extLst>
            </p:cNvPr>
            <p:cNvGrpSpPr/>
            <p:nvPr/>
          </p:nvGrpSpPr>
          <p:grpSpPr>
            <a:xfrm>
              <a:off x="11410269" y="6428329"/>
              <a:ext cx="654730" cy="118022"/>
              <a:chOff x="18045901" y="10166716"/>
              <a:chExt cx="1035487" cy="186657"/>
            </a:xfrm>
          </p:grpSpPr>
          <p:pic>
            <p:nvPicPr>
              <p:cNvPr id="26" name="object 19">
                <a:extLst>
                  <a:ext uri="{FF2B5EF4-FFF2-40B4-BE49-F238E27FC236}">
                    <a16:creationId xmlns:a16="http://schemas.microsoft.com/office/drawing/2014/main" id="{1CFF7BEF-6212-BCA9-5FB9-29D621E52B09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8045901" y="10174273"/>
                <a:ext cx="148937" cy="176067"/>
              </a:xfrm>
              <a:prstGeom prst="rect">
                <a:avLst/>
              </a:prstGeom>
            </p:spPr>
          </p:pic>
          <p:pic>
            <p:nvPicPr>
              <p:cNvPr id="27" name="object 20">
                <a:extLst>
                  <a:ext uri="{FF2B5EF4-FFF2-40B4-BE49-F238E27FC236}">
                    <a16:creationId xmlns:a16="http://schemas.microsoft.com/office/drawing/2014/main" id="{FC812360-F441-E74F-7BA0-E47573C40BB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8231547" y="10218319"/>
                <a:ext cx="114404" cy="134833"/>
              </a:xfrm>
              <a:prstGeom prst="rect">
                <a:avLst/>
              </a:prstGeom>
            </p:spPr>
          </p:pic>
          <p:pic>
            <p:nvPicPr>
              <p:cNvPr id="28" name="object 21">
                <a:extLst>
                  <a:ext uri="{FF2B5EF4-FFF2-40B4-BE49-F238E27FC236}">
                    <a16:creationId xmlns:a16="http://schemas.microsoft.com/office/drawing/2014/main" id="{24B38C42-5C80-46B8-7180-2FB3740997E5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8378985" y="10217577"/>
                <a:ext cx="119724" cy="135796"/>
              </a:xfrm>
              <a:prstGeom prst="rect">
                <a:avLst/>
              </a:prstGeom>
            </p:spPr>
          </p:pic>
          <p:sp>
            <p:nvSpPr>
              <p:cNvPr id="29" name="object 22">
                <a:extLst>
                  <a:ext uri="{FF2B5EF4-FFF2-40B4-BE49-F238E27FC236}">
                    <a16:creationId xmlns:a16="http://schemas.microsoft.com/office/drawing/2014/main" id="{48BBD7FA-FBE7-7181-3F9C-C6821D4C8B92}"/>
                  </a:ext>
                </a:extLst>
              </p:cNvPr>
              <p:cNvSpPr/>
              <p:nvPr/>
            </p:nvSpPr>
            <p:spPr>
              <a:xfrm>
                <a:off x="18531181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30" name="object 23">
                <a:extLst>
                  <a:ext uri="{FF2B5EF4-FFF2-40B4-BE49-F238E27FC236}">
                    <a16:creationId xmlns:a16="http://schemas.microsoft.com/office/drawing/2014/main" id="{51FB7A2B-3450-F668-3069-071551DE1D0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8588795" y="10217577"/>
                <a:ext cx="135556" cy="135796"/>
              </a:xfrm>
              <a:prstGeom prst="rect">
                <a:avLst/>
              </a:prstGeom>
            </p:spPr>
          </p:pic>
          <p:pic>
            <p:nvPicPr>
              <p:cNvPr id="31" name="object 24">
                <a:extLst>
                  <a:ext uri="{FF2B5EF4-FFF2-40B4-BE49-F238E27FC236}">
                    <a16:creationId xmlns:a16="http://schemas.microsoft.com/office/drawing/2014/main" id="{579CFE0B-36BD-9791-F5F0-E3471A8DBF5E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8759347" y="10217566"/>
                <a:ext cx="113682" cy="132770"/>
              </a:xfrm>
              <a:prstGeom prst="rect">
                <a:avLst/>
              </a:prstGeom>
            </p:spPr>
          </p:pic>
          <p:pic>
            <p:nvPicPr>
              <p:cNvPr id="32" name="object 25">
                <a:extLst>
                  <a:ext uri="{FF2B5EF4-FFF2-40B4-BE49-F238E27FC236}">
                    <a16:creationId xmlns:a16="http://schemas.microsoft.com/office/drawing/2014/main" id="{63B04A84-54E9-B306-B33D-D3030955F863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8904482" y="10218319"/>
                <a:ext cx="114425" cy="134833"/>
              </a:xfrm>
              <a:prstGeom prst="rect">
                <a:avLst/>
              </a:prstGeom>
            </p:spPr>
          </p:pic>
          <p:sp>
            <p:nvSpPr>
              <p:cNvPr id="33" name="object 26">
                <a:extLst>
                  <a:ext uri="{FF2B5EF4-FFF2-40B4-BE49-F238E27FC236}">
                    <a16:creationId xmlns:a16="http://schemas.microsoft.com/office/drawing/2014/main" id="{08696B25-98D7-4317-0F4C-4455B5FF4588}"/>
                  </a:ext>
                </a:extLst>
              </p:cNvPr>
              <p:cNvSpPr/>
              <p:nvPr/>
            </p:nvSpPr>
            <p:spPr>
              <a:xfrm>
                <a:off x="19061703" y="10166716"/>
                <a:ext cx="1968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84150">
                    <a:moveTo>
                      <a:pt x="19381" y="0"/>
                    </a:moveTo>
                    <a:lnTo>
                      <a:pt x="0" y="0"/>
                    </a:lnTo>
                    <a:lnTo>
                      <a:pt x="0" y="183617"/>
                    </a:lnTo>
                    <a:lnTo>
                      <a:pt x="19381" y="183617"/>
                    </a:lnTo>
                    <a:lnTo>
                      <a:pt x="19381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5" name="object 27">
              <a:extLst>
                <a:ext uri="{FF2B5EF4-FFF2-40B4-BE49-F238E27FC236}">
                  <a16:creationId xmlns:a16="http://schemas.microsoft.com/office/drawing/2014/main" id="{00786C26-1675-3E34-6374-15A6FA0F3C58}"/>
                </a:ext>
              </a:extLst>
            </p:cNvPr>
            <p:cNvGrpSpPr/>
            <p:nvPr/>
          </p:nvGrpSpPr>
          <p:grpSpPr>
            <a:xfrm>
              <a:off x="10418876" y="6619228"/>
              <a:ext cx="183063" cy="117993"/>
              <a:chOff x="16477963" y="10468632"/>
              <a:chExt cx="289523" cy="186612"/>
            </a:xfrm>
          </p:grpSpPr>
          <p:pic>
            <p:nvPicPr>
              <p:cNvPr id="24" name="object 28">
                <a:extLst>
                  <a:ext uri="{FF2B5EF4-FFF2-40B4-BE49-F238E27FC236}">
                    <a16:creationId xmlns:a16="http://schemas.microsoft.com/office/drawing/2014/main" id="{E57577FF-8BFA-AFA4-AE9B-048CEF422D04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6477963" y="10468632"/>
                <a:ext cx="131283" cy="186371"/>
              </a:xfrm>
              <a:prstGeom prst="rect">
                <a:avLst/>
              </a:prstGeom>
            </p:spPr>
          </p:pic>
          <p:pic>
            <p:nvPicPr>
              <p:cNvPr id="25" name="object 29">
                <a:extLst>
                  <a:ext uri="{FF2B5EF4-FFF2-40B4-BE49-F238E27FC236}">
                    <a16:creationId xmlns:a16="http://schemas.microsoft.com/office/drawing/2014/main" id="{658B55E2-7B71-70FB-62D4-3BA07C3994AB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6644506" y="10519427"/>
                <a:ext cx="122980" cy="135817"/>
              </a:xfrm>
              <a:prstGeom prst="rect">
                <a:avLst/>
              </a:prstGeom>
            </p:spPr>
          </p:pic>
        </p:grpSp>
        <p:grpSp>
          <p:nvGrpSpPr>
            <p:cNvPr id="16" name="object 30">
              <a:extLst>
                <a:ext uri="{FF2B5EF4-FFF2-40B4-BE49-F238E27FC236}">
                  <a16:creationId xmlns:a16="http://schemas.microsoft.com/office/drawing/2014/main" id="{2FE809F3-7194-4665-921D-04C3915B1CB7}"/>
                </a:ext>
              </a:extLst>
            </p:cNvPr>
            <p:cNvGrpSpPr/>
            <p:nvPr/>
          </p:nvGrpSpPr>
          <p:grpSpPr>
            <a:xfrm>
              <a:off x="10670822" y="6612538"/>
              <a:ext cx="248592" cy="124683"/>
              <a:chOff x="16876428" y="10458052"/>
              <a:chExt cx="393160" cy="197192"/>
            </a:xfrm>
          </p:grpSpPr>
          <p:pic>
            <p:nvPicPr>
              <p:cNvPr id="22" name="object 31">
                <a:extLst>
                  <a:ext uri="{FF2B5EF4-FFF2-40B4-BE49-F238E27FC236}">
                    <a16:creationId xmlns:a16="http://schemas.microsoft.com/office/drawing/2014/main" id="{6D5E7104-13F8-3FDC-77C1-282E87E04C64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6876428" y="10476140"/>
                <a:ext cx="152173" cy="176067"/>
              </a:xfrm>
              <a:prstGeom prst="rect">
                <a:avLst/>
              </a:prstGeom>
            </p:spPr>
          </p:pic>
          <p:pic>
            <p:nvPicPr>
              <p:cNvPr id="23" name="object 32">
                <a:extLst>
                  <a:ext uri="{FF2B5EF4-FFF2-40B4-BE49-F238E27FC236}">
                    <a16:creationId xmlns:a16="http://schemas.microsoft.com/office/drawing/2014/main" id="{EF0282B8-E34D-3EE6-F140-C7DAFF8622F4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7056025" y="10458052"/>
                <a:ext cx="213563" cy="197192"/>
              </a:xfrm>
              <a:prstGeom prst="rect">
                <a:avLst/>
              </a:prstGeom>
            </p:spPr>
          </p:pic>
        </p:grpSp>
        <p:grpSp>
          <p:nvGrpSpPr>
            <p:cNvPr id="17" name="object 33">
              <a:extLst>
                <a:ext uri="{FF2B5EF4-FFF2-40B4-BE49-F238E27FC236}">
                  <a16:creationId xmlns:a16="http://schemas.microsoft.com/office/drawing/2014/main" id="{B7748ED6-B7D3-3BED-FD44-7A06CF885122}"/>
                </a:ext>
              </a:extLst>
            </p:cNvPr>
            <p:cNvGrpSpPr/>
            <p:nvPr/>
          </p:nvGrpSpPr>
          <p:grpSpPr>
            <a:xfrm>
              <a:off x="10987189" y="6623978"/>
              <a:ext cx="482571" cy="137092"/>
              <a:chOff x="17376778" y="10476145"/>
              <a:chExt cx="763210" cy="216817"/>
            </a:xfrm>
          </p:grpSpPr>
          <p:pic>
            <p:nvPicPr>
              <p:cNvPr id="18" name="object 34">
                <a:extLst>
                  <a:ext uri="{FF2B5EF4-FFF2-40B4-BE49-F238E27FC236}">
                    <a16:creationId xmlns:a16="http://schemas.microsoft.com/office/drawing/2014/main" id="{133DB08E-952C-D3A9-4D4E-D1717F6F11BD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7376778" y="10476145"/>
                <a:ext cx="156414" cy="176057"/>
              </a:xfrm>
              <a:prstGeom prst="rect">
                <a:avLst/>
              </a:prstGeom>
            </p:spPr>
          </p:pic>
          <p:pic>
            <p:nvPicPr>
              <p:cNvPr id="19" name="object 35">
                <a:extLst>
                  <a:ext uri="{FF2B5EF4-FFF2-40B4-BE49-F238E27FC236}">
                    <a16:creationId xmlns:a16="http://schemas.microsoft.com/office/drawing/2014/main" id="{01551D0B-1495-3341-B38C-6964A9121621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7564932" y="10514911"/>
                <a:ext cx="132278" cy="140330"/>
              </a:xfrm>
              <a:prstGeom prst="rect">
                <a:avLst/>
              </a:prstGeom>
            </p:spPr>
          </p:pic>
          <p:pic>
            <p:nvPicPr>
              <p:cNvPr id="20" name="object 36">
                <a:extLst>
                  <a:ext uri="{FF2B5EF4-FFF2-40B4-BE49-F238E27FC236}">
                    <a16:creationId xmlns:a16="http://schemas.microsoft.com/office/drawing/2014/main" id="{AA899F19-0DD1-2E2D-5E15-3134A44AA337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7719634" y="10514884"/>
                <a:ext cx="141587" cy="178078"/>
              </a:xfrm>
              <a:prstGeom prst="rect">
                <a:avLst/>
              </a:prstGeom>
            </p:spPr>
          </p:pic>
          <p:pic>
            <p:nvPicPr>
              <p:cNvPr id="21" name="object 37">
                <a:extLst>
                  <a:ext uri="{FF2B5EF4-FFF2-40B4-BE49-F238E27FC236}">
                    <a16:creationId xmlns:a16="http://schemas.microsoft.com/office/drawing/2014/main" id="{663F0623-DCB6-4BE7-C346-F904ADB0C274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7895495" y="10514876"/>
                <a:ext cx="244493" cy="140368"/>
              </a:xfrm>
              <a:prstGeom prst="rect">
                <a:avLst/>
              </a:prstGeom>
            </p:spPr>
          </p:pic>
        </p:grpSp>
      </p:grpSp>
      <p:sp>
        <p:nvSpPr>
          <p:cNvPr id="44" name="object 38">
            <a:extLst>
              <a:ext uri="{FF2B5EF4-FFF2-40B4-BE49-F238E27FC236}">
                <a16:creationId xmlns:a16="http://schemas.microsoft.com/office/drawing/2014/main" id="{6936F7E0-9C1A-A5B3-FB98-A5DA4C4115EC}"/>
              </a:ext>
            </a:extLst>
          </p:cNvPr>
          <p:cNvSpPr/>
          <p:nvPr/>
        </p:nvSpPr>
        <p:spPr>
          <a:xfrm>
            <a:off x="0" y="0"/>
            <a:ext cx="899303" cy="883920"/>
          </a:xfrm>
          <a:custGeom>
            <a:avLst/>
            <a:gdLst/>
            <a:ahLst/>
            <a:cxnLst/>
            <a:rect l="l" t="t" r="r" b="b"/>
            <a:pathLst>
              <a:path w="5791200" h="5692140">
                <a:moveTo>
                  <a:pt x="5790787" y="0"/>
                </a:moveTo>
                <a:lnTo>
                  <a:pt x="0" y="0"/>
                </a:lnTo>
                <a:lnTo>
                  <a:pt x="0" y="5691659"/>
                </a:lnTo>
                <a:lnTo>
                  <a:pt x="5790787" y="0"/>
                </a:lnTo>
                <a:close/>
              </a:path>
            </a:pathLst>
          </a:custGeom>
          <a:solidFill>
            <a:srgbClr val="E422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pic>
        <p:nvPicPr>
          <p:cNvPr id="45" name="Picture 44" descr="A graph with numbers and a bar chart&#10;&#10;AI-generated content may be incorrect.">
            <a:extLst>
              <a:ext uri="{FF2B5EF4-FFF2-40B4-BE49-F238E27FC236}">
                <a16:creationId xmlns:a16="http://schemas.microsoft.com/office/drawing/2014/main" id="{F6B1B338-EE48-243A-1131-A625B34F211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60146" y="1520311"/>
            <a:ext cx="6879129" cy="4053772"/>
          </a:xfrm>
          <a:prstGeom prst="rect">
            <a:avLst/>
          </a:prstGeom>
        </p:spPr>
      </p:pic>
      <p:pic>
        <p:nvPicPr>
          <p:cNvPr id="4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C2A518BC-44DA-77B1-AA0A-1E57A304B674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589245" y="9168"/>
            <a:ext cx="1600966" cy="9828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504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00248-9448-A74B-B735-30BE85B5B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349FC0F-10CB-AAEE-71E1-E7A7D7D5E144}"/>
              </a:ext>
            </a:extLst>
          </p:cNvPr>
          <p:cNvSpPr txBox="1"/>
          <p:nvPr/>
        </p:nvSpPr>
        <p:spPr>
          <a:xfrm>
            <a:off x="899304" y="282749"/>
            <a:ext cx="8501872" cy="9548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ts val="3375"/>
              </a:lnSpc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ptos Narrow"/>
              </a:rPr>
              <a:t>PARCELAS OCUPADAS Y DATOS CENSALES: </a:t>
            </a:r>
          </a:p>
          <a:p>
            <a:pPr fontAlgn="base">
              <a:lnSpc>
                <a:spcPts val="3375"/>
              </a:lnSpc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ptos Narrow"/>
              </a:rPr>
              <a:t>HABITANTES Y VIVIENDAS 2022</a:t>
            </a:r>
            <a:endParaRPr lang="en-US" sz="2800" b="0" i="0" dirty="0">
              <a:solidFill>
                <a:schemeClr val="bg1">
                  <a:lumMod val="50000"/>
                </a:schemeClr>
              </a:solidFill>
              <a:effectLst/>
              <a:latin typeface="Aptos Narrow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D65AB073-A86F-5596-3AFF-A354A0593731}"/>
              </a:ext>
            </a:extLst>
          </p:cNvPr>
          <p:cNvGrpSpPr/>
          <p:nvPr/>
        </p:nvGrpSpPr>
        <p:grpSpPr>
          <a:xfrm>
            <a:off x="8276986" y="6127288"/>
            <a:ext cx="3521313" cy="401515"/>
            <a:chOff x="8543686" y="6393988"/>
            <a:chExt cx="3521313" cy="401515"/>
          </a:xfrm>
        </p:grpSpPr>
        <p:sp>
          <p:nvSpPr>
            <p:cNvPr id="6" name="object 2">
              <a:extLst>
                <a:ext uri="{FF2B5EF4-FFF2-40B4-BE49-F238E27FC236}">
                  <a16:creationId xmlns:a16="http://schemas.microsoft.com/office/drawing/2014/main" id="{3F51EA67-884A-7D8E-11E6-14AF8571C5F8}"/>
                </a:ext>
              </a:extLst>
            </p:cNvPr>
            <p:cNvSpPr/>
            <p:nvPr/>
          </p:nvSpPr>
          <p:spPr>
            <a:xfrm>
              <a:off x="8543686" y="6393998"/>
              <a:ext cx="360150" cy="401505"/>
            </a:xfrm>
            <a:custGeom>
              <a:avLst/>
              <a:gdLst/>
              <a:ahLst/>
              <a:cxnLst/>
              <a:rect l="l" t="t" r="r" b="b"/>
              <a:pathLst>
                <a:path w="569594" h="635000">
                  <a:moveTo>
                    <a:pt x="569354" y="0"/>
                  </a:moveTo>
                  <a:lnTo>
                    <a:pt x="363318" y="0"/>
                  </a:lnTo>
                  <a:lnTo>
                    <a:pt x="363318" y="366774"/>
                  </a:lnTo>
                  <a:lnTo>
                    <a:pt x="362120" y="390754"/>
                  </a:lnTo>
                  <a:lnTo>
                    <a:pt x="343434" y="434688"/>
                  </a:lnTo>
                  <a:lnTo>
                    <a:pt x="303401" y="455709"/>
                  </a:lnTo>
                  <a:lnTo>
                    <a:pt x="284692" y="457336"/>
                  </a:lnTo>
                  <a:lnTo>
                    <a:pt x="265972" y="455709"/>
                  </a:lnTo>
                  <a:lnTo>
                    <a:pt x="225940" y="434688"/>
                  </a:lnTo>
                  <a:lnTo>
                    <a:pt x="206487" y="391145"/>
                  </a:lnTo>
                  <a:lnTo>
                    <a:pt x="205145" y="366774"/>
                  </a:lnTo>
                  <a:lnTo>
                    <a:pt x="205145" y="0"/>
                  </a:lnTo>
                  <a:lnTo>
                    <a:pt x="0" y="0"/>
                  </a:lnTo>
                  <a:lnTo>
                    <a:pt x="0" y="357716"/>
                  </a:lnTo>
                  <a:lnTo>
                    <a:pt x="4238" y="425213"/>
                  </a:lnTo>
                  <a:lnTo>
                    <a:pt x="16951" y="479974"/>
                  </a:lnTo>
                  <a:lnTo>
                    <a:pt x="38135" y="524550"/>
                  </a:lnTo>
                  <a:lnTo>
                    <a:pt x="67788" y="561490"/>
                  </a:lnTo>
                  <a:lnTo>
                    <a:pt x="98152" y="586507"/>
                  </a:lnTo>
                  <a:lnTo>
                    <a:pt x="135027" y="606869"/>
                  </a:lnTo>
                  <a:lnTo>
                    <a:pt x="178409" y="622056"/>
                  </a:lnTo>
                  <a:lnTo>
                    <a:pt x="228298" y="631549"/>
                  </a:lnTo>
                  <a:lnTo>
                    <a:pt x="284692" y="634828"/>
                  </a:lnTo>
                  <a:lnTo>
                    <a:pt x="341092" y="631549"/>
                  </a:lnTo>
                  <a:lnTo>
                    <a:pt x="390984" y="622056"/>
                  </a:lnTo>
                  <a:lnTo>
                    <a:pt x="434368" y="606869"/>
                  </a:lnTo>
                  <a:lnTo>
                    <a:pt x="471243" y="586507"/>
                  </a:lnTo>
                  <a:lnTo>
                    <a:pt x="501607" y="561490"/>
                  </a:lnTo>
                  <a:lnTo>
                    <a:pt x="531257" y="524550"/>
                  </a:lnTo>
                  <a:lnTo>
                    <a:pt x="552434" y="479974"/>
                  </a:lnTo>
                  <a:lnTo>
                    <a:pt x="565140" y="425213"/>
                  </a:lnTo>
                  <a:lnTo>
                    <a:pt x="569354" y="357716"/>
                  </a:lnTo>
                  <a:lnTo>
                    <a:pt x="56935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80EA5325-0EAB-0EE0-7106-E60ABBA9A5C6}"/>
                </a:ext>
              </a:extLst>
            </p:cNvPr>
            <p:cNvSpPr/>
            <p:nvPr/>
          </p:nvSpPr>
          <p:spPr>
            <a:xfrm>
              <a:off x="8972265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84" y="0"/>
                  </a:moveTo>
                  <a:lnTo>
                    <a:pt x="397652" y="0"/>
                  </a:lnTo>
                  <a:lnTo>
                    <a:pt x="397723" y="262696"/>
                  </a:lnTo>
                  <a:lnTo>
                    <a:pt x="398216" y="283569"/>
                  </a:lnTo>
                  <a:lnTo>
                    <a:pt x="399556" y="308680"/>
                  </a:lnTo>
                  <a:lnTo>
                    <a:pt x="402165" y="348638"/>
                  </a:lnTo>
                  <a:lnTo>
                    <a:pt x="221406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10" y="624902"/>
                  </a:lnTo>
                  <a:lnTo>
                    <a:pt x="198740" y="362166"/>
                  </a:lnTo>
                  <a:lnTo>
                    <a:pt x="198246" y="341303"/>
                  </a:lnTo>
                  <a:lnTo>
                    <a:pt x="196906" y="316191"/>
                  </a:lnTo>
                  <a:lnTo>
                    <a:pt x="194297" y="276221"/>
                  </a:lnTo>
                  <a:lnTo>
                    <a:pt x="384093" y="624902"/>
                  </a:lnTo>
                  <a:lnTo>
                    <a:pt x="596484" y="624902"/>
                  </a:lnTo>
                  <a:lnTo>
                    <a:pt x="59648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4E6837F-4A93-C373-20E7-A269045CB775}"/>
                </a:ext>
              </a:extLst>
            </p:cNvPr>
            <p:cNvSpPr/>
            <p:nvPr/>
          </p:nvSpPr>
          <p:spPr>
            <a:xfrm>
              <a:off x="9420833" y="6393988"/>
              <a:ext cx="357340" cy="395483"/>
            </a:xfrm>
            <a:custGeom>
              <a:avLst/>
              <a:gdLst/>
              <a:ahLst/>
              <a:cxnLst/>
              <a:rect l="l" t="t" r="r" b="b"/>
              <a:pathLst>
                <a:path w="565150" h="625475">
                  <a:moveTo>
                    <a:pt x="271143" y="0"/>
                  </a:moveTo>
                  <a:lnTo>
                    <a:pt x="0" y="0"/>
                  </a:lnTo>
                  <a:lnTo>
                    <a:pt x="0" y="624912"/>
                  </a:lnTo>
                  <a:lnTo>
                    <a:pt x="204234" y="624912"/>
                  </a:lnTo>
                  <a:lnTo>
                    <a:pt x="204234" y="416605"/>
                  </a:lnTo>
                  <a:lnTo>
                    <a:pt x="441855" y="416605"/>
                  </a:lnTo>
                  <a:lnTo>
                    <a:pt x="424740" y="387621"/>
                  </a:lnTo>
                  <a:lnTo>
                    <a:pt x="445970" y="373938"/>
                  </a:lnTo>
                  <a:lnTo>
                    <a:pt x="473053" y="350782"/>
                  </a:lnTo>
                  <a:lnTo>
                    <a:pt x="499917" y="315630"/>
                  </a:lnTo>
                  <a:lnTo>
                    <a:pt x="520489" y="265957"/>
                  </a:lnTo>
                  <a:lnTo>
                    <a:pt x="520897" y="262641"/>
                  </a:lnTo>
                  <a:lnTo>
                    <a:pt x="203355" y="262641"/>
                  </a:lnTo>
                  <a:lnTo>
                    <a:pt x="203355" y="153963"/>
                  </a:lnTo>
                  <a:lnTo>
                    <a:pt x="523393" y="153963"/>
                  </a:lnTo>
                  <a:lnTo>
                    <a:pt x="523045" y="150996"/>
                  </a:lnTo>
                  <a:lnTo>
                    <a:pt x="507226" y="108690"/>
                  </a:lnTo>
                  <a:lnTo>
                    <a:pt x="482936" y="73173"/>
                  </a:lnTo>
                  <a:lnTo>
                    <a:pt x="451871" y="45297"/>
                  </a:lnTo>
                  <a:lnTo>
                    <a:pt x="415368" y="24843"/>
                  </a:lnTo>
                  <a:lnTo>
                    <a:pt x="373357" y="10758"/>
                  </a:lnTo>
                  <a:lnTo>
                    <a:pt x="325421" y="2619"/>
                  </a:lnTo>
                  <a:lnTo>
                    <a:pt x="271143" y="0"/>
                  </a:lnTo>
                  <a:close/>
                </a:path>
                <a:path w="565150" h="625475">
                  <a:moveTo>
                    <a:pt x="441855" y="416605"/>
                  </a:moveTo>
                  <a:lnTo>
                    <a:pt x="230464" y="416605"/>
                  </a:lnTo>
                  <a:lnTo>
                    <a:pt x="329864" y="624912"/>
                  </a:lnTo>
                  <a:lnTo>
                    <a:pt x="564862" y="624912"/>
                  </a:lnTo>
                  <a:lnTo>
                    <a:pt x="441855" y="416605"/>
                  </a:lnTo>
                  <a:close/>
                </a:path>
                <a:path w="565150" h="625475">
                  <a:moveTo>
                    <a:pt x="523393" y="153963"/>
                  </a:moveTo>
                  <a:lnTo>
                    <a:pt x="254861" y="153963"/>
                  </a:lnTo>
                  <a:lnTo>
                    <a:pt x="270186" y="154785"/>
                  </a:lnTo>
                  <a:lnTo>
                    <a:pt x="282547" y="157136"/>
                  </a:lnTo>
                  <a:lnTo>
                    <a:pt x="314756" y="179214"/>
                  </a:lnTo>
                  <a:lnTo>
                    <a:pt x="322670" y="208297"/>
                  </a:lnTo>
                  <a:lnTo>
                    <a:pt x="320538" y="225528"/>
                  </a:lnTo>
                  <a:lnTo>
                    <a:pt x="292742" y="256143"/>
                  </a:lnTo>
                  <a:lnTo>
                    <a:pt x="254861" y="262641"/>
                  </a:lnTo>
                  <a:lnTo>
                    <a:pt x="520897" y="262641"/>
                  </a:lnTo>
                  <a:lnTo>
                    <a:pt x="528695" y="199240"/>
                  </a:lnTo>
                  <a:lnTo>
                    <a:pt x="523489" y="154785"/>
                  </a:lnTo>
                  <a:lnTo>
                    <a:pt x="523393" y="153963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A7367C65-6156-B990-7DD4-112A9D291499}"/>
                </a:ext>
              </a:extLst>
            </p:cNvPr>
            <p:cNvSpPr/>
            <p:nvPr/>
          </p:nvSpPr>
          <p:spPr>
            <a:xfrm>
              <a:off x="9812256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94" y="0"/>
                  </a:moveTo>
                  <a:lnTo>
                    <a:pt x="397673" y="0"/>
                  </a:lnTo>
                  <a:lnTo>
                    <a:pt x="397744" y="262696"/>
                  </a:lnTo>
                  <a:lnTo>
                    <a:pt x="398236" y="283569"/>
                  </a:lnTo>
                  <a:lnTo>
                    <a:pt x="399573" y="308680"/>
                  </a:lnTo>
                  <a:lnTo>
                    <a:pt x="402176" y="348638"/>
                  </a:lnTo>
                  <a:lnTo>
                    <a:pt x="221427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63" y="624902"/>
                  </a:lnTo>
                  <a:lnTo>
                    <a:pt x="198792" y="362187"/>
                  </a:lnTo>
                  <a:lnTo>
                    <a:pt x="198295" y="341324"/>
                  </a:lnTo>
                  <a:lnTo>
                    <a:pt x="196945" y="316212"/>
                  </a:lnTo>
                  <a:lnTo>
                    <a:pt x="194318" y="276242"/>
                  </a:lnTo>
                  <a:lnTo>
                    <a:pt x="384103" y="624902"/>
                  </a:lnTo>
                  <a:lnTo>
                    <a:pt x="596494" y="624902"/>
                  </a:lnTo>
                  <a:lnTo>
                    <a:pt x="59649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grpSp>
          <p:nvGrpSpPr>
            <p:cNvPr id="10" name="object 6">
              <a:extLst>
                <a:ext uri="{FF2B5EF4-FFF2-40B4-BE49-F238E27FC236}">
                  <a16:creationId xmlns:a16="http://schemas.microsoft.com/office/drawing/2014/main" id="{F452FFE4-265E-102C-9E20-13DFE2E69F5A}"/>
                </a:ext>
              </a:extLst>
            </p:cNvPr>
            <p:cNvGrpSpPr/>
            <p:nvPr/>
          </p:nvGrpSpPr>
          <p:grpSpPr>
            <a:xfrm>
              <a:off x="10423963" y="6430743"/>
              <a:ext cx="605743" cy="115608"/>
              <a:chOff x="16486009" y="10170534"/>
              <a:chExt cx="958013" cy="182840"/>
            </a:xfrm>
          </p:grpSpPr>
          <p:pic>
            <p:nvPicPr>
              <p:cNvPr id="37" name="object 7">
                <a:extLst>
                  <a:ext uri="{FF2B5EF4-FFF2-40B4-BE49-F238E27FC236}">
                    <a16:creationId xmlns:a16="http://schemas.microsoft.com/office/drawing/2014/main" id="{6074E5B9-B728-5852-BAD6-F75EFC29FCD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486009" y="10174235"/>
                <a:ext cx="146634" cy="178863"/>
              </a:xfrm>
              <a:prstGeom prst="rect">
                <a:avLst/>
              </a:prstGeom>
            </p:spPr>
          </p:pic>
          <p:pic>
            <p:nvPicPr>
              <p:cNvPr id="38" name="object 8">
                <a:extLst>
                  <a:ext uri="{FF2B5EF4-FFF2-40B4-BE49-F238E27FC236}">
                    <a16:creationId xmlns:a16="http://schemas.microsoft.com/office/drawing/2014/main" id="{2700D54F-828C-9B64-12C7-914155A0030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676450" y="10217566"/>
                <a:ext cx="113692" cy="132770"/>
              </a:xfrm>
              <a:prstGeom prst="rect">
                <a:avLst/>
              </a:prstGeom>
            </p:spPr>
          </p:pic>
          <p:sp>
            <p:nvSpPr>
              <p:cNvPr id="39" name="object 9">
                <a:extLst>
                  <a:ext uri="{FF2B5EF4-FFF2-40B4-BE49-F238E27FC236}">
                    <a16:creationId xmlns:a16="http://schemas.microsoft.com/office/drawing/2014/main" id="{96C82EBF-68F6-3575-D756-20E8D1A17D9A}"/>
                  </a:ext>
                </a:extLst>
              </p:cNvPr>
              <p:cNvSpPr/>
              <p:nvPr/>
            </p:nvSpPr>
            <p:spPr>
              <a:xfrm>
                <a:off x="16831895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612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612" y="179806"/>
                    </a:lnTo>
                    <a:lnTo>
                      <a:pt x="20612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40" name="object 10">
                <a:extLst>
                  <a:ext uri="{FF2B5EF4-FFF2-40B4-BE49-F238E27FC236}">
                    <a16:creationId xmlns:a16="http://schemas.microsoft.com/office/drawing/2014/main" id="{40C94AA4-E1A4-25F8-268D-D9346737CA4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884726" y="10220309"/>
                <a:ext cx="130048" cy="131043"/>
              </a:xfrm>
              <a:prstGeom prst="rect">
                <a:avLst/>
              </a:prstGeom>
            </p:spPr>
          </p:pic>
          <p:pic>
            <p:nvPicPr>
              <p:cNvPr id="41" name="object 11">
                <a:extLst>
                  <a:ext uri="{FF2B5EF4-FFF2-40B4-BE49-F238E27FC236}">
                    <a16:creationId xmlns:a16="http://schemas.microsoft.com/office/drawing/2014/main" id="{602EFC4F-C106-7E16-3237-C17E986EB7A1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7037162" y="10217578"/>
                <a:ext cx="122980" cy="135796"/>
              </a:xfrm>
              <a:prstGeom prst="rect">
                <a:avLst/>
              </a:prstGeom>
            </p:spPr>
          </p:pic>
          <p:pic>
            <p:nvPicPr>
              <p:cNvPr id="42" name="object 12">
                <a:extLst>
                  <a:ext uri="{FF2B5EF4-FFF2-40B4-BE49-F238E27FC236}">
                    <a16:creationId xmlns:a16="http://schemas.microsoft.com/office/drawing/2014/main" id="{B250B0FD-6FE0-9C6B-26C3-0873D10A53D2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7194136" y="10218037"/>
                <a:ext cx="191205" cy="134829"/>
              </a:xfrm>
              <a:prstGeom prst="rect">
                <a:avLst/>
              </a:prstGeom>
            </p:spPr>
          </p:pic>
          <p:sp>
            <p:nvSpPr>
              <p:cNvPr id="43" name="object 13">
                <a:extLst>
                  <a:ext uri="{FF2B5EF4-FFF2-40B4-BE49-F238E27FC236}">
                    <a16:creationId xmlns:a16="http://schemas.microsoft.com/office/drawing/2014/main" id="{BA52DF7D-465E-2A26-FC90-4E553A54E139}"/>
                  </a:ext>
                </a:extLst>
              </p:cNvPr>
              <p:cNvSpPr/>
              <p:nvPr/>
            </p:nvSpPr>
            <p:spPr>
              <a:xfrm>
                <a:off x="17421797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31" y="49784"/>
                    </a:lnTo>
                    <a:lnTo>
                      <a:pt x="1231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1" name="object 14">
              <a:extLst>
                <a:ext uri="{FF2B5EF4-FFF2-40B4-BE49-F238E27FC236}">
                  <a16:creationId xmlns:a16="http://schemas.microsoft.com/office/drawing/2014/main" id="{75A41D7F-A6C3-6381-B726-9F5249CB792A}"/>
                </a:ext>
              </a:extLst>
            </p:cNvPr>
            <p:cNvGrpSpPr/>
            <p:nvPr/>
          </p:nvGrpSpPr>
          <p:grpSpPr>
            <a:xfrm>
              <a:off x="11052397" y="6428324"/>
              <a:ext cx="280727" cy="117887"/>
              <a:chOff x="17479908" y="10166708"/>
              <a:chExt cx="443984" cy="186444"/>
            </a:xfrm>
          </p:grpSpPr>
          <p:pic>
            <p:nvPicPr>
              <p:cNvPr id="34" name="object 15">
                <a:extLst>
                  <a:ext uri="{FF2B5EF4-FFF2-40B4-BE49-F238E27FC236}">
                    <a16:creationId xmlns:a16="http://schemas.microsoft.com/office/drawing/2014/main" id="{2759E140-ECE3-9D34-C24B-9DEAA78A5040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644672" y="10218319"/>
                <a:ext cx="114425" cy="134833"/>
              </a:xfrm>
              <a:prstGeom prst="rect">
                <a:avLst/>
              </a:prstGeom>
            </p:spPr>
          </p:pic>
          <p:pic>
            <p:nvPicPr>
              <p:cNvPr id="35" name="object 16">
                <a:extLst>
                  <a:ext uri="{FF2B5EF4-FFF2-40B4-BE49-F238E27FC236}">
                    <a16:creationId xmlns:a16="http://schemas.microsoft.com/office/drawing/2014/main" id="{8C7447FA-54A5-B8A8-76E3-8BB701CF7A6B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479908" y="10166708"/>
                <a:ext cx="131283" cy="186402"/>
              </a:xfrm>
              <a:prstGeom prst="rect">
                <a:avLst/>
              </a:prstGeom>
            </p:spPr>
          </p:pic>
          <p:pic>
            <p:nvPicPr>
              <p:cNvPr id="36" name="object 17">
                <a:extLst>
                  <a:ext uri="{FF2B5EF4-FFF2-40B4-BE49-F238E27FC236}">
                    <a16:creationId xmlns:a16="http://schemas.microsoft.com/office/drawing/2014/main" id="{A18FF464-D92D-7103-141E-A4A864D7EBF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792609" y="10166708"/>
                <a:ext cx="131283" cy="186402"/>
              </a:xfrm>
              <a:prstGeom prst="rect">
                <a:avLst/>
              </a:prstGeom>
            </p:spPr>
          </p:pic>
        </p:grpSp>
        <p:grpSp>
          <p:nvGrpSpPr>
            <p:cNvPr id="12" name="object 18">
              <a:extLst>
                <a:ext uri="{FF2B5EF4-FFF2-40B4-BE49-F238E27FC236}">
                  <a16:creationId xmlns:a16="http://schemas.microsoft.com/office/drawing/2014/main" id="{85D78EA3-B44A-3208-7FB9-DFB6CB516E15}"/>
                </a:ext>
              </a:extLst>
            </p:cNvPr>
            <p:cNvGrpSpPr/>
            <p:nvPr/>
          </p:nvGrpSpPr>
          <p:grpSpPr>
            <a:xfrm>
              <a:off x="11410269" y="6428329"/>
              <a:ext cx="654730" cy="118022"/>
              <a:chOff x="18045901" y="10166716"/>
              <a:chExt cx="1035487" cy="186657"/>
            </a:xfrm>
          </p:grpSpPr>
          <p:pic>
            <p:nvPicPr>
              <p:cNvPr id="26" name="object 19">
                <a:extLst>
                  <a:ext uri="{FF2B5EF4-FFF2-40B4-BE49-F238E27FC236}">
                    <a16:creationId xmlns:a16="http://schemas.microsoft.com/office/drawing/2014/main" id="{F3BA5DBD-BC91-7F2F-E05D-337B012C3CC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8045901" y="10174273"/>
                <a:ext cx="148937" cy="176067"/>
              </a:xfrm>
              <a:prstGeom prst="rect">
                <a:avLst/>
              </a:prstGeom>
            </p:spPr>
          </p:pic>
          <p:pic>
            <p:nvPicPr>
              <p:cNvPr id="27" name="object 20">
                <a:extLst>
                  <a:ext uri="{FF2B5EF4-FFF2-40B4-BE49-F238E27FC236}">
                    <a16:creationId xmlns:a16="http://schemas.microsoft.com/office/drawing/2014/main" id="{95479DDD-DBF7-E3C6-36BC-D9C2793F2D6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8231547" y="10218319"/>
                <a:ext cx="114404" cy="134833"/>
              </a:xfrm>
              <a:prstGeom prst="rect">
                <a:avLst/>
              </a:prstGeom>
            </p:spPr>
          </p:pic>
          <p:pic>
            <p:nvPicPr>
              <p:cNvPr id="28" name="object 21">
                <a:extLst>
                  <a:ext uri="{FF2B5EF4-FFF2-40B4-BE49-F238E27FC236}">
                    <a16:creationId xmlns:a16="http://schemas.microsoft.com/office/drawing/2014/main" id="{2885D6F2-DA0A-2DBC-9DEC-D9BD14145E7D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8378985" y="10217577"/>
                <a:ext cx="119724" cy="135796"/>
              </a:xfrm>
              <a:prstGeom prst="rect">
                <a:avLst/>
              </a:prstGeom>
            </p:spPr>
          </p:pic>
          <p:sp>
            <p:nvSpPr>
              <p:cNvPr id="29" name="object 22">
                <a:extLst>
                  <a:ext uri="{FF2B5EF4-FFF2-40B4-BE49-F238E27FC236}">
                    <a16:creationId xmlns:a16="http://schemas.microsoft.com/office/drawing/2014/main" id="{D71D0B84-9017-0D69-5CF1-EFA3A363BA00}"/>
                  </a:ext>
                </a:extLst>
              </p:cNvPr>
              <p:cNvSpPr/>
              <p:nvPr/>
            </p:nvSpPr>
            <p:spPr>
              <a:xfrm>
                <a:off x="18531181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30" name="object 23">
                <a:extLst>
                  <a:ext uri="{FF2B5EF4-FFF2-40B4-BE49-F238E27FC236}">
                    <a16:creationId xmlns:a16="http://schemas.microsoft.com/office/drawing/2014/main" id="{8872B61F-05C8-96CE-EC3F-76637134A5AC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8588795" y="10217577"/>
                <a:ext cx="135556" cy="135796"/>
              </a:xfrm>
              <a:prstGeom prst="rect">
                <a:avLst/>
              </a:prstGeom>
            </p:spPr>
          </p:pic>
          <p:pic>
            <p:nvPicPr>
              <p:cNvPr id="31" name="object 24">
                <a:extLst>
                  <a:ext uri="{FF2B5EF4-FFF2-40B4-BE49-F238E27FC236}">
                    <a16:creationId xmlns:a16="http://schemas.microsoft.com/office/drawing/2014/main" id="{0F1F228B-660C-B83E-9112-6C1C45C78D7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8759347" y="10217566"/>
                <a:ext cx="113682" cy="132770"/>
              </a:xfrm>
              <a:prstGeom prst="rect">
                <a:avLst/>
              </a:prstGeom>
            </p:spPr>
          </p:pic>
          <p:pic>
            <p:nvPicPr>
              <p:cNvPr id="32" name="object 25">
                <a:extLst>
                  <a:ext uri="{FF2B5EF4-FFF2-40B4-BE49-F238E27FC236}">
                    <a16:creationId xmlns:a16="http://schemas.microsoft.com/office/drawing/2014/main" id="{F9B61EC8-A105-3DEF-1033-7DDA8F04B141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8904482" y="10218319"/>
                <a:ext cx="114425" cy="134833"/>
              </a:xfrm>
              <a:prstGeom prst="rect">
                <a:avLst/>
              </a:prstGeom>
            </p:spPr>
          </p:pic>
          <p:sp>
            <p:nvSpPr>
              <p:cNvPr id="33" name="object 26">
                <a:extLst>
                  <a:ext uri="{FF2B5EF4-FFF2-40B4-BE49-F238E27FC236}">
                    <a16:creationId xmlns:a16="http://schemas.microsoft.com/office/drawing/2014/main" id="{12004AF3-FFFF-1953-BA59-02A9B885432B}"/>
                  </a:ext>
                </a:extLst>
              </p:cNvPr>
              <p:cNvSpPr/>
              <p:nvPr/>
            </p:nvSpPr>
            <p:spPr>
              <a:xfrm>
                <a:off x="19061703" y="10166716"/>
                <a:ext cx="1968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84150">
                    <a:moveTo>
                      <a:pt x="19381" y="0"/>
                    </a:moveTo>
                    <a:lnTo>
                      <a:pt x="0" y="0"/>
                    </a:lnTo>
                    <a:lnTo>
                      <a:pt x="0" y="183617"/>
                    </a:lnTo>
                    <a:lnTo>
                      <a:pt x="19381" y="183617"/>
                    </a:lnTo>
                    <a:lnTo>
                      <a:pt x="19381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5" name="object 27">
              <a:extLst>
                <a:ext uri="{FF2B5EF4-FFF2-40B4-BE49-F238E27FC236}">
                  <a16:creationId xmlns:a16="http://schemas.microsoft.com/office/drawing/2014/main" id="{263F015D-6811-4331-C86C-F40CCCC8F49A}"/>
                </a:ext>
              </a:extLst>
            </p:cNvPr>
            <p:cNvGrpSpPr/>
            <p:nvPr/>
          </p:nvGrpSpPr>
          <p:grpSpPr>
            <a:xfrm>
              <a:off x="10418876" y="6619228"/>
              <a:ext cx="183063" cy="117993"/>
              <a:chOff x="16477963" y="10468632"/>
              <a:chExt cx="289523" cy="186612"/>
            </a:xfrm>
          </p:grpSpPr>
          <p:pic>
            <p:nvPicPr>
              <p:cNvPr id="24" name="object 28">
                <a:extLst>
                  <a:ext uri="{FF2B5EF4-FFF2-40B4-BE49-F238E27FC236}">
                    <a16:creationId xmlns:a16="http://schemas.microsoft.com/office/drawing/2014/main" id="{419013B7-133C-3A6C-5D66-0C4A0A30E880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6477963" y="10468632"/>
                <a:ext cx="131283" cy="186371"/>
              </a:xfrm>
              <a:prstGeom prst="rect">
                <a:avLst/>
              </a:prstGeom>
            </p:spPr>
          </p:pic>
          <p:pic>
            <p:nvPicPr>
              <p:cNvPr id="25" name="object 29">
                <a:extLst>
                  <a:ext uri="{FF2B5EF4-FFF2-40B4-BE49-F238E27FC236}">
                    <a16:creationId xmlns:a16="http://schemas.microsoft.com/office/drawing/2014/main" id="{EB8FEAED-7240-130E-E15F-D18FC0E0B4AA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6644506" y="10519427"/>
                <a:ext cx="122980" cy="135817"/>
              </a:xfrm>
              <a:prstGeom prst="rect">
                <a:avLst/>
              </a:prstGeom>
            </p:spPr>
          </p:pic>
        </p:grpSp>
        <p:grpSp>
          <p:nvGrpSpPr>
            <p:cNvPr id="16" name="object 30">
              <a:extLst>
                <a:ext uri="{FF2B5EF4-FFF2-40B4-BE49-F238E27FC236}">
                  <a16:creationId xmlns:a16="http://schemas.microsoft.com/office/drawing/2014/main" id="{0ACA9200-1FC8-7A8A-8694-8E1A9F31B257}"/>
                </a:ext>
              </a:extLst>
            </p:cNvPr>
            <p:cNvGrpSpPr/>
            <p:nvPr/>
          </p:nvGrpSpPr>
          <p:grpSpPr>
            <a:xfrm>
              <a:off x="10670822" y="6612538"/>
              <a:ext cx="248592" cy="124683"/>
              <a:chOff x="16876428" y="10458052"/>
              <a:chExt cx="393160" cy="197192"/>
            </a:xfrm>
          </p:grpSpPr>
          <p:pic>
            <p:nvPicPr>
              <p:cNvPr id="22" name="object 31">
                <a:extLst>
                  <a:ext uri="{FF2B5EF4-FFF2-40B4-BE49-F238E27FC236}">
                    <a16:creationId xmlns:a16="http://schemas.microsoft.com/office/drawing/2014/main" id="{8F569487-9B20-14F2-ACD0-9388C7804A66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6876428" y="10476140"/>
                <a:ext cx="152173" cy="176067"/>
              </a:xfrm>
              <a:prstGeom prst="rect">
                <a:avLst/>
              </a:prstGeom>
            </p:spPr>
          </p:pic>
          <p:pic>
            <p:nvPicPr>
              <p:cNvPr id="23" name="object 32">
                <a:extLst>
                  <a:ext uri="{FF2B5EF4-FFF2-40B4-BE49-F238E27FC236}">
                    <a16:creationId xmlns:a16="http://schemas.microsoft.com/office/drawing/2014/main" id="{A103E54C-1150-A5E8-CC0E-8B2D1BC5E218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7056025" y="10458052"/>
                <a:ext cx="213563" cy="197192"/>
              </a:xfrm>
              <a:prstGeom prst="rect">
                <a:avLst/>
              </a:prstGeom>
            </p:spPr>
          </p:pic>
        </p:grpSp>
        <p:grpSp>
          <p:nvGrpSpPr>
            <p:cNvPr id="17" name="object 33">
              <a:extLst>
                <a:ext uri="{FF2B5EF4-FFF2-40B4-BE49-F238E27FC236}">
                  <a16:creationId xmlns:a16="http://schemas.microsoft.com/office/drawing/2014/main" id="{56AB9AAE-7C47-83DE-E682-9D36607A2D7F}"/>
                </a:ext>
              </a:extLst>
            </p:cNvPr>
            <p:cNvGrpSpPr/>
            <p:nvPr/>
          </p:nvGrpSpPr>
          <p:grpSpPr>
            <a:xfrm>
              <a:off x="10987189" y="6623978"/>
              <a:ext cx="482571" cy="137092"/>
              <a:chOff x="17376778" y="10476145"/>
              <a:chExt cx="763210" cy="216817"/>
            </a:xfrm>
          </p:grpSpPr>
          <p:pic>
            <p:nvPicPr>
              <p:cNvPr id="18" name="object 34">
                <a:extLst>
                  <a:ext uri="{FF2B5EF4-FFF2-40B4-BE49-F238E27FC236}">
                    <a16:creationId xmlns:a16="http://schemas.microsoft.com/office/drawing/2014/main" id="{FAE96470-1722-B667-1BE8-AFF134511BFB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7376778" y="10476145"/>
                <a:ext cx="156414" cy="176057"/>
              </a:xfrm>
              <a:prstGeom prst="rect">
                <a:avLst/>
              </a:prstGeom>
            </p:spPr>
          </p:pic>
          <p:pic>
            <p:nvPicPr>
              <p:cNvPr id="19" name="object 35">
                <a:extLst>
                  <a:ext uri="{FF2B5EF4-FFF2-40B4-BE49-F238E27FC236}">
                    <a16:creationId xmlns:a16="http://schemas.microsoft.com/office/drawing/2014/main" id="{DBF9412E-744B-DB89-3B9C-21152AB658F3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7564932" y="10514911"/>
                <a:ext cx="132278" cy="140330"/>
              </a:xfrm>
              <a:prstGeom prst="rect">
                <a:avLst/>
              </a:prstGeom>
            </p:spPr>
          </p:pic>
          <p:pic>
            <p:nvPicPr>
              <p:cNvPr id="20" name="object 36">
                <a:extLst>
                  <a:ext uri="{FF2B5EF4-FFF2-40B4-BE49-F238E27FC236}">
                    <a16:creationId xmlns:a16="http://schemas.microsoft.com/office/drawing/2014/main" id="{DD2CE16F-FF86-20D0-95BE-4899299DC803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7719634" y="10514884"/>
                <a:ext cx="141587" cy="178078"/>
              </a:xfrm>
              <a:prstGeom prst="rect">
                <a:avLst/>
              </a:prstGeom>
            </p:spPr>
          </p:pic>
          <p:pic>
            <p:nvPicPr>
              <p:cNvPr id="21" name="object 37">
                <a:extLst>
                  <a:ext uri="{FF2B5EF4-FFF2-40B4-BE49-F238E27FC236}">
                    <a16:creationId xmlns:a16="http://schemas.microsoft.com/office/drawing/2014/main" id="{F5E11A09-C792-A320-1512-399EFD39D857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7895495" y="10514876"/>
                <a:ext cx="244493" cy="140368"/>
              </a:xfrm>
              <a:prstGeom prst="rect">
                <a:avLst/>
              </a:prstGeom>
            </p:spPr>
          </p:pic>
        </p:grpSp>
      </p:grpSp>
      <p:sp>
        <p:nvSpPr>
          <p:cNvPr id="44" name="object 38">
            <a:extLst>
              <a:ext uri="{FF2B5EF4-FFF2-40B4-BE49-F238E27FC236}">
                <a16:creationId xmlns:a16="http://schemas.microsoft.com/office/drawing/2014/main" id="{E587E1A4-8C4C-39E1-9CCE-2FADD61DBC2D}"/>
              </a:ext>
            </a:extLst>
          </p:cNvPr>
          <p:cNvSpPr/>
          <p:nvPr/>
        </p:nvSpPr>
        <p:spPr>
          <a:xfrm>
            <a:off x="0" y="0"/>
            <a:ext cx="899303" cy="883920"/>
          </a:xfrm>
          <a:custGeom>
            <a:avLst/>
            <a:gdLst/>
            <a:ahLst/>
            <a:cxnLst/>
            <a:rect l="l" t="t" r="r" b="b"/>
            <a:pathLst>
              <a:path w="5791200" h="5692140">
                <a:moveTo>
                  <a:pt x="5790787" y="0"/>
                </a:moveTo>
                <a:lnTo>
                  <a:pt x="0" y="0"/>
                </a:lnTo>
                <a:lnTo>
                  <a:pt x="0" y="5691659"/>
                </a:lnTo>
                <a:lnTo>
                  <a:pt x="5790787" y="0"/>
                </a:lnTo>
                <a:close/>
              </a:path>
            </a:pathLst>
          </a:custGeom>
          <a:solidFill>
            <a:srgbClr val="E422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AB191-FD14-7A04-003B-CBFC31EF738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00813" y="1332180"/>
            <a:ext cx="9364640" cy="4388175"/>
          </a:xfrm>
          <a:prstGeom prst="rect">
            <a:avLst/>
          </a:prstGeom>
        </p:spPr>
      </p:pic>
      <p:pic>
        <p:nvPicPr>
          <p:cNvPr id="5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F18D97AD-5DA8-1F84-04F2-2E83A5B2380D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589245" y="9168"/>
            <a:ext cx="1600966" cy="9828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8023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04C09-F67B-440C-4C29-1391A7E7E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E8D798B3-3A17-C69F-4313-69CF5068D256}"/>
              </a:ext>
            </a:extLst>
          </p:cNvPr>
          <p:cNvGrpSpPr/>
          <p:nvPr/>
        </p:nvGrpSpPr>
        <p:grpSpPr>
          <a:xfrm>
            <a:off x="8276986" y="6127288"/>
            <a:ext cx="3521313" cy="401515"/>
            <a:chOff x="8543686" y="6393988"/>
            <a:chExt cx="3521313" cy="401515"/>
          </a:xfrm>
        </p:grpSpPr>
        <p:sp>
          <p:nvSpPr>
            <p:cNvPr id="6" name="object 2">
              <a:extLst>
                <a:ext uri="{FF2B5EF4-FFF2-40B4-BE49-F238E27FC236}">
                  <a16:creationId xmlns:a16="http://schemas.microsoft.com/office/drawing/2014/main" id="{4FB04326-303B-C8CE-1918-04B8CEFAEE50}"/>
                </a:ext>
              </a:extLst>
            </p:cNvPr>
            <p:cNvSpPr/>
            <p:nvPr/>
          </p:nvSpPr>
          <p:spPr>
            <a:xfrm>
              <a:off x="8543686" y="6393998"/>
              <a:ext cx="360150" cy="401505"/>
            </a:xfrm>
            <a:custGeom>
              <a:avLst/>
              <a:gdLst/>
              <a:ahLst/>
              <a:cxnLst/>
              <a:rect l="l" t="t" r="r" b="b"/>
              <a:pathLst>
                <a:path w="569594" h="635000">
                  <a:moveTo>
                    <a:pt x="569354" y="0"/>
                  </a:moveTo>
                  <a:lnTo>
                    <a:pt x="363318" y="0"/>
                  </a:lnTo>
                  <a:lnTo>
                    <a:pt x="363318" y="366774"/>
                  </a:lnTo>
                  <a:lnTo>
                    <a:pt x="362120" y="390754"/>
                  </a:lnTo>
                  <a:lnTo>
                    <a:pt x="343434" y="434688"/>
                  </a:lnTo>
                  <a:lnTo>
                    <a:pt x="303401" y="455709"/>
                  </a:lnTo>
                  <a:lnTo>
                    <a:pt x="284692" y="457336"/>
                  </a:lnTo>
                  <a:lnTo>
                    <a:pt x="265972" y="455709"/>
                  </a:lnTo>
                  <a:lnTo>
                    <a:pt x="225940" y="434688"/>
                  </a:lnTo>
                  <a:lnTo>
                    <a:pt x="206487" y="391145"/>
                  </a:lnTo>
                  <a:lnTo>
                    <a:pt x="205145" y="366774"/>
                  </a:lnTo>
                  <a:lnTo>
                    <a:pt x="205145" y="0"/>
                  </a:lnTo>
                  <a:lnTo>
                    <a:pt x="0" y="0"/>
                  </a:lnTo>
                  <a:lnTo>
                    <a:pt x="0" y="357716"/>
                  </a:lnTo>
                  <a:lnTo>
                    <a:pt x="4238" y="425213"/>
                  </a:lnTo>
                  <a:lnTo>
                    <a:pt x="16951" y="479974"/>
                  </a:lnTo>
                  <a:lnTo>
                    <a:pt x="38135" y="524550"/>
                  </a:lnTo>
                  <a:lnTo>
                    <a:pt x="67788" y="561490"/>
                  </a:lnTo>
                  <a:lnTo>
                    <a:pt x="98152" y="586507"/>
                  </a:lnTo>
                  <a:lnTo>
                    <a:pt x="135027" y="606869"/>
                  </a:lnTo>
                  <a:lnTo>
                    <a:pt x="178409" y="622056"/>
                  </a:lnTo>
                  <a:lnTo>
                    <a:pt x="228298" y="631549"/>
                  </a:lnTo>
                  <a:lnTo>
                    <a:pt x="284692" y="634828"/>
                  </a:lnTo>
                  <a:lnTo>
                    <a:pt x="341092" y="631549"/>
                  </a:lnTo>
                  <a:lnTo>
                    <a:pt x="390984" y="622056"/>
                  </a:lnTo>
                  <a:lnTo>
                    <a:pt x="434368" y="606869"/>
                  </a:lnTo>
                  <a:lnTo>
                    <a:pt x="471243" y="586507"/>
                  </a:lnTo>
                  <a:lnTo>
                    <a:pt x="501607" y="561490"/>
                  </a:lnTo>
                  <a:lnTo>
                    <a:pt x="531257" y="524550"/>
                  </a:lnTo>
                  <a:lnTo>
                    <a:pt x="552434" y="479974"/>
                  </a:lnTo>
                  <a:lnTo>
                    <a:pt x="565140" y="425213"/>
                  </a:lnTo>
                  <a:lnTo>
                    <a:pt x="569354" y="357716"/>
                  </a:lnTo>
                  <a:lnTo>
                    <a:pt x="56935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49CF692A-9EED-4E01-D2C0-4381F6E35F15}"/>
                </a:ext>
              </a:extLst>
            </p:cNvPr>
            <p:cNvSpPr/>
            <p:nvPr/>
          </p:nvSpPr>
          <p:spPr>
            <a:xfrm>
              <a:off x="8972265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84" y="0"/>
                  </a:moveTo>
                  <a:lnTo>
                    <a:pt x="397652" y="0"/>
                  </a:lnTo>
                  <a:lnTo>
                    <a:pt x="397723" y="262696"/>
                  </a:lnTo>
                  <a:lnTo>
                    <a:pt x="398216" y="283569"/>
                  </a:lnTo>
                  <a:lnTo>
                    <a:pt x="399556" y="308680"/>
                  </a:lnTo>
                  <a:lnTo>
                    <a:pt x="402165" y="348638"/>
                  </a:lnTo>
                  <a:lnTo>
                    <a:pt x="221406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10" y="624902"/>
                  </a:lnTo>
                  <a:lnTo>
                    <a:pt x="198740" y="362166"/>
                  </a:lnTo>
                  <a:lnTo>
                    <a:pt x="198246" y="341303"/>
                  </a:lnTo>
                  <a:lnTo>
                    <a:pt x="196906" y="316191"/>
                  </a:lnTo>
                  <a:lnTo>
                    <a:pt x="194297" y="276221"/>
                  </a:lnTo>
                  <a:lnTo>
                    <a:pt x="384093" y="624902"/>
                  </a:lnTo>
                  <a:lnTo>
                    <a:pt x="596484" y="624902"/>
                  </a:lnTo>
                  <a:lnTo>
                    <a:pt x="59648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A0C0F733-A894-18B9-4DAB-61DFE4EBD375}"/>
                </a:ext>
              </a:extLst>
            </p:cNvPr>
            <p:cNvSpPr/>
            <p:nvPr/>
          </p:nvSpPr>
          <p:spPr>
            <a:xfrm>
              <a:off x="9420833" y="6393988"/>
              <a:ext cx="357340" cy="395483"/>
            </a:xfrm>
            <a:custGeom>
              <a:avLst/>
              <a:gdLst/>
              <a:ahLst/>
              <a:cxnLst/>
              <a:rect l="l" t="t" r="r" b="b"/>
              <a:pathLst>
                <a:path w="565150" h="625475">
                  <a:moveTo>
                    <a:pt x="271143" y="0"/>
                  </a:moveTo>
                  <a:lnTo>
                    <a:pt x="0" y="0"/>
                  </a:lnTo>
                  <a:lnTo>
                    <a:pt x="0" y="624912"/>
                  </a:lnTo>
                  <a:lnTo>
                    <a:pt x="204234" y="624912"/>
                  </a:lnTo>
                  <a:lnTo>
                    <a:pt x="204234" y="416605"/>
                  </a:lnTo>
                  <a:lnTo>
                    <a:pt x="441855" y="416605"/>
                  </a:lnTo>
                  <a:lnTo>
                    <a:pt x="424740" y="387621"/>
                  </a:lnTo>
                  <a:lnTo>
                    <a:pt x="445970" y="373938"/>
                  </a:lnTo>
                  <a:lnTo>
                    <a:pt x="473053" y="350782"/>
                  </a:lnTo>
                  <a:lnTo>
                    <a:pt x="499917" y="315630"/>
                  </a:lnTo>
                  <a:lnTo>
                    <a:pt x="520489" y="265957"/>
                  </a:lnTo>
                  <a:lnTo>
                    <a:pt x="520897" y="262641"/>
                  </a:lnTo>
                  <a:lnTo>
                    <a:pt x="203355" y="262641"/>
                  </a:lnTo>
                  <a:lnTo>
                    <a:pt x="203355" y="153963"/>
                  </a:lnTo>
                  <a:lnTo>
                    <a:pt x="523393" y="153963"/>
                  </a:lnTo>
                  <a:lnTo>
                    <a:pt x="523045" y="150996"/>
                  </a:lnTo>
                  <a:lnTo>
                    <a:pt x="507226" y="108690"/>
                  </a:lnTo>
                  <a:lnTo>
                    <a:pt x="482936" y="73173"/>
                  </a:lnTo>
                  <a:lnTo>
                    <a:pt x="451871" y="45297"/>
                  </a:lnTo>
                  <a:lnTo>
                    <a:pt x="415368" y="24843"/>
                  </a:lnTo>
                  <a:lnTo>
                    <a:pt x="373357" y="10758"/>
                  </a:lnTo>
                  <a:lnTo>
                    <a:pt x="325421" y="2619"/>
                  </a:lnTo>
                  <a:lnTo>
                    <a:pt x="271143" y="0"/>
                  </a:lnTo>
                  <a:close/>
                </a:path>
                <a:path w="565150" h="625475">
                  <a:moveTo>
                    <a:pt x="441855" y="416605"/>
                  </a:moveTo>
                  <a:lnTo>
                    <a:pt x="230464" y="416605"/>
                  </a:lnTo>
                  <a:lnTo>
                    <a:pt x="329864" y="624912"/>
                  </a:lnTo>
                  <a:lnTo>
                    <a:pt x="564862" y="624912"/>
                  </a:lnTo>
                  <a:lnTo>
                    <a:pt x="441855" y="416605"/>
                  </a:lnTo>
                  <a:close/>
                </a:path>
                <a:path w="565150" h="625475">
                  <a:moveTo>
                    <a:pt x="523393" y="153963"/>
                  </a:moveTo>
                  <a:lnTo>
                    <a:pt x="254861" y="153963"/>
                  </a:lnTo>
                  <a:lnTo>
                    <a:pt x="270186" y="154785"/>
                  </a:lnTo>
                  <a:lnTo>
                    <a:pt x="282547" y="157136"/>
                  </a:lnTo>
                  <a:lnTo>
                    <a:pt x="314756" y="179214"/>
                  </a:lnTo>
                  <a:lnTo>
                    <a:pt x="322670" y="208297"/>
                  </a:lnTo>
                  <a:lnTo>
                    <a:pt x="320538" y="225528"/>
                  </a:lnTo>
                  <a:lnTo>
                    <a:pt x="292742" y="256143"/>
                  </a:lnTo>
                  <a:lnTo>
                    <a:pt x="254861" y="262641"/>
                  </a:lnTo>
                  <a:lnTo>
                    <a:pt x="520897" y="262641"/>
                  </a:lnTo>
                  <a:lnTo>
                    <a:pt x="528695" y="199240"/>
                  </a:lnTo>
                  <a:lnTo>
                    <a:pt x="523489" y="154785"/>
                  </a:lnTo>
                  <a:lnTo>
                    <a:pt x="523393" y="153963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D5DC6F1B-016E-11D6-06F7-EBEFD8B29DD5}"/>
                </a:ext>
              </a:extLst>
            </p:cNvPr>
            <p:cNvSpPr/>
            <p:nvPr/>
          </p:nvSpPr>
          <p:spPr>
            <a:xfrm>
              <a:off x="9812256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94" y="0"/>
                  </a:moveTo>
                  <a:lnTo>
                    <a:pt x="397673" y="0"/>
                  </a:lnTo>
                  <a:lnTo>
                    <a:pt x="397744" y="262696"/>
                  </a:lnTo>
                  <a:lnTo>
                    <a:pt x="398236" y="283569"/>
                  </a:lnTo>
                  <a:lnTo>
                    <a:pt x="399573" y="308680"/>
                  </a:lnTo>
                  <a:lnTo>
                    <a:pt x="402176" y="348638"/>
                  </a:lnTo>
                  <a:lnTo>
                    <a:pt x="221427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63" y="624902"/>
                  </a:lnTo>
                  <a:lnTo>
                    <a:pt x="198792" y="362187"/>
                  </a:lnTo>
                  <a:lnTo>
                    <a:pt x="198295" y="341324"/>
                  </a:lnTo>
                  <a:lnTo>
                    <a:pt x="196945" y="316212"/>
                  </a:lnTo>
                  <a:lnTo>
                    <a:pt x="194318" y="276242"/>
                  </a:lnTo>
                  <a:lnTo>
                    <a:pt x="384103" y="624902"/>
                  </a:lnTo>
                  <a:lnTo>
                    <a:pt x="596494" y="624902"/>
                  </a:lnTo>
                  <a:lnTo>
                    <a:pt x="59649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grpSp>
          <p:nvGrpSpPr>
            <p:cNvPr id="10" name="object 6">
              <a:extLst>
                <a:ext uri="{FF2B5EF4-FFF2-40B4-BE49-F238E27FC236}">
                  <a16:creationId xmlns:a16="http://schemas.microsoft.com/office/drawing/2014/main" id="{52DC1528-F277-B39B-DF4C-CF477D59DE8D}"/>
                </a:ext>
              </a:extLst>
            </p:cNvPr>
            <p:cNvGrpSpPr/>
            <p:nvPr/>
          </p:nvGrpSpPr>
          <p:grpSpPr>
            <a:xfrm>
              <a:off x="10423963" y="6430743"/>
              <a:ext cx="605743" cy="115608"/>
              <a:chOff x="16486009" y="10170534"/>
              <a:chExt cx="958013" cy="182840"/>
            </a:xfrm>
          </p:grpSpPr>
          <p:pic>
            <p:nvPicPr>
              <p:cNvPr id="37" name="object 7">
                <a:extLst>
                  <a:ext uri="{FF2B5EF4-FFF2-40B4-BE49-F238E27FC236}">
                    <a16:creationId xmlns:a16="http://schemas.microsoft.com/office/drawing/2014/main" id="{D90D7203-1A18-A04D-1468-6000D689BEA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486009" y="10174235"/>
                <a:ext cx="146634" cy="178863"/>
              </a:xfrm>
              <a:prstGeom prst="rect">
                <a:avLst/>
              </a:prstGeom>
            </p:spPr>
          </p:pic>
          <p:pic>
            <p:nvPicPr>
              <p:cNvPr id="38" name="object 8">
                <a:extLst>
                  <a:ext uri="{FF2B5EF4-FFF2-40B4-BE49-F238E27FC236}">
                    <a16:creationId xmlns:a16="http://schemas.microsoft.com/office/drawing/2014/main" id="{2D5A7DD8-7B85-217E-C856-D66BD718257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676450" y="10217566"/>
                <a:ext cx="113692" cy="132770"/>
              </a:xfrm>
              <a:prstGeom prst="rect">
                <a:avLst/>
              </a:prstGeom>
            </p:spPr>
          </p:pic>
          <p:sp>
            <p:nvSpPr>
              <p:cNvPr id="39" name="object 9">
                <a:extLst>
                  <a:ext uri="{FF2B5EF4-FFF2-40B4-BE49-F238E27FC236}">
                    <a16:creationId xmlns:a16="http://schemas.microsoft.com/office/drawing/2014/main" id="{6BC73E1C-8755-A431-3176-B1B10783AE7E}"/>
                  </a:ext>
                </a:extLst>
              </p:cNvPr>
              <p:cNvSpPr/>
              <p:nvPr/>
            </p:nvSpPr>
            <p:spPr>
              <a:xfrm>
                <a:off x="16831895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612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612" y="179806"/>
                    </a:lnTo>
                    <a:lnTo>
                      <a:pt x="20612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40" name="object 10">
                <a:extLst>
                  <a:ext uri="{FF2B5EF4-FFF2-40B4-BE49-F238E27FC236}">
                    <a16:creationId xmlns:a16="http://schemas.microsoft.com/office/drawing/2014/main" id="{2069DC30-D262-2DB8-A98D-D5C4FBB4293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884726" y="10220309"/>
                <a:ext cx="130048" cy="131043"/>
              </a:xfrm>
              <a:prstGeom prst="rect">
                <a:avLst/>
              </a:prstGeom>
            </p:spPr>
          </p:pic>
          <p:pic>
            <p:nvPicPr>
              <p:cNvPr id="41" name="object 11">
                <a:extLst>
                  <a:ext uri="{FF2B5EF4-FFF2-40B4-BE49-F238E27FC236}">
                    <a16:creationId xmlns:a16="http://schemas.microsoft.com/office/drawing/2014/main" id="{FCBABD77-D549-1EF5-FEE8-59C5A45AF12C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7037162" y="10217578"/>
                <a:ext cx="122980" cy="135796"/>
              </a:xfrm>
              <a:prstGeom prst="rect">
                <a:avLst/>
              </a:prstGeom>
            </p:spPr>
          </p:pic>
          <p:pic>
            <p:nvPicPr>
              <p:cNvPr id="42" name="object 12">
                <a:extLst>
                  <a:ext uri="{FF2B5EF4-FFF2-40B4-BE49-F238E27FC236}">
                    <a16:creationId xmlns:a16="http://schemas.microsoft.com/office/drawing/2014/main" id="{EE697879-F96D-E12A-4F4F-8EF950598A55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7194136" y="10218037"/>
                <a:ext cx="191205" cy="134829"/>
              </a:xfrm>
              <a:prstGeom prst="rect">
                <a:avLst/>
              </a:prstGeom>
            </p:spPr>
          </p:pic>
          <p:sp>
            <p:nvSpPr>
              <p:cNvPr id="43" name="object 13">
                <a:extLst>
                  <a:ext uri="{FF2B5EF4-FFF2-40B4-BE49-F238E27FC236}">
                    <a16:creationId xmlns:a16="http://schemas.microsoft.com/office/drawing/2014/main" id="{9D5D5A77-3DE0-BB77-AF44-4C899E494117}"/>
                  </a:ext>
                </a:extLst>
              </p:cNvPr>
              <p:cNvSpPr/>
              <p:nvPr/>
            </p:nvSpPr>
            <p:spPr>
              <a:xfrm>
                <a:off x="17421797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31" y="49784"/>
                    </a:lnTo>
                    <a:lnTo>
                      <a:pt x="1231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1" name="object 14">
              <a:extLst>
                <a:ext uri="{FF2B5EF4-FFF2-40B4-BE49-F238E27FC236}">
                  <a16:creationId xmlns:a16="http://schemas.microsoft.com/office/drawing/2014/main" id="{B0CF0863-00EB-8718-56EF-0243B7D7920D}"/>
                </a:ext>
              </a:extLst>
            </p:cNvPr>
            <p:cNvGrpSpPr/>
            <p:nvPr/>
          </p:nvGrpSpPr>
          <p:grpSpPr>
            <a:xfrm>
              <a:off x="11052397" y="6428324"/>
              <a:ext cx="280727" cy="117887"/>
              <a:chOff x="17479908" y="10166708"/>
              <a:chExt cx="443984" cy="186444"/>
            </a:xfrm>
          </p:grpSpPr>
          <p:pic>
            <p:nvPicPr>
              <p:cNvPr id="34" name="object 15">
                <a:extLst>
                  <a:ext uri="{FF2B5EF4-FFF2-40B4-BE49-F238E27FC236}">
                    <a16:creationId xmlns:a16="http://schemas.microsoft.com/office/drawing/2014/main" id="{F9DF17C2-FD9F-CCDF-93FC-0A5A764C7CD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644672" y="10218319"/>
                <a:ext cx="114425" cy="134833"/>
              </a:xfrm>
              <a:prstGeom prst="rect">
                <a:avLst/>
              </a:prstGeom>
            </p:spPr>
          </p:pic>
          <p:pic>
            <p:nvPicPr>
              <p:cNvPr id="35" name="object 16">
                <a:extLst>
                  <a:ext uri="{FF2B5EF4-FFF2-40B4-BE49-F238E27FC236}">
                    <a16:creationId xmlns:a16="http://schemas.microsoft.com/office/drawing/2014/main" id="{2C378ACB-C816-14F7-989A-5624D679F59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479908" y="10166708"/>
                <a:ext cx="131283" cy="186402"/>
              </a:xfrm>
              <a:prstGeom prst="rect">
                <a:avLst/>
              </a:prstGeom>
            </p:spPr>
          </p:pic>
          <p:pic>
            <p:nvPicPr>
              <p:cNvPr id="36" name="object 17">
                <a:extLst>
                  <a:ext uri="{FF2B5EF4-FFF2-40B4-BE49-F238E27FC236}">
                    <a16:creationId xmlns:a16="http://schemas.microsoft.com/office/drawing/2014/main" id="{430469A8-1B49-53DA-2F82-86401309FB58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792609" y="10166708"/>
                <a:ext cx="131283" cy="186402"/>
              </a:xfrm>
              <a:prstGeom prst="rect">
                <a:avLst/>
              </a:prstGeom>
            </p:spPr>
          </p:pic>
        </p:grpSp>
        <p:grpSp>
          <p:nvGrpSpPr>
            <p:cNvPr id="12" name="object 18">
              <a:extLst>
                <a:ext uri="{FF2B5EF4-FFF2-40B4-BE49-F238E27FC236}">
                  <a16:creationId xmlns:a16="http://schemas.microsoft.com/office/drawing/2014/main" id="{AD5A840A-E2DC-E018-9E46-C08ACE9C4D16}"/>
                </a:ext>
              </a:extLst>
            </p:cNvPr>
            <p:cNvGrpSpPr/>
            <p:nvPr/>
          </p:nvGrpSpPr>
          <p:grpSpPr>
            <a:xfrm>
              <a:off x="11410269" y="6428329"/>
              <a:ext cx="654730" cy="118022"/>
              <a:chOff x="18045901" y="10166716"/>
              <a:chExt cx="1035487" cy="186657"/>
            </a:xfrm>
          </p:grpSpPr>
          <p:pic>
            <p:nvPicPr>
              <p:cNvPr id="26" name="object 19">
                <a:extLst>
                  <a:ext uri="{FF2B5EF4-FFF2-40B4-BE49-F238E27FC236}">
                    <a16:creationId xmlns:a16="http://schemas.microsoft.com/office/drawing/2014/main" id="{FBDFAA92-67AE-FF30-2DFC-A4CE240FC955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8045901" y="10174273"/>
                <a:ext cx="148937" cy="176067"/>
              </a:xfrm>
              <a:prstGeom prst="rect">
                <a:avLst/>
              </a:prstGeom>
            </p:spPr>
          </p:pic>
          <p:pic>
            <p:nvPicPr>
              <p:cNvPr id="27" name="object 20">
                <a:extLst>
                  <a:ext uri="{FF2B5EF4-FFF2-40B4-BE49-F238E27FC236}">
                    <a16:creationId xmlns:a16="http://schemas.microsoft.com/office/drawing/2014/main" id="{5E5CC2F6-07B2-62EE-99CA-C856A79EFB8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8231547" y="10218319"/>
                <a:ext cx="114404" cy="134833"/>
              </a:xfrm>
              <a:prstGeom prst="rect">
                <a:avLst/>
              </a:prstGeom>
            </p:spPr>
          </p:pic>
          <p:pic>
            <p:nvPicPr>
              <p:cNvPr id="28" name="object 21">
                <a:extLst>
                  <a:ext uri="{FF2B5EF4-FFF2-40B4-BE49-F238E27FC236}">
                    <a16:creationId xmlns:a16="http://schemas.microsoft.com/office/drawing/2014/main" id="{822633D8-60F6-E622-874B-41A2ADADF11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8378985" y="10217577"/>
                <a:ext cx="119724" cy="135796"/>
              </a:xfrm>
              <a:prstGeom prst="rect">
                <a:avLst/>
              </a:prstGeom>
            </p:spPr>
          </p:pic>
          <p:sp>
            <p:nvSpPr>
              <p:cNvPr id="29" name="object 22">
                <a:extLst>
                  <a:ext uri="{FF2B5EF4-FFF2-40B4-BE49-F238E27FC236}">
                    <a16:creationId xmlns:a16="http://schemas.microsoft.com/office/drawing/2014/main" id="{5F5CA141-1CE9-A936-6E81-484F240B4E01}"/>
                  </a:ext>
                </a:extLst>
              </p:cNvPr>
              <p:cNvSpPr/>
              <p:nvPr/>
            </p:nvSpPr>
            <p:spPr>
              <a:xfrm>
                <a:off x="18531181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30" name="object 23">
                <a:extLst>
                  <a:ext uri="{FF2B5EF4-FFF2-40B4-BE49-F238E27FC236}">
                    <a16:creationId xmlns:a16="http://schemas.microsoft.com/office/drawing/2014/main" id="{8C3BDEE6-D98F-EB8C-413B-DE0CD3ED16C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8588795" y="10217577"/>
                <a:ext cx="135556" cy="135796"/>
              </a:xfrm>
              <a:prstGeom prst="rect">
                <a:avLst/>
              </a:prstGeom>
            </p:spPr>
          </p:pic>
          <p:pic>
            <p:nvPicPr>
              <p:cNvPr id="31" name="object 24">
                <a:extLst>
                  <a:ext uri="{FF2B5EF4-FFF2-40B4-BE49-F238E27FC236}">
                    <a16:creationId xmlns:a16="http://schemas.microsoft.com/office/drawing/2014/main" id="{D399B927-3048-9F17-E86E-65AE56027965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8759347" y="10217566"/>
                <a:ext cx="113682" cy="132770"/>
              </a:xfrm>
              <a:prstGeom prst="rect">
                <a:avLst/>
              </a:prstGeom>
            </p:spPr>
          </p:pic>
          <p:pic>
            <p:nvPicPr>
              <p:cNvPr id="32" name="object 25">
                <a:extLst>
                  <a:ext uri="{FF2B5EF4-FFF2-40B4-BE49-F238E27FC236}">
                    <a16:creationId xmlns:a16="http://schemas.microsoft.com/office/drawing/2014/main" id="{A64B3161-A286-269C-1C8C-76FCAE07417E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8904482" y="10218319"/>
                <a:ext cx="114425" cy="134833"/>
              </a:xfrm>
              <a:prstGeom prst="rect">
                <a:avLst/>
              </a:prstGeom>
            </p:spPr>
          </p:pic>
          <p:sp>
            <p:nvSpPr>
              <p:cNvPr id="33" name="object 26">
                <a:extLst>
                  <a:ext uri="{FF2B5EF4-FFF2-40B4-BE49-F238E27FC236}">
                    <a16:creationId xmlns:a16="http://schemas.microsoft.com/office/drawing/2014/main" id="{CA15D96E-0B67-B84D-A47C-6E3E87CD349E}"/>
                  </a:ext>
                </a:extLst>
              </p:cNvPr>
              <p:cNvSpPr/>
              <p:nvPr/>
            </p:nvSpPr>
            <p:spPr>
              <a:xfrm>
                <a:off x="19061703" y="10166716"/>
                <a:ext cx="1968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84150">
                    <a:moveTo>
                      <a:pt x="19381" y="0"/>
                    </a:moveTo>
                    <a:lnTo>
                      <a:pt x="0" y="0"/>
                    </a:lnTo>
                    <a:lnTo>
                      <a:pt x="0" y="183617"/>
                    </a:lnTo>
                    <a:lnTo>
                      <a:pt x="19381" y="183617"/>
                    </a:lnTo>
                    <a:lnTo>
                      <a:pt x="19381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5" name="object 27">
              <a:extLst>
                <a:ext uri="{FF2B5EF4-FFF2-40B4-BE49-F238E27FC236}">
                  <a16:creationId xmlns:a16="http://schemas.microsoft.com/office/drawing/2014/main" id="{AF9C4A4D-3CE6-8EEF-1FD1-8BAD9D11F9FA}"/>
                </a:ext>
              </a:extLst>
            </p:cNvPr>
            <p:cNvGrpSpPr/>
            <p:nvPr/>
          </p:nvGrpSpPr>
          <p:grpSpPr>
            <a:xfrm>
              <a:off x="10418876" y="6619228"/>
              <a:ext cx="183063" cy="117993"/>
              <a:chOff x="16477963" y="10468632"/>
              <a:chExt cx="289523" cy="186612"/>
            </a:xfrm>
          </p:grpSpPr>
          <p:pic>
            <p:nvPicPr>
              <p:cNvPr id="24" name="object 28">
                <a:extLst>
                  <a:ext uri="{FF2B5EF4-FFF2-40B4-BE49-F238E27FC236}">
                    <a16:creationId xmlns:a16="http://schemas.microsoft.com/office/drawing/2014/main" id="{C360BE5F-A612-7616-CBA5-4B5824F7A1D8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6477963" y="10468632"/>
                <a:ext cx="131283" cy="186371"/>
              </a:xfrm>
              <a:prstGeom prst="rect">
                <a:avLst/>
              </a:prstGeom>
            </p:spPr>
          </p:pic>
          <p:pic>
            <p:nvPicPr>
              <p:cNvPr id="25" name="object 29">
                <a:extLst>
                  <a:ext uri="{FF2B5EF4-FFF2-40B4-BE49-F238E27FC236}">
                    <a16:creationId xmlns:a16="http://schemas.microsoft.com/office/drawing/2014/main" id="{75CFB13F-8B56-A142-7466-B9E5615BB0DB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6644506" y="10519427"/>
                <a:ext cx="122980" cy="135817"/>
              </a:xfrm>
              <a:prstGeom prst="rect">
                <a:avLst/>
              </a:prstGeom>
            </p:spPr>
          </p:pic>
        </p:grpSp>
        <p:grpSp>
          <p:nvGrpSpPr>
            <p:cNvPr id="16" name="object 30">
              <a:extLst>
                <a:ext uri="{FF2B5EF4-FFF2-40B4-BE49-F238E27FC236}">
                  <a16:creationId xmlns:a16="http://schemas.microsoft.com/office/drawing/2014/main" id="{7AC01647-5547-2470-2B51-4ECB62242569}"/>
                </a:ext>
              </a:extLst>
            </p:cNvPr>
            <p:cNvGrpSpPr/>
            <p:nvPr/>
          </p:nvGrpSpPr>
          <p:grpSpPr>
            <a:xfrm>
              <a:off x="10670822" y="6612538"/>
              <a:ext cx="248592" cy="124683"/>
              <a:chOff x="16876428" y="10458052"/>
              <a:chExt cx="393160" cy="197192"/>
            </a:xfrm>
          </p:grpSpPr>
          <p:pic>
            <p:nvPicPr>
              <p:cNvPr id="22" name="object 31">
                <a:extLst>
                  <a:ext uri="{FF2B5EF4-FFF2-40B4-BE49-F238E27FC236}">
                    <a16:creationId xmlns:a16="http://schemas.microsoft.com/office/drawing/2014/main" id="{E186C95E-99C3-11F0-3AF0-256A211E4712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6876428" y="10476140"/>
                <a:ext cx="152173" cy="176067"/>
              </a:xfrm>
              <a:prstGeom prst="rect">
                <a:avLst/>
              </a:prstGeom>
            </p:spPr>
          </p:pic>
          <p:pic>
            <p:nvPicPr>
              <p:cNvPr id="23" name="object 32">
                <a:extLst>
                  <a:ext uri="{FF2B5EF4-FFF2-40B4-BE49-F238E27FC236}">
                    <a16:creationId xmlns:a16="http://schemas.microsoft.com/office/drawing/2014/main" id="{F9D475A1-B396-2905-B277-31C84A538C5C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7056025" y="10458052"/>
                <a:ext cx="213563" cy="197192"/>
              </a:xfrm>
              <a:prstGeom prst="rect">
                <a:avLst/>
              </a:prstGeom>
            </p:spPr>
          </p:pic>
        </p:grpSp>
        <p:grpSp>
          <p:nvGrpSpPr>
            <p:cNvPr id="17" name="object 33">
              <a:extLst>
                <a:ext uri="{FF2B5EF4-FFF2-40B4-BE49-F238E27FC236}">
                  <a16:creationId xmlns:a16="http://schemas.microsoft.com/office/drawing/2014/main" id="{CAC3EC5D-8B9B-F7A4-37D7-66C61E081658}"/>
                </a:ext>
              </a:extLst>
            </p:cNvPr>
            <p:cNvGrpSpPr/>
            <p:nvPr/>
          </p:nvGrpSpPr>
          <p:grpSpPr>
            <a:xfrm>
              <a:off x="10987189" y="6623978"/>
              <a:ext cx="482571" cy="137092"/>
              <a:chOff x="17376778" y="10476145"/>
              <a:chExt cx="763210" cy="216817"/>
            </a:xfrm>
          </p:grpSpPr>
          <p:pic>
            <p:nvPicPr>
              <p:cNvPr id="18" name="object 34">
                <a:extLst>
                  <a:ext uri="{FF2B5EF4-FFF2-40B4-BE49-F238E27FC236}">
                    <a16:creationId xmlns:a16="http://schemas.microsoft.com/office/drawing/2014/main" id="{FA8CC4CA-286F-70DD-BF59-25BD53FE2034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7376778" y="10476145"/>
                <a:ext cx="156414" cy="176057"/>
              </a:xfrm>
              <a:prstGeom prst="rect">
                <a:avLst/>
              </a:prstGeom>
            </p:spPr>
          </p:pic>
          <p:pic>
            <p:nvPicPr>
              <p:cNvPr id="19" name="object 35">
                <a:extLst>
                  <a:ext uri="{FF2B5EF4-FFF2-40B4-BE49-F238E27FC236}">
                    <a16:creationId xmlns:a16="http://schemas.microsoft.com/office/drawing/2014/main" id="{C7B7B214-4502-6DF0-B273-E68CC1002349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7564932" y="10514911"/>
                <a:ext cx="132278" cy="140330"/>
              </a:xfrm>
              <a:prstGeom prst="rect">
                <a:avLst/>
              </a:prstGeom>
            </p:spPr>
          </p:pic>
          <p:pic>
            <p:nvPicPr>
              <p:cNvPr id="20" name="object 36">
                <a:extLst>
                  <a:ext uri="{FF2B5EF4-FFF2-40B4-BE49-F238E27FC236}">
                    <a16:creationId xmlns:a16="http://schemas.microsoft.com/office/drawing/2014/main" id="{B3EB892A-0B61-9D03-C56A-3340AA43B19A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7719634" y="10514884"/>
                <a:ext cx="141587" cy="178078"/>
              </a:xfrm>
              <a:prstGeom prst="rect">
                <a:avLst/>
              </a:prstGeom>
            </p:spPr>
          </p:pic>
          <p:pic>
            <p:nvPicPr>
              <p:cNvPr id="21" name="object 37">
                <a:extLst>
                  <a:ext uri="{FF2B5EF4-FFF2-40B4-BE49-F238E27FC236}">
                    <a16:creationId xmlns:a16="http://schemas.microsoft.com/office/drawing/2014/main" id="{86B39F02-82E4-55F7-099C-E9D125102C21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7895495" y="10514876"/>
                <a:ext cx="244493" cy="140368"/>
              </a:xfrm>
              <a:prstGeom prst="rect">
                <a:avLst/>
              </a:prstGeom>
            </p:spPr>
          </p:pic>
        </p:grpSp>
      </p:grpSp>
      <p:sp>
        <p:nvSpPr>
          <p:cNvPr id="44" name="object 38">
            <a:extLst>
              <a:ext uri="{FF2B5EF4-FFF2-40B4-BE49-F238E27FC236}">
                <a16:creationId xmlns:a16="http://schemas.microsoft.com/office/drawing/2014/main" id="{3934BBA9-AE62-3F0A-C61B-BAF5EE7375AA}"/>
              </a:ext>
            </a:extLst>
          </p:cNvPr>
          <p:cNvSpPr/>
          <p:nvPr/>
        </p:nvSpPr>
        <p:spPr>
          <a:xfrm>
            <a:off x="0" y="0"/>
            <a:ext cx="899303" cy="883920"/>
          </a:xfrm>
          <a:custGeom>
            <a:avLst/>
            <a:gdLst/>
            <a:ahLst/>
            <a:cxnLst/>
            <a:rect l="l" t="t" r="r" b="b"/>
            <a:pathLst>
              <a:path w="5791200" h="5692140">
                <a:moveTo>
                  <a:pt x="5790787" y="0"/>
                </a:moveTo>
                <a:lnTo>
                  <a:pt x="0" y="0"/>
                </a:lnTo>
                <a:lnTo>
                  <a:pt x="0" y="5691659"/>
                </a:lnTo>
                <a:lnTo>
                  <a:pt x="5790787" y="0"/>
                </a:lnTo>
                <a:close/>
              </a:path>
            </a:pathLst>
          </a:custGeom>
          <a:solidFill>
            <a:srgbClr val="E422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2A3057E-9727-EF18-D7CD-82713E40760B}"/>
              </a:ext>
            </a:extLst>
          </p:cNvPr>
          <p:cNvSpPr txBox="1"/>
          <p:nvPr/>
        </p:nvSpPr>
        <p:spPr>
          <a:xfrm>
            <a:off x="574107" y="6408179"/>
            <a:ext cx="5573589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AR" sz="1600" dirty="0">
                <a:latin typeface="Aptos Narrow"/>
              </a:rPr>
              <a:t>Mapa de calor del crecimiento urbano 2022</a:t>
            </a:r>
          </a:p>
        </p:txBody>
      </p:sp>
      <p:pic>
        <p:nvPicPr>
          <p:cNvPr id="45" name="Picture 4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68AD1E6E-D789-DD1F-8594-915FB79C5BDE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t="13461" r="-114" b="13162"/>
          <a:stretch/>
        </p:blipFill>
        <p:spPr>
          <a:xfrm>
            <a:off x="1821924" y="1397194"/>
            <a:ext cx="8513315" cy="44102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F169C9-EC5A-7F6F-338E-F8345F9051C6}"/>
              </a:ext>
            </a:extLst>
          </p:cNvPr>
          <p:cNvSpPr txBox="1"/>
          <p:nvPr/>
        </p:nvSpPr>
        <p:spPr>
          <a:xfrm>
            <a:off x="1844158" y="4003545"/>
            <a:ext cx="2013646" cy="11695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400" b="1" dirty="0"/>
              <a:t>Zona Bosque, rural y núcleos turísticos </a:t>
            </a:r>
            <a:r>
              <a:rPr lang="es-AR" sz="1400" dirty="0"/>
              <a:t>(Catedral-Colonia) </a:t>
            </a:r>
          </a:p>
          <a:p>
            <a:r>
              <a:rPr lang="es-AR" sz="1400" dirty="0"/>
              <a:t>-0.3% </a:t>
            </a:r>
            <a:r>
              <a:rPr lang="es-AR" sz="1400" dirty="0" err="1"/>
              <a:t>hab</a:t>
            </a:r>
            <a:endParaRPr lang="es-AR" sz="1400" dirty="0"/>
          </a:p>
          <a:p>
            <a:r>
              <a:rPr lang="es-AR" sz="1400" dirty="0"/>
              <a:t>23.6% </a:t>
            </a:r>
            <a:r>
              <a:rPr lang="es-AR" sz="1400" dirty="0" err="1"/>
              <a:t>Sup</a:t>
            </a:r>
            <a:r>
              <a:rPr lang="es-AR" sz="1400" dirty="0"/>
              <a:t> crecimiento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B855CB7-B4D2-8D95-BECD-64B72E3694C0}"/>
              </a:ext>
            </a:extLst>
          </p:cNvPr>
          <p:cNvSpPr txBox="1"/>
          <p:nvPr/>
        </p:nvSpPr>
        <p:spPr>
          <a:xfrm>
            <a:off x="3852916" y="928404"/>
            <a:ext cx="4052637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b="1" dirty="0"/>
              <a:t>Zona Suburbana</a:t>
            </a:r>
            <a:r>
              <a:rPr lang="es-AR" sz="1400" dirty="0"/>
              <a:t>: Km 1 a 25. Coihues-</a:t>
            </a:r>
            <a:r>
              <a:rPr lang="es-AR" sz="1400" dirty="0" err="1"/>
              <a:t>Gutíerrez</a:t>
            </a:r>
            <a:endParaRPr lang="es-AR" sz="1400" dirty="0"/>
          </a:p>
          <a:p>
            <a:r>
              <a:rPr lang="es-AR" sz="1400" dirty="0"/>
              <a:t>25.6% </a:t>
            </a:r>
            <a:r>
              <a:rPr lang="es-AR" sz="1400" dirty="0" err="1"/>
              <a:t>hab</a:t>
            </a:r>
            <a:endParaRPr lang="es-AR" sz="1400" dirty="0"/>
          </a:p>
          <a:p>
            <a:r>
              <a:rPr lang="es-AR" sz="1400" dirty="0"/>
              <a:t>44.4% </a:t>
            </a:r>
            <a:r>
              <a:rPr lang="es-AR" sz="1400" dirty="0" err="1"/>
              <a:t>Sup</a:t>
            </a:r>
            <a:r>
              <a:rPr lang="es-AR" sz="1400" dirty="0"/>
              <a:t> crecimiento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504CCCE-CD90-203F-23CD-BD172ECF4E26}"/>
              </a:ext>
            </a:extLst>
          </p:cNvPr>
          <p:cNvSpPr txBox="1"/>
          <p:nvPr/>
        </p:nvSpPr>
        <p:spPr>
          <a:xfrm>
            <a:off x="5834036" y="1874086"/>
            <a:ext cx="2871529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b="1" dirty="0"/>
              <a:t>Zona Urbana</a:t>
            </a:r>
            <a:r>
              <a:rPr lang="es-AR" sz="1400" dirty="0"/>
              <a:t>: Centro, medio y alto </a:t>
            </a:r>
          </a:p>
          <a:p>
            <a:r>
              <a:rPr lang="es-AR" sz="1400" dirty="0"/>
              <a:t>41.7% </a:t>
            </a:r>
            <a:r>
              <a:rPr lang="es-AR" sz="1400" dirty="0" err="1"/>
              <a:t>hab</a:t>
            </a:r>
            <a:r>
              <a:rPr lang="es-AR" sz="1400" dirty="0"/>
              <a:t> </a:t>
            </a:r>
          </a:p>
          <a:p>
            <a:r>
              <a:rPr lang="es-AR" sz="1400" dirty="0"/>
              <a:t>8.6% </a:t>
            </a:r>
            <a:r>
              <a:rPr lang="es-AR" sz="1400" dirty="0" err="1"/>
              <a:t>Sup</a:t>
            </a:r>
            <a:r>
              <a:rPr lang="es-AR" sz="1400" dirty="0"/>
              <a:t> crecimiento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CA3FE435-1324-6576-7987-78E1ED565902}"/>
              </a:ext>
            </a:extLst>
          </p:cNvPr>
          <p:cNvSpPr txBox="1"/>
          <p:nvPr/>
        </p:nvSpPr>
        <p:spPr>
          <a:xfrm>
            <a:off x="8133918" y="4724311"/>
            <a:ext cx="2013646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b="1" dirty="0"/>
              <a:t>Periferia urbana: </a:t>
            </a:r>
          </a:p>
          <a:p>
            <a:r>
              <a:rPr lang="es-AR" sz="1400" dirty="0"/>
              <a:t>Sur y Este </a:t>
            </a:r>
          </a:p>
          <a:p>
            <a:r>
              <a:rPr lang="es-AR" sz="1400" dirty="0"/>
              <a:t>31.5% </a:t>
            </a:r>
            <a:r>
              <a:rPr lang="es-AR" sz="1400" dirty="0" err="1"/>
              <a:t>hab</a:t>
            </a:r>
            <a:endParaRPr lang="es-AR" sz="1400" dirty="0"/>
          </a:p>
          <a:p>
            <a:r>
              <a:rPr lang="es-AR" sz="1400" dirty="0"/>
              <a:t>23.4% </a:t>
            </a:r>
            <a:r>
              <a:rPr lang="es-AR" sz="1400" dirty="0" err="1"/>
              <a:t>Sup</a:t>
            </a:r>
            <a:r>
              <a:rPr lang="es-AR" sz="1400" dirty="0"/>
              <a:t> crecimiento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8D9D686-FA19-81E2-720A-3009C38DDEE1}"/>
              </a:ext>
            </a:extLst>
          </p:cNvPr>
          <p:cNvSpPr txBox="1"/>
          <p:nvPr/>
        </p:nvSpPr>
        <p:spPr>
          <a:xfrm>
            <a:off x="899303" y="282749"/>
            <a:ext cx="10244266" cy="518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3375"/>
              </a:lnSpc>
              <a:buNone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ptos Narrow"/>
              </a:rPr>
              <a:t>DISTRIBUCIÓN DEL CRECIMIENTO Y LA POBLACIÓN</a:t>
            </a:r>
            <a:r>
              <a:rPr lang="en-US" sz="2800" b="0" i="0" dirty="0">
                <a:solidFill>
                  <a:schemeClr val="bg1">
                    <a:lumMod val="50000"/>
                  </a:schemeClr>
                </a:solidFill>
                <a:effectLst/>
                <a:latin typeface="Aptos Narrow"/>
              </a:rPr>
              <a:t> 2022  </a:t>
            </a:r>
          </a:p>
        </p:txBody>
      </p: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2CC5935E-B622-8EC0-AD35-5DE3F8777E07}"/>
              </a:ext>
            </a:extLst>
          </p:cNvPr>
          <p:cNvCxnSpPr/>
          <p:nvPr/>
        </p:nvCxnSpPr>
        <p:spPr>
          <a:xfrm>
            <a:off x="7000240" y="2612750"/>
            <a:ext cx="81280" cy="922930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A9E6A36B-E511-493A-7BD2-457461DE83DA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7477760" y="4245251"/>
            <a:ext cx="656158" cy="956114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79D8F2D8-2B29-913E-B492-3E7C70BF188A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7000240" y="4404450"/>
            <a:ext cx="1133678" cy="796915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DD82D116-6FFC-0AD4-4C86-0099690403C8}"/>
              </a:ext>
            </a:extLst>
          </p:cNvPr>
          <p:cNvCxnSpPr>
            <a:cxnSpLocks/>
          </p:cNvCxnSpPr>
          <p:nvPr/>
        </p:nvCxnSpPr>
        <p:spPr>
          <a:xfrm flipV="1">
            <a:off x="2947607" y="3324016"/>
            <a:ext cx="1110476" cy="679529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963F9D18-14E4-7E17-E5EE-E9A47DE07C46}"/>
              </a:ext>
            </a:extLst>
          </p:cNvPr>
          <p:cNvCxnSpPr>
            <a:cxnSpLocks/>
          </p:cNvCxnSpPr>
          <p:nvPr/>
        </p:nvCxnSpPr>
        <p:spPr>
          <a:xfrm flipV="1">
            <a:off x="2947607" y="2612750"/>
            <a:ext cx="413294" cy="1390795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FA1D69E2-DFA6-5182-BE77-C22BE664B0BE}"/>
              </a:ext>
            </a:extLst>
          </p:cNvPr>
          <p:cNvCxnSpPr>
            <a:cxnSpLocks/>
          </p:cNvCxnSpPr>
          <p:nvPr/>
        </p:nvCxnSpPr>
        <p:spPr>
          <a:xfrm flipV="1">
            <a:off x="3852916" y="4404450"/>
            <a:ext cx="946003" cy="131656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E949CCE5-3785-D4C6-7D04-0A0212B61BAD}"/>
              </a:ext>
            </a:extLst>
          </p:cNvPr>
          <p:cNvCxnSpPr>
            <a:cxnSpLocks/>
          </p:cNvCxnSpPr>
          <p:nvPr/>
        </p:nvCxnSpPr>
        <p:spPr>
          <a:xfrm flipH="1" flipV="1">
            <a:off x="5191761" y="1667068"/>
            <a:ext cx="642275" cy="1641079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2" name="Conector recto 71">
            <a:extLst>
              <a:ext uri="{FF2B5EF4-FFF2-40B4-BE49-F238E27FC236}">
                <a16:creationId xmlns:a16="http://schemas.microsoft.com/office/drawing/2014/main" id="{E34A46A7-139F-6FB5-FF0A-9766DC72D170}"/>
              </a:ext>
            </a:extLst>
          </p:cNvPr>
          <p:cNvCxnSpPr>
            <a:cxnSpLocks/>
          </p:cNvCxnSpPr>
          <p:nvPr/>
        </p:nvCxnSpPr>
        <p:spPr>
          <a:xfrm flipV="1">
            <a:off x="4798919" y="1667068"/>
            <a:ext cx="375612" cy="576350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8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430F055C-36A5-D368-3172-0FE05973E999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589245" y="9168"/>
            <a:ext cx="1600966" cy="9828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159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DE91F-D23B-C2AC-86B5-16F1DA43C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3" descr="Mapa&#10;&#10;El contenido generado por IA puede ser incorrecto.">
            <a:extLst>
              <a:ext uri="{FF2B5EF4-FFF2-40B4-BE49-F238E27FC236}">
                <a16:creationId xmlns:a16="http://schemas.microsoft.com/office/drawing/2014/main" id="{8D5B8F7A-0AC3-21E7-4F9E-8DE46EFC63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5695"/>
          <a:stretch/>
        </p:blipFill>
        <p:spPr bwMode="auto">
          <a:xfrm>
            <a:off x="706478" y="767962"/>
            <a:ext cx="10542402" cy="5929002"/>
          </a:xfrm>
          <a:prstGeom prst="rect">
            <a:avLst/>
          </a:prstGeom>
          <a:noFill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A5A886C-6286-30D1-1C1C-6C49053C40B7}"/>
              </a:ext>
            </a:extLst>
          </p:cNvPr>
          <p:cNvSpPr txBox="1"/>
          <p:nvPr/>
        </p:nvSpPr>
        <p:spPr>
          <a:xfrm>
            <a:off x="899303" y="282749"/>
            <a:ext cx="10244266" cy="518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3375"/>
              </a:lnSpc>
              <a:buNone/>
            </a:pPr>
            <a:r>
              <a:rPr lang="en-US" sz="2800" b="0" i="0" dirty="0">
                <a:solidFill>
                  <a:schemeClr val="bg1">
                    <a:lumMod val="50000"/>
                  </a:schemeClr>
                </a:solidFill>
                <a:effectLst/>
                <a:latin typeface="Aptos Narrow"/>
              </a:rPr>
              <a:t>DISTANCIAS A EQUIPAMIENTOS Y SERVICIOS POR ZONAS 2022 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D5C9BFF-58F3-C607-4CCE-294982DE9F76}"/>
              </a:ext>
            </a:extLst>
          </p:cNvPr>
          <p:cNvGrpSpPr/>
          <p:nvPr/>
        </p:nvGrpSpPr>
        <p:grpSpPr>
          <a:xfrm>
            <a:off x="8276986" y="6127288"/>
            <a:ext cx="3521313" cy="401515"/>
            <a:chOff x="8543686" y="6393988"/>
            <a:chExt cx="3521313" cy="401515"/>
          </a:xfrm>
        </p:grpSpPr>
        <p:sp>
          <p:nvSpPr>
            <p:cNvPr id="6" name="object 2">
              <a:extLst>
                <a:ext uri="{FF2B5EF4-FFF2-40B4-BE49-F238E27FC236}">
                  <a16:creationId xmlns:a16="http://schemas.microsoft.com/office/drawing/2014/main" id="{43727C9B-7A45-090D-07A3-05E7E7936A6C}"/>
                </a:ext>
              </a:extLst>
            </p:cNvPr>
            <p:cNvSpPr/>
            <p:nvPr/>
          </p:nvSpPr>
          <p:spPr>
            <a:xfrm>
              <a:off x="8543686" y="6393998"/>
              <a:ext cx="360150" cy="401505"/>
            </a:xfrm>
            <a:custGeom>
              <a:avLst/>
              <a:gdLst/>
              <a:ahLst/>
              <a:cxnLst/>
              <a:rect l="l" t="t" r="r" b="b"/>
              <a:pathLst>
                <a:path w="569594" h="635000">
                  <a:moveTo>
                    <a:pt x="569354" y="0"/>
                  </a:moveTo>
                  <a:lnTo>
                    <a:pt x="363318" y="0"/>
                  </a:lnTo>
                  <a:lnTo>
                    <a:pt x="363318" y="366774"/>
                  </a:lnTo>
                  <a:lnTo>
                    <a:pt x="362120" y="390754"/>
                  </a:lnTo>
                  <a:lnTo>
                    <a:pt x="343434" y="434688"/>
                  </a:lnTo>
                  <a:lnTo>
                    <a:pt x="303401" y="455709"/>
                  </a:lnTo>
                  <a:lnTo>
                    <a:pt x="284692" y="457336"/>
                  </a:lnTo>
                  <a:lnTo>
                    <a:pt x="265972" y="455709"/>
                  </a:lnTo>
                  <a:lnTo>
                    <a:pt x="225940" y="434688"/>
                  </a:lnTo>
                  <a:lnTo>
                    <a:pt x="206487" y="391145"/>
                  </a:lnTo>
                  <a:lnTo>
                    <a:pt x="205145" y="366774"/>
                  </a:lnTo>
                  <a:lnTo>
                    <a:pt x="205145" y="0"/>
                  </a:lnTo>
                  <a:lnTo>
                    <a:pt x="0" y="0"/>
                  </a:lnTo>
                  <a:lnTo>
                    <a:pt x="0" y="357716"/>
                  </a:lnTo>
                  <a:lnTo>
                    <a:pt x="4238" y="425213"/>
                  </a:lnTo>
                  <a:lnTo>
                    <a:pt x="16951" y="479974"/>
                  </a:lnTo>
                  <a:lnTo>
                    <a:pt x="38135" y="524550"/>
                  </a:lnTo>
                  <a:lnTo>
                    <a:pt x="67788" y="561490"/>
                  </a:lnTo>
                  <a:lnTo>
                    <a:pt x="98152" y="586507"/>
                  </a:lnTo>
                  <a:lnTo>
                    <a:pt x="135027" y="606869"/>
                  </a:lnTo>
                  <a:lnTo>
                    <a:pt x="178409" y="622056"/>
                  </a:lnTo>
                  <a:lnTo>
                    <a:pt x="228298" y="631549"/>
                  </a:lnTo>
                  <a:lnTo>
                    <a:pt x="284692" y="634828"/>
                  </a:lnTo>
                  <a:lnTo>
                    <a:pt x="341092" y="631549"/>
                  </a:lnTo>
                  <a:lnTo>
                    <a:pt x="390984" y="622056"/>
                  </a:lnTo>
                  <a:lnTo>
                    <a:pt x="434368" y="606869"/>
                  </a:lnTo>
                  <a:lnTo>
                    <a:pt x="471243" y="586507"/>
                  </a:lnTo>
                  <a:lnTo>
                    <a:pt x="501607" y="561490"/>
                  </a:lnTo>
                  <a:lnTo>
                    <a:pt x="531257" y="524550"/>
                  </a:lnTo>
                  <a:lnTo>
                    <a:pt x="552434" y="479974"/>
                  </a:lnTo>
                  <a:lnTo>
                    <a:pt x="565140" y="425213"/>
                  </a:lnTo>
                  <a:lnTo>
                    <a:pt x="569354" y="357716"/>
                  </a:lnTo>
                  <a:lnTo>
                    <a:pt x="56935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D49AB92F-E56D-1190-42D8-3D451C6D869A}"/>
                </a:ext>
              </a:extLst>
            </p:cNvPr>
            <p:cNvSpPr/>
            <p:nvPr/>
          </p:nvSpPr>
          <p:spPr>
            <a:xfrm>
              <a:off x="8972265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84" y="0"/>
                  </a:moveTo>
                  <a:lnTo>
                    <a:pt x="397652" y="0"/>
                  </a:lnTo>
                  <a:lnTo>
                    <a:pt x="397723" y="262696"/>
                  </a:lnTo>
                  <a:lnTo>
                    <a:pt x="398216" y="283569"/>
                  </a:lnTo>
                  <a:lnTo>
                    <a:pt x="399556" y="308680"/>
                  </a:lnTo>
                  <a:lnTo>
                    <a:pt x="402165" y="348638"/>
                  </a:lnTo>
                  <a:lnTo>
                    <a:pt x="221406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10" y="624902"/>
                  </a:lnTo>
                  <a:lnTo>
                    <a:pt x="198740" y="362166"/>
                  </a:lnTo>
                  <a:lnTo>
                    <a:pt x="198246" y="341303"/>
                  </a:lnTo>
                  <a:lnTo>
                    <a:pt x="196906" y="316191"/>
                  </a:lnTo>
                  <a:lnTo>
                    <a:pt x="194297" y="276221"/>
                  </a:lnTo>
                  <a:lnTo>
                    <a:pt x="384093" y="624902"/>
                  </a:lnTo>
                  <a:lnTo>
                    <a:pt x="596484" y="624902"/>
                  </a:lnTo>
                  <a:lnTo>
                    <a:pt x="59648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0793868-7E36-75DD-C31A-0278EB5124D6}"/>
                </a:ext>
              </a:extLst>
            </p:cNvPr>
            <p:cNvSpPr/>
            <p:nvPr/>
          </p:nvSpPr>
          <p:spPr>
            <a:xfrm>
              <a:off x="9420833" y="6393988"/>
              <a:ext cx="357340" cy="395483"/>
            </a:xfrm>
            <a:custGeom>
              <a:avLst/>
              <a:gdLst/>
              <a:ahLst/>
              <a:cxnLst/>
              <a:rect l="l" t="t" r="r" b="b"/>
              <a:pathLst>
                <a:path w="565150" h="625475">
                  <a:moveTo>
                    <a:pt x="271143" y="0"/>
                  </a:moveTo>
                  <a:lnTo>
                    <a:pt x="0" y="0"/>
                  </a:lnTo>
                  <a:lnTo>
                    <a:pt x="0" y="624912"/>
                  </a:lnTo>
                  <a:lnTo>
                    <a:pt x="204234" y="624912"/>
                  </a:lnTo>
                  <a:lnTo>
                    <a:pt x="204234" y="416605"/>
                  </a:lnTo>
                  <a:lnTo>
                    <a:pt x="441855" y="416605"/>
                  </a:lnTo>
                  <a:lnTo>
                    <a:pt x="424740" y="387621"/>
                  </a:lnTo>
                  <a:lnTo>
                    <a:pt x="445970" y="373938"/>
                  </a:lnTo>
                  <a:lnTo>
                    <a:pt x="473053" y="350782"/>
                  </a:lnTo>
                  <a:lnTo>
                    <a:pt x="499917" y="315630"/>
                  </a:lnTo>
                  <a:lnTo>
                    <a:pt x="520489" y="265957"/>
                  </a:lnTo>
                  <a:lnTo>
                    <a:pt x="520897" y="262641"/>
                  </a:lnTo>
                  <a:lnTo>
                    <a:pt x="203355" y="262641"/>
                  </a:lnTo>
                  <a:lnTo>
                    <a:pt x="203355" y="153963"/>
                  </a:lnTo>
                  <a:lnTo>
                    <a:pt x="523393" y="153963"/>
                  </a:lnTo>
                  <a:lnTo>
                    <a:pt x="523045" y="150996"/>
                  </a:lnTo>
                  <a:lnTo>
                    <a:pt x="507226" y="108690"/>
                  </a:lnTo>
                  <a:lnTo>
                    <a:pt x="482936" y="73173"/>
                  </a:lnTo>
                  <a:lnTo>
                    <a:pt x="451871" y="45297"/>
                  </a:lnTo>
                  <a:lnTo>
                    <a:pt x="415368" y="24843"/>
                  </a:lnTo>
                  <a:lnTo>
                    <a:pt x="373357" y="10758"/>
                  </a:lnTo>
                  <a:lnTo>
                    <a:pt x="325421" y="2619"/>
                  </a:lnTo>
                  <a:lnTo>
                    <a:pt x="271143" y="0"/>
                  </a:lnTo>
                  <a:close/>
                </a:path>
                <a:path w="565150" h="625475">
                  <a:moveTo>
                    <a:pt x="441855" y="416605"/>
                  </a:moveTo>
                  <a:lnTo>
                    <a:pt x="230464" y="416605"/>
                  </a:lnTo>
                  <a:lnTo>
                    <a:pt x="329864" y="624912"/>
                  </a:lnTo>
                  <a:lnTo>
                    <a:pt x="564862" y="624912"/>
                  </a:lnTo>
                  <a:lnTo>
                    <a:pt x="441855" y="416605"/>
                  </a:lnTo>
                  <a:close/>
                </a:path>
                <a:path w="565150" h="625475">
                  <a:moveTo>
                    <a:pt x="523393" y="153963"/>
                  </a:moveTo>
                  <a:lnTo>
                    <a:pt x="254861" y="153963"/>
                  </a:lnTo>
                  <a:lnTo>
                    <a:pt x="270186" y="154785"/>
                  </a:lnTo>
                  <a:lnTo>
                    <a:pt x="282547" y="157136"/>
                  </a:lnTo>
                  <a:lnTo>
                    <a:pt x="314756" y="179214"/>
                  </a:lnTo>
                  <a:lnTo>
                    <a:pt x="322670" y="208297"/>
                  </a:lnTo>
                  <a:lnTo>
                    <a:pt x="320538" y="225528"/>
                  </a:lnTo>
                  <a:lnTo>
                    <a:pt x="292742" y="256143"/>
                  </a:lnTo>
                  <a:lnTo>
                    <a:pt x="254861" y="262641"/>
                  </a:lnTo>
                  <a:lnTo>
                    <a:pt x="520897" y="262641"/>
                  </a:lnTo>
                  <a:lnTo>
                    <a:pt x="528695" y="199240"/>
                  </a:lnTo>
                  <a:lnTo>
                    <a:pt x="523489" y="154785"/>
                  </a:lnTo>
                  <a:lnTo>
                    <a:pt x="523393" y="153963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01BC4460-916D-1AF1-F22F-2AFECA0FC156}"/>
                </a:ext>
              </a:extLst>
            </p:cNvPr>
            <p:cNvSpPr/>
            <p:nvPr/>
          </p:nvSpPr>
          <p:spPr>
            <a:xfrm>
              <a:off x="9812256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94" y="0"/>
                  </a:moveTo>
                  <a:lnTo>
                    <a:pt x="397673" y="0"/>
                  </a:lnTo>
                  <a:lnTo>
                    <a:pt x="397744" y="262696"/>
                  </a:lnTo>
                  <a:lnTo>
                    <a:pt x="398236" y="283569"/>
                  </a:lnTo>
                  <a:lnTo>
                    <a:pt x="399573" y="308680"/>
                  </a:lnTo>
                  <a:lnTo>
                    <a:pt x="402176" y="348638"/>
                  </a:lnTo>
                  <a:lnTo>
                    <a:pt x="221427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63" y="624902"/>
                  </a:lnTo>
                  <a:lnTo>
                    <a:pt x="198792" y="362187"/>
                  </a:lnTo>
                  <a:lnTo>
                    <a:pt x="198295" y="341324"/>
                  </a:lnTo>
                  <a:lnTo>
                    <a:pt x="196945" y="316212"/>
                  </a:lnTo>
                  <a:lnTo>
                    <a:pt x="194318" y="276242"/>
                  </a:lnTo>
                  <a:lnTo>
                    <a:pt x="384103" y="624902"/>
                  </a:lnTo>
                  <a:lnTo>
                    <a:pt x="596494" y="624902"/>
                  </a:lnTo>
                  <a:lnTo>
                    <a:pt x="59649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grpSp>
          <p:nvGrpSpPr>
            <p:cNvPr id="10" name="object 6">
              <a:extLst>
                <a:ext uri="{FF2B5EF4-FFF2-40B4-BE49-F238E27FC236}">
                  <a16:creationId xmlns:a16="http://schemas.microsoft.com/office/drawing/2014/main" id="{90A16E5B-EECC-C67A-AF68-036407C3CC8E}"/>
                </a:ext>
              </a:extLst>
            </p:cNvPr>
            <p:cNvGrpSpPr/>
            <p:nvPr/>
          </p:nvGrpSpPr>
          <p:grpSpPr>
            <a:xfrm>
              <a:off x="10423963" y="6430743"/>
              <a:ext cx="605743" cy="115608"/>
              <a:chOff x="16486009" y="10170534"/>
              <a:chExt cx="958013" cy="182840"/>
            </a:xfrm>
          </p:grpSpPr>
          <p:pic>
            <p:nvPicPr>
              <p:cNvPr id="37" name="object 7">
                <a:extLst>
                  <a:ext uri="{FF2B5EF4-FFF2-40B4-BE49-F238E27FC236}">
                    <a16:creationId xmlns:a16="http://schemas.microsoft.com/office/drawing/2014/main" id="{C38CAD54-772D-A2EC-00B0-0E13308989B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486009" y="10174235"/>
                <a:ext cx="146634" cy="178863"/>
              </a:xfrm>
              <a:prstGeom prst="rect">
                <a:avLst/>
              </a:prstGeom>
            </p:spPr>
          </p:pic>
          <p:pic>
            <p:nvPicPr>
              <p:cNvPr id="38" name="object 8">
                <a:extLst>
                  <a:ext uri="{FF2B5EF4-FFF2-40B4-BE49-F238E27FC236}">
                    <a16:creationId xmlns:a16="http://schemas.microsoft.com/office/drawing/2014/main" id="{0D8A1380-C5DC-4214-E45F-97A4326DDE4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676450" y="10217566"/>
                <a:ext cx="113692" cy="132770"/>
              </a:xfrm>
              <a:prstGeom prst="rect">
                <a:avLst/>
              </a:prstGeom>
            </p:spPr>
          </p:pic>
          <p:sp>
            <p:nvSpPr>
              <p:cNvPr id="39" name="object 9">
                <a:extLst>
                  <a:ext uri="{FF2B5EF4-FFF2-40B4-BE49-F238E27FC236}">
                    <a16:creationId xmlns:a16="http://schemas.microsoft.com/office/drawing/2014/main" id="{14863268-8910-6F60-C6E0-112C11DA0C49}"/>
                  </a:ext>
                </a:extLst>
              </p:cNvPr>
              <p:cNvSpPr/>
              <p:nvPr/>
            </p:nvSpPr>
            <p:spPr>
              <a:xfrm>
                <a:off x="16831895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612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612" y="179806"/>
                    </a:lnTo>
                    <a:lnTo>
                      <a:pt x="20612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40" name="object 10">
                <a:extLst>
                  <a:ext uri="{FF2B5EF4-FFF2-40B4-BE49-F238E27FC236}">
                    <a16:creationId xmlns:a16="http://schemas.microsoft.com/office/drawing/2014/main" id="{679CE610-9FFF-3C39-B853-9FD878983D5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884726" y="10220309"/>
                <a:ext cx="130048" cy="131043"/>
              </a:xfrm>
              <a:prstGeom prst="rect">
                <a:avLst/>
              </a:prstGeom>
            </p:spPr>
          </p:pic>
          <p:pic>
            <p:nvPicPr>
              <p:cNvPr id="41" name="object 11">
                <a:extLst>
                  <a:ext uri="{FF2B5EF4-FFF2-40B4-BE49-F238E27FC236}">
                    <a16:creationId xmlns:a16="http://schemas.microsoft.com/office/drawing/2014/main" id="{4763BC26-DA83-3C9F-5C7E-0F79C57A2EDB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7037162" y="10217578"/>
                <a:ext cx="122980" cy="135796"/>
              </a:xfrm>
              <a:prstGeom prst="rect">
                <a:avLst/>
              </a:prstGeom>
            </p:spPr>
          </p:pic>
          <p:pic>
            <p:nvPicPr>
              <p:cNvPr id="42" name="object 12">
                <a:extLst>
                  <a:ext uri="{FF2B5EF4-FFF2-40B4-BE49-F238E27FC236}">
                    <a16:creationId xmlns:a16="http://schemas.microsoft.com/office/drawing/2014/main" id="{7B6E4DBE-1569-2670-ACD4-9B660F835AE9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194136" y="10218037"/>
                <a:ext cx="191205" cy="134829"/>
              </a:xfrm>
              <a:prstGeom prst="rect">
                <a:avLst/>
              </a:prstGeom>
            </p:spPr>
          </p:pic>
          <p:sp>
            <p:nvSpPr>
              <p:cNvPr id="43" name="object 13">
                <a:extLst>
                  <a:ext uri="{FF2B5EF4-FFF2-40B4-BE49-F238E27FC236}">
                    <a16:creationId xmlns:a16="http://schemas.microsoft.com/office/drawing/2014/main" id="{D008F916-CDAB-3459-7D5D-E1F77FE71A0F}"/>
                  </a:ext>
                </a:extLst>
              </p:cNvPr>
              <p:cNvSpPr/>
              <p:nvPr/>
            </p:nvSpPr>
            <p:spPr>
              <a:xfrm>
                <a:off x="17421797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31" y="49784"/>
                    </a:lnTo>
                    <a:lnTo>
                      <a:pt x="1231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1" name="object 14">
              <a:extLst>
                <a:ext uri="{FF2B5EF4-FFF2-40B4-BE49-F238E27FC236}">
                  <a16:creationId xmlns:a16="http://schemas.microsoft.com/office/drawing/2014/main" id="{E97EC07C-0D47-34EA-213D-5A37C8AA0D92}"/>
                </a:ext>
              </a:extLst>
            </p:cNvPr>
            <p:cNvGrpSpPr/>
            <p:nvPr/>
          </p:nvGrpSpPr>
          <p:grpSpPr>
            <a:xfrm>
              <a:off x="11052397" y="6428324"/>
              <a:ext cx="280727" cy="117887"/>
              <a:chOff x="17479908" y="10166708"/>
              <a:chExt cx="443984" cy="186444"/>
            </a:xfrm>
          </p:grpSpPr>
          <p:pic>
            <p:nvPicPr>
              <p:cNvPr id="34" name="object 15">
                <a:extLst>
                  <a:ext uri="{FF2B5EF4-FFF2-40B4-BE49-F238E27FC236}">
                    <a16:creationId xmlns:a16="http://schemas.microsoft.com/office/drawing/2014/main" id="{71FFDDC0-EF4D-522F-C2E6-27E5F37FA41F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644672" y="10218319"/>
                <a:ext cx="114425" cy="134833"/>
              </a:xfrm>
              <a:prstGeom prst="rect">
                <a:avLst/>
              </a:prstGeom>
            </p:spPr>
          </p:pic>
          <p:pic>
            <p:nvPicPr>
              <p:cNvPr id="35" name="object 16">
                <a:extLst>
                  <a:ext uri="{FF2B5EF4-FFF2-40B4-BE49-F238E27FC236}">
                    <a16:creationId xmlns:a16="http://schemas.microsoft.com/office/drawing/2014/main" id="{513BB913-CE0A-4DD9-E5E2-299AF79063AA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479908" y="10166708"/>
                <a:ext cx="131283" cy="186402"/>
              </a:xfrm>
              <a:prstGeom prst="rect">
                <a:avLst/>
              </a:prstGeom>
            </p:spPr>
          </p:pic>
          <p:pic>
            <p:nvPicPr>
              <p:cNvPr id="36" name="object 17">
                <a:extLst>
                  <a:ext uri="{FF2B5EF4-FFF2-40B4-BE49-F238E27FC236}">
                    <a16:creationId xmlns:a16="http://schemas.microsoft.com/office/drawing/2014/main" id="{DCB26149-72CF-9FEA-C450-DC55516A0DB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7792609" y="10166708"/>
                <a:ext cx="131283" cy="186402"/>
              </a:xfrm>
              <a:prstGeom prst="rect">
                <a:avLst/>
              </a:prstGeom>
            </p:spPr>
          </p:pic>
        </p:grpSp>
        <p:grpSp>
          <p:nvGrpSpPr>
            <p:cNvPr id="12" name="object 18">
              <a:extLst>
                <a:ext uri="{FF2B5EF4-FFF2-40B4-BE49-F238E27FC236}">
                  <a16:creationId xmlns:a16="http://schemas.microsoft.com/office/drawing/2014/main" id="{2DB3A62C-4680-9DF7-EAA2-6E0C4F40FB9A}"/>
                </a:ext>
              </a:extLst>
            </p:cNvPr>
            <p:cNvGrpSpPr/>
            <p:nvPr/>
          </p:nvGrpSpPr>
          <p:grpSpPr>
            <a:xfrm>
              <a:off x="11410269" y="6428329"/>
              <a:ext cx="654730" cy="118022"/>
              <a:chOff x="18045901" y="10166716"/>
              <a:chExt cx="1035487" cy="186657"/>
            </a:xfrm>
          </p:grpSpPr>
          <p:pic>
            <p:nvPicPr>
              <p:cNvPr id="26" name="object 19">
                <a:extLst>
                  <a:ext uri="{FF2B5EF4-FFF2-40B4-BE49-F238E27FC236}">
                    <a16:creationId xmlns:a16="http://schemas.microsoft.com/office/drawing/2014/main" id="{3AEE7D1D-3ECF-A695-CBF7-6A5AC351F2B0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8045901" y="10174273"/>
                <a:ext cx="148937" cy="176067"/>
              </a:xfrm>
              <a:prstGeom prst="rect">
                <a:avLst/>
              </a:prstGeom>
            </p:spPr>
          </p:pic>
          <p:pic>
            <p:nvPicPr>
              <p:cNvPr id="27" name="object 20">
                <a:extLst>
                  <a:ext uri="{FF2B5EF4-FFF2-40B4-BE49-F238E27FC236}">
                    <a16:creationId xmlns:a16="http://schemas.microsoft.com/office/drawing/2014/main" id="{251C8867-7C61-7D13-6537-1DB0106E344F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8231547" y="10218319"/>
                <a:ext cx="114404" cy="134833"/>
              </a:xfrm>
              <a:prstGeom prst="rect">
                <a:avLst/>
              </a:prstGeom>
            </p:spPr>
          </p:pic>
          <p:pic>
            <p:nvPicPr>
              <p:cNvPr id="28" name="object 21">
                <a:extLst>
                  <a:ext uri="{FF2B5EF4-FFF2-40B4-BE49-F238E27FC236}">
                    <a16:creationId xmlns:a16="http://schemas.microsoft.com/office/drawing/2014/main" id="{67E0F558-BD9E-67ED-A2BD-3E26EA7BA29C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8378985" y="10217577"/>
                <a:ext cx="119724" cy="135796"/>
              </a:xfrm>
              <a:prstGeom prst="rect">
                <a:avLst/>
              </a:prstGeom>
            </p:spPr>
          </p:pic>
          <p:sp>
            <p:nvSpPr>
              <p:cNvPr id="29" name="object 22">
                <a:extLst>
                  <a:ext uri="{FF2B5EF4-FFF2-40B4-BE49-F238E27FC236}">
                    <a16:creationId xmlns:a16="http://schemas.microsoft.com/office/drawing/2014/main" id="{7D60EF3E-5419-E968-37BC-F3A0511E485E}"/>
                  </a:ext>
                </a:extLst>
              </p:cNvPr>
              <p:cNvSpPr/>
              <p:nvPr/>
            </p:nvSpPr>
            <p:spPr>
              <a:xfrm>
                <a:off x="18531181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30" name="object 23">
                <a:extLst>
                  <a:ext uri="{FF2B5EF4-FFF2-40B4-BE49-F238E27FC236}">
                    <a16:creationId xmlns:a16="http://schemas.microsoft.com/office/drawing/2014/main" id="{636A69C2-3E44-9FBD-6A31-A4AB394E7BD1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8588795" y="10217577"/>
                <a:ext cx="135556" cy="135796"/>
              </a:xfrm>
              <a:prstGeom prst="rect">
                <a:avLst/>
              </a:prstGeom>
            </p:spPr>
          </p:pic>
          <p:pic>
            <p:nvPicPr>
              <p:cNvPr id="31" name="object 24">
                <a:extLst>
                  <a:ext uri="{FF2B5EF4-FFF2-40B4-BE49-F238E27FC236}">
                    <a16:creationId xmlns:a16="http://schemas.microsoft.com/office/drawing/2014/main" id="{995C1858-5506-6306-A5A9-160A05D767FF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8759347" y="10217566"/>
                <a:ext cx="113682" cy="132770"/>
              </a:xfrm>
              <a:prstGeom prst="rect">
                <a:avLst/>
              </a:prstGeom>
            </p:spPr>
          </p:pic>
          <p:pic>
            <p:nvPicPr>
              <p:cNvPr id="32" name="object 25">
                <a:extLst>
                  <a:ext uri="{FF2B5EF4-FFF2-40B4-BE49-F238E27FC236}">
                    <a16:creationId xmlns:a16="http://schemas.microsoft.com/office/drawing/2014/main" id="{E714CEFA-5FAA-F067-EDE0-F8CEA0D51F91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8904482" y="10218319"/>
                <a:ext cx="114425" cy="134833"/>
              </a:xfrm>
              <a:prstGeom prst="rect">
                <a:avLst/>
              </a:prstGeom>
            </p:spPr>
          </p:pic>
          <p:sp>
            <p:nvSpPr>
              <p:cNvPr id="33" name="object 26">
                <a:extLst>
                  <a:ext uri="{FF2B5EF4-FFF2-40B4-BE49-F238E27FC236}">
                    <a16:creationId xmlns:a16="http://schemas.microsoft.com/office/drawing/2014/main" id="{E11FC799-0E84-7589-F8C0-23090A2691B8}"/>
                  </a:ext>
                </a:extLst>
              </p:cNvPr>
              <p:cNvSpPr/>
              <p:nvPr/>
            </p:nvSpPr>
            <p:spPr>
              <a:xfrm>
                <a:off x="19061703" y="10166716"/>
                <a:ext cx="1968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84150">
                    <a:moveTo>
                      <a:pt x="19381" y="0"/>
                    </a:moveTo>
                    <a:lnTo>
                      <a:pt x="0" y="0"/>
                    </a:lnTo>
                    <a:lnTo>
                      <a:pt x="0" y="183617"/>
                    </a:lnTo>
                    <a:lnTo>
                      <a:pt x="19381" y="183617"/>
                    </a:lnTo>
                    <a:lnTo>
                      <a:pt x="19381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5" name="object 27">
              <a:extLst>
                <a:ext uri="{FF2B5EF4-FFF2-40B4-BE49-F238E27FC236}">
                  <a16:creationId xmlns:a16="http://schemas.microsoft.com/office/drawing/2014/main" id="{13BFF933-F25F-F0C4-5F28-21D836014441}"/>
                </a:ext>
              </a:extLst>
            </p:cNvPr>
            <p:cNvGrpSpPr/>
            <p:nvPr/>
          </p:nvGrpSpPr>
          <p:grpSpPr>
            <a:xfrm>
              <a:off x="10418876" y="6619228"/>
              <a:ext cx="183063" cy="117993"/>
              <a:chOff x="16477963" y="10468632"/>
              <a:chExt cx="289523" cy="186612"/>
            </a:xfrm>
          </p:grpSpPr>
          <p:pic>
            <p:nvPicPr>
              <p:cNvPr id="24" name="object 28">
                <a:extLst>
                  <a:ext uri="{FF2B5EF4-FFF2-40B4-BE49-F238E27FC236}">
                    <a16:creationId xmlns:a16="http://schemas.microsoft.com/office/drawing/2014/main" id="{8DE34916-0377-251E-9A37-6B8480E7DFD9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6477963" y="10468632"/>
                <a:ext cx="131283" cy="186371"/>
              </a:xfrm>
              <a:prstGeom prst="rect">
                <a:avLst/>
              </a:prstGeom>
            </p:spPr>
          </p:pic>
          <p:pic>
            <p:nvPicPr>
              <p:cNvPr id="25" name="object 29">
                <a:extLst>
                  <a:ext uri="{FF2B5EF4-FFF2-40B4-BE49-F238E27FC236}">
                    <a16:creationId xmlns:a16="http://schemas.microsoft.com/office/drawing/2014/main" id="{B43E3F44-8E1E-D201-1AFC-59DEBC89BE2A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6644506" y="10519427"/>
                <a:ext cx="122980" cy="135817"/>
              </a:xfrm>
              <a:prstGeom prst="rect">
                <a:avLst/>
              </a:prstGeom>
            </p:spPr>
          </p:pic>
        </p:grpSp>
        <p:grpSp>
          <p:nvGrpSpPr>
            <p:cNvPr id="16" name="object 30">
              <a:extLst>
                <a:ext uri="{FF2B5EF4-FFF2-40B4-BE49-F238E27FC236}">
                  <a16:creationId xmlns:a16="http://schemas.microsoft.com/office/drawing/2014/main" id="{2D76D1C2-9B79-4E00-3364-902EB220ED8E}"/>
                </a:ext>
              </a:extLst>
            </p:cNvPr>
            <p:cNvGrpSpPr/>
            <p:nvPr/>
          </p:nvGrpSpPr>
          <p:grpSpPr>
            <a:xfrm>
              <a:off x="10670822" y="6612538"/>
              <a:ext cx="248592" cy="124683"/>
              <a:chOff x="16876428" y="10458052"/>
              <a:chExt cx="393160" cy="197192"/>
            </a:xfrm>
          </p:grpSpPr>
          <p:pic>
            <p:nvPicPr>
              <p:cNvPr id="22" name="object 31">
                <a:extLst>
                  <a:ext uri="{FF2B5EF4-FFF2-40B4-BE49-F238E27FC236}">
                    <a16:creationId xmlns:a16="http://schemas.microsoft.com/office/drawing/2014/main" id="{6D83245A-1856-1190-CC48-B435CFE1BA65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6876428" y="10476140"/>
                <a:ext cx="152173" cy="176067"/>
              </a:xfrm>
              <a:prstGeom prst="rect">
                <a:avLst/>
              </a:prstGeom>
            </p:spPr>
          </p:pic>
          <p:pic>
            <p:nvPicPr>
              <p:cNvPr id="23" name="object 32">
                <a:extLst>
                  <a:ext uri="{FF2B5EF4-FFF2-40B4-BE49-F238E27FC236}">
                    <a16:creationId xmlns:a16="http://schemas.microsoft.com/office/drawing/2014/main" id="{BD4625CD-4235-CD01-3672-55EE6AF98995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7056025" y="10458052"/>
                <a:ext cx="213563" cy="197192"/>
              </a:xfrm>
              <a:prstGeom prst="rect">
                <a:avLst/>
              </a:prstGeom>
            </p:spPr>
          </p:pic>
        </p:grpSp>
        <p:grpSp>
          <p:nvGrpSpPr>
            <p:cNvPr id="17" name="object 33">
              <a:extLst>
                <a:ext uri="{FF2B5EF4-FFF2-40B4-BE49-F238E27FC236}">
                  <a16:creationId xmlns:a16="http://schemas.microsoft.com/office/drawing/2014/main" id="{30863EBA-5F0F-1B25-6EBD-16A146C3AD10}"/>
                </a:ext>
              </a:extLst>
            </p:cNvPr>
            <p:cNvGrpSpPr/>
            <p:nvPr/>
          </p:nvGrpSpPr>
          <p:grpSpPr>
            <a:xfrm>
              <a:off x="10987189" y="6623978"/>
              <a:ext cx="482571" cy="137092"/>
              <a:chOff x="17376778" y="10476145"/>
              <a:chExt cx="763210" cy="216817"/>
            </a:xfrm>
          </p:grpSpPr>
          <p:pic>
            <p:nvPicPr>
              <p:cNvPr id="18" name="object 34">
                <a:extLst>
                  <a:ext uri="{FF2B5EF4-FFF2-40B4-BE49-F238E27FC236}">
                    <a16:creationId xmlns:a16="http://schemas.microsoft.com/office/drawing/2014/main" id="{934D1544-42B5-CD40-FA73-2331A3C5F146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7376778" y="10476145"/>
                <a:ext cx="156414" cy="176057"/>
              </a:xfrm>
              <a:prstGeom prst="rect">
                <a:avLst/>
              </a:prstGeom>
            </p:spPr>
          </p:pic>
          <p:pic>
            <p:nvPicPr>
              <p:cNvPr id="19" name="object 35">
                <a:extLst>
                  <a:ext uri="{FF2B5EF4-FFF2-40B4-BE49-F238E27FC236}">
                    <a16:creationId xmlns:a16="http://schemas.microsoft.com/office/drawing/2014/main" id="{DEC6C019-D3E1-61CF-83B9-C21C8FA7D9A5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7564932" y="10514911"/>
                <a:ext cx="132278" cy="140330"/>
              </a:xfrm>
              <a:prstGeom prst="rect">
                <a:avLst/>
              </a:prstGeom>
            </p:spPr>
          </p:pic>
          <p:pic>
            <p:nvPicPr>
              <p:cNvPr id="20" name="object 36">
                <a:extLst>
                  <a:ext uri="{FF2B5EF4-FFF2-40B4-BE49-F238E27FC236}">
                    <a16:creationId xmlns:a16="http://schemas.microsoft.com/office/drawing/2014/main" id="{B4A27D7D-E757-749C-95E7-996E7F927142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7719634" y="10514884"/>
                <a:ext cx="141587" cy="178078"/>
              </a:xfrm>
              <a:prstGeom prst="rect">
                <a:avLst/>
              </a:prstGeom>
            </p:spPr>
          </p:pic>
          <p:pic>
            <p:nvPicPr>
              <p:cNvPr id="21" name="object 37">
                <a:extLst>
                  <a:ext uri="{FF2B5EF4-FFF2-40B4-BE49-F238E27FC236}">
                    <a16:creationId xmlns:a16="http://schemas.microsoft.com/office/drawing/2014/main" id="{C01F9835-0B73-C30C-F20A-08C63F7F5B03}"/>
                  </a:ext>
                </a:extLst>
              </p:cNvPr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17895495" y="10514876"/>
                <a:ext cx="244493" cy="140368"/>
              </a:xfrm>
              <a:prstGeom prst="rect">
                <a:avLst/>
              </a:prstGeom>
            </p:spPr>
          </p:pic>
        </p:grpSp>
      </p:grpSp>
      <p:sp>
        <p:nvSpPr>
          <p:cNvPr id="44" name="object 38">
            <a:extLst>
              <a:ext uri="{FF2B5EF4-FFF2-40B4-BE49-F238E27FC236}">
                <a16:creationId xmlns:a16="http://schemas.microsoft.com/office/drawing/2014/main" id="{C9F1B655-260A-1A3F-7317-2A04648533C2}"/>
              </a:ext>
            </a:extLst>
          </p:cNvPr>
          <p:cNvSpPr/>
          <p:nvPr/>
        </p:nvSpPr>
        <p:spPr>
          <a:xfrm>
            <a:off x="0" y="0"/>
            <a:ext cx="899303" cy="883920"/>
          </a:xfrm>
          <a:custGeom>
            <a:avLst/>
            <a:gdLst/>
            <a:ahLst/>
            <a:cxnLst/>
            <a:rect l="l" t="t" r="r" b="b"/>
            <a:pathLst>
              <a:path w="5791200" h="5692140">
                <a:moveTo>
                  <a:pt x="5790787" y="0"/>
                </a:moveTo>
                <a:lnTo>
                  <a:pt x="0" y="0"/>
                </a:lnTo>
                <a:lnTo>
                  <a:pt x="0" y="5691659"/>
                </a:lnTo>
                <a:lnTo>
                  <a:pt x="5790787" y="0"/>
                </a:lnTo>
                <a:close/>
              </a:path>
            </a:pathLst>
          </a:custGeom>
          <a:solidFill>
            <a:srgbClr val="E422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E126F34A-0DF4-8231-E4EF-55D6A63EFD91}"/>
              </a:ext>
            </a:extLst>
          </p:cNvPr>
          <p:cNvSpPr txBox="1"/>
          <p:nvPr/>
        </p:nvSpPr>
        <p:spPr>
          <a:xfrm>
            <a:off x="1108523" y="6425606"/>
            <a:ext cx="64007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600" dirty="0">
                <a:latin typeface="Aptos Narrow"/>
              </a:rPr>
              <a:t>Ruta más corta de centroides por zonas a equipamientos y servicios urbanos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2B436DC-0EA9-123E-0A5A-11A1B75E4E35}"/>
              </a:ext>
            </a:extLst>
          </p:cNvPr>
          <p:cNvSpPr txBox="1"/>
          <p:nvPr/>
        </p:nvSpPr>
        <p:spPr>
          <a:xfrm>
            <a:off x="4744260" y="1024980"/>
            <a:ext cx="710274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s-AR" dirty="0">
                <a:latin typeface="Aptos Narrow"/>
              </a:rPr>
              <a:t>Valores de mediana para traslados desde zonas a equipamientos urbanos</a:t>
            </a:r>
          </a:p>
          <a:p>
            <a:pPr algn="r"/>
            <a:r>
              <a:rPr lang="es-AR" dirty="0">
                <a:latin typeface="Aptos Narrow"/>
              </a:rPr>
              <a:t>10.6km Total ciudad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9CDD4C0A-D015-48E3-99D4-25C420B6F4B7}"/>
              </a:ext>
            </a:extLst>
          </p:cNvPr>
          <p:cNvSpPr txBox="1"/>
          <p:nvPr/>
        </p:nvSpPr>
        <p:spPr>
          <a:xfrm>
            <a:off x="8524240" y="2712720"/>
            <a:ext cx="62989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600" dirty="0"/>
              <a:t>6km</a:t>
            </a: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5692704-33CB-6270-3415-C243F5881703}"/>
              </a:ext>
            </a:extLst>
          </p:cNvPr>
          <p:cNvCxnSpPr/>
          <p:nvPr/>
        </p:nvCxnSpPr>
        <p:spPr>
          <a:xfrm flipV="1">
            <a:off x="8910320" y="3051274"/>
            <a:ext cx="0" cy="860326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" name="CuadroTexto 52">
            <a:extLst>
              <a:ext uri="{FF2B5EF4-FFF2-40B4-BE49-F238E27FC236}">
                <a16:creationId xmlns:a16="http://schemas.microsoft.com/office/drawing/2014/main" id="{AC7F0686-57C4-0454-861E-194A321DD8AD}"/>
              </a:ext>
            </a:extLst>
          </p:cNvPr>
          <p:cNvSpPr txBox="1"/>
          <p:nvPr/>
        </p:nvSpPr>
        <p:spPr>
          <a:xfrm>
            <a:off x="9408160" y="2241967"/>
            <a:ext cx="74401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600" dirty="0"/>
              <a:t>10km</a:t>
            </a:r>
          </a:p>
        </p:txBody>
      </p: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3EE0B94B-3C07-2B87-4126-4D3AA3E0FF33}"/>
              </a:ext>
            </a:extLst>
          </p:cNvPr>
          <p:cNvCxnSpPr>
            <a:cxnSpLocks/>
          </p:cNvCxnSpPr>
          <p:nvPr/>
        </p:nvCxnSpPr>
        <p:spPr>
          <a:xfrm flipV="1">
            <a:off x="9794240" y="2580521"/>
            <a:ext cx="0" cy="1267854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6" name="CuadroTexto 55">
            <a:extLst>
              <a:ext uri="{FF2B5EF4-FFF2-40B4-BE49-F238E27FC236}">
                <a16:creationId xmlns:a16="http://schemas.microsoft.com/office/drawing/2014/main" id="{2EDCF10E-DD53-19BA-9862-F4CDCFCBE7A8}"/>
              </a:ext>
            </a:extLst>
          </p:cNvPr>
          <p:cNvSpPr txBox="1"/>
          <p:nvPr/>
        </p:nvSpPr>
        <p:spPr>
          <a:xfrm>
            <a:off x="7194640" y="1944256"/>
            <a:ext cx="80723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600" dirty="0"/>
              <a:t>2.4km</a:t>
            </a:r>
          </a:p>
        </p:txBody>
      </p:sp>
      <p:cxnSp>
        <p:nvCxnSpPr>
          <p:cNvPr id="57" name="Conector recto de flecha 56">
            <a:extLst>
              <a:ext uri="{FF2B5EF4-FFF2-40B4-BE49-F238E27FC236}">
                <a16:creationId xmlns:a16="http://schemas.microsoft.com/office/drawing/2014/main" id="{0FFE95A5-25A4-AEA3-278D-4B69E9E51CEA}"/>
              </a:ext>
            </a:extLst>
          </p:cNvPr>
          <p:cNvCxnSpPr>
            <a:cxnSpLocks/>
          </p:cNvCxnSpPr>
          <p:nvPr/>
        </p:nvCxnSpPr>
        <p:spPr>
          <a:xfrm flipV="1">
            <a:off x="7772441" y="2295296"/>
            <a:ext cx="0" cy="1437167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CuadroTexto 58">
            <a:extLst>
              <a:ext uri="{FF2B5EF4-FFF2-40B4-BE49-F238E27FC236}">
                <a16:creationId xmlns:a16="http://schemas.microsoft.com/office/drawing/2014/main" id="{1DDE3C25-DF22-4902-FF3F-320E7E154069}"/>
              </a:ext>
            </a:extLst>
          </p:cNvPr>
          <p:cNvSpPr txBox="1"/>
          <p:nvPr/>
        </p:nvSpPr>
        <p:spPr>
          <a:xfrm>
            <a:off x="8133093" y="1956742"/>
            <a:ext cx="83750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600" dirty="0"/>
              <a:t>2.2km</a:t>
            </a:r>
          </a:p>
        </p:txBody>
      </p:sp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99D715A1-C0D3-FED5-48DD-55CC79F69203}"/>
              </a:ext>
            </a:extLst>
          </p:cNvPr>
          <p:cNvCxnSpPr>
            <a:cxnSpLocks/>
          </p:cNvCxnSpPr>
          <p:nvPr/>
        </p:nvCxnSpPr>
        <p:spPr>
          <a:xfrm flipV="1">
            <a:off x="7889240" y="2295296"/>
            <a:ext cx="629933" cy="1789024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4" name="CuadroTexto 63">
            <a:extLst>
              <a:ext uri="{FF2B5EF4-FFF2-40B4-BE49-F238E27FC236}">
                <a16:creationId xmlns:a16="http://schemas.microsoft.com/office/drawing/2014/main" id="{7FFFA001-C5A3-9449-4165-8696BF1212ED}"/>
              </a:ext>
            </a:extLst>
          </p:cNvPr>
          <p:cNvSpPr txBox="1"/>
          <p:nvPr/>
        </p:nvSpPr>
        <p:spPr>
          <a:xfrm>
            <a:off x="5468037" y="2128495"/>
            <a:ext cx="80723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600" dirty="0"/>
              <a:t>7.5km</a:t>
            </a:r>
          </a:p>
        </p:txBody>
      </p:sp>
      <p:cxnSp>
        <p:nvCxnSpPr>
          <p:cNvPr id="65" name="Conector recto de flecha 64">
            <a:extLst>
              <a:ext uri="{FF2B5EF4-FFF2-40B4-BE49-F238E27FC236}">
                <a16:creationId xmlns:a16="http://schemas.microsoft.com/office/drawing/2014/main" id="{C4D3654E-A27F-C416-F158-78D722E215AA}"/>
              </a:ext>
            </a:extLst>
          </p:cNvPr>
          <p:cNvCxnSpPr>
            <a:cxnSpLocks/>
          </p:cNvCxnSpPr>
          <p:nvPr/>
        </p:nvCxnSpPr>
        <p:spPr>
          <a:xfrm flipV="1">
            <a:off x="5854117" y="2467049"/>
            <a:ext cx="0" cy="977249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7" name="CuadroTexto 66">
            <a:extLst>
              <a:ext uri="{FF2B5EF4-FFF2-40B4-BE49-F238E27FC236}">
                <a16:creationId xmlns:a16="http://schemas.microsoft.com/office/drawing/2014/main" id="{B2C8B37F-377E-8FE8-6B54-A40C9AB01669}"/>
              </a:ext>
            </a:extLst>
          </p:cNvPr>
          <p:cNvSpPr txBox="1"/>
          <p:nvPr/>
        </p:nvSpPr>
        <p:spPr>
          <a:xfrm>
            <a:off x="3352800" y="1253074"/>
            <a:ext cx="75183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600" dirty="0"/>
              <a:t>15km</a:t>
            </a:r>
          </a:p>
        </p:txBody>
      </p:sp>
      <p:cxnSp>
        <p:nvCxnSpPr>
          <p:cNvPr id="68" name="Conector recto de flecha 67">
            <a:extLst>
              <a:ext uri="{FF2B5EF4-FFF2-40B4-BE49-F238E27FC236}">
                <a16:creationId xmlns:a16="http://schemas.microsoft.com/office/drawing/2014/main" id="{38AEB390-677D-5756-3740-A43A5B3006FE}"/>
              </a:ext>
            </a:extLst>
          </p:cNvPr>
          <p:cNvCxnSpPr/>
          <p:nvPr/>
        </p:nvCxnSpPr>
        <p:spPr>
          <a:xfrm flipV="1">
            <a:off x="3738880" y="1591628"/>
            <a:ext cx="0" cy="860326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9" name="CuadroTexto 68">
            <a:extLst>
              <a:ext uri="{FF2B5EF4-FFF2-40B4-BE49-F238E27FC236}">
                <a16:creationId xmlns:a16="http://schemas.microsoft.com/office/drawing/2014/main" id="{5982AEA6-E736-E006-726A-CB23CA0FA418}"/>
              </a:ext>
            </a:extLst>
          </p:cNvPr>
          <p:cNvSpPr txBox="1"/>
          <p:nvPr/>
        </p:nvSpPr>
        <p:spPr>
          <a:xfrm>
            <a:off x="295170" y="1320341"/>
            <a:ext cx="71765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600" dirty="0"/>
              <a:t>24km</a:t>
            </a:r>
          </a:p>
        </p:txBody>
      </p:sp>
      <p:cxnSp>
        <p:nvCxnSpPr>
          <p:cNvPr id="70" name="Conector recto de flecha 69">
            <a:extLst>
              <a:ext uri="{FF2B5EF4-FFF2-40B4-BE49-F238E27FC236}">
                <a16:creationId xmlns:a16="http://schemas.microsoft.com/office/drawing/2014/main" id="{F9DC57DC-22C5-88D0-FB72-5710D1DFB7DE}"/>
              </a:ext>
            </a:extLst>
          </p:cNvPr>
          <p:cNvCxnSpPr>
            <a:cxnSpLocks/>
          </p:cNvCxnSpPr>
          <p:nvPr/>
        </p:nvCxnSpPr>
        <p:spPr>
          <a:xfrm flipH="1">
            <a:off x="1012823" y="1493520"/>
            <a:ext cx="610821" cy="0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3" name="CuadroTexto 72">
            <a:extLst>
              <a:ext uri="{FF2B5EF4-FFF2-40B4-BE49-F238E27FC236}">
                <a16:creationId xmlns:a16="http://schemas.microsoft.com/office/drawing/2014/main" id="{217F005B-9787-6444-1ACE-B3138AE22AB3}"/>
              </a:ext>
            </a:extLst>
          </p:cNvPr>
          <p:cNvSpPr txBox="1"/>
          <p:nvPr/>
        </p:nvSpPr>
        <p:spPr>
          <a:xfrm>
            <a:off x="219536" y="2025289"/>
            <a:ext cx="87597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600" dirty="0"/>
              <a:t>22.6km</a:t>
            </a:r>
          </a:p>
        </p:txBody>
      </p:sp>
      <p:cxnSp>
        <p:nvCxnSpPr>
          <p:cNvPr id="74" name="Conector recto de flecha 73">
            <a:extLst>
              <a:ext uri="{FF2B5EF4-FFF2-40B4-BE49-F238E27FC236}">
                <a16:creationId xmlns:a16="http://schemas.microsoft.com/office/drawing/2014/main" id="{FE0338DE-E6E8-B3C0-487D-97F6F28A6A20}"/>
              </a:ext>
            </a:extLst>
          </p:cNvPr>
          <p:cNvCxnSpPr>
            <a:cxnSpLocks/>
          </p:cNvCxnSpPr>
          <p:nvPr/>
        </p:nvCxnSpPr>
        <p:spPr>
          <a:xfrm>
            <a:off x="1108523" y="2198469"/>
            <a:ext cx="1045424" cy="0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8" name="CuadroTexto 77">
            <a:extLst>
              <a:ext uri="{FF2B5EF4-FFF2-40B4-BE49-F238E27FC236}">
                <a16:creationId xmlns:a16="http://schemas.microsoft.com/office/drawing/2014/main" id="{A1F0CEDE-58F9-C97D-A66F-89FBF7D4B8CF}"/>
              </a:ext>
            </a:extLst>
          </p:cNvPr>
          <p:cNvSpPr txBox="1"/>
          <p:nvPr/>
        </p:nvSpPr>
        <p:spPr>
          <a:xfrm>
            <a:off x="3604263" y="5343496"/>
            <a:ext cx="74101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600" dirty="0"/>
              <a:t>18km</a:t>
            </a:r>
          </a:p>
        </p:txBody>
      </p:sp>
      <p:cxnSp>
        <p:nvCxnSpPr>
          <p:cNvPr id="79" name="Conector recto de flecha 78">
            <a:extLst>
              <a:ext uri="{FF2B5EF4-FFF2-40B4-BE49-F238E27FC236}">
                <a16:creationId xmlns:a16="http://schemas.microsoft.com/office/drawing/2014/main" id="{2F84D798-B8DD-EC85-79D1-14BDE28F317E}"/>
              </a:ext>
            </a:extLst>
          </p:cNvPr>
          <p:cNvCxnSpPr>
            <a:cxnSpLocks/>
          </p:cNvCxnSpPr>
          <p:nvPr/>
        </p:nvCxnSpPr>
        <p:spPr>
          <a:xfrm>
            <a:off x="4104640" y="4572936"/>
            <a:ext cx="0" cy="770560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2" name="CuadroTexto 81">
            <a:extLst>
              <a:ext uri="{FF2B5EF4-FFF2-40B4-BE49-F238E27FC236}">
                <a16:creationId xmlns:a16="http://schemas.microsoft.com/office/drawing/2014/main" id="{83A8268E-E18A-6A4D-CEE3-7CBB9E9F1B0C}"/>
              </a:ext>
            </a:extLst>
          </p:cNvPr>
          <p:cNvSpPr txBox="1"/>
          <p:nvPr/>
        </p:nvSpPr>
        <p:spPr>
          <a:xfrm>
            <a:off x="4345276" y="5855227"/>
            <a:ext cx="74101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600" dirty="0"/>
              <a:t>13km</a:t>
            </a:r>
          </a:p>
        </p:txBody>
      </p:sp>
      <p:cxnSp>
        <p:nvCxnSpPr>
          <p:cNvPr id="83" name="Conector recto de flecha 82">
            <a:extLst>
              <a:ext uri="{FF2B5EF4-FFF2-40B4-BE49-F238E27FC236}">
                <a16:creationId xmlns:a16="http://schemas.microsoft.com/office/drawing/2014/main" id="{8BC139C7-3FE6-483E-2179-0565ECBEDBD2}"/>
              </a:ext>
            </a:extLst>
          </p:cNvPr>
          <p:cNvCxnSpPr>
            <a:cxnSpLocks/>
          </p:cNvCxnSpPr>
          <p:nvPr/>
        </p:nvCxnSpPr>
        <p:spPr>
          <a:xfrm>
            <a:off x="4734533" y="4184931"/>
            <a:ext cx="0" cy="1670296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5" name="CuadroTexto 84">
            <a:extLst>
              <a:ext uri="{FF2B5EF4-FFF2-40B4-BE49-F238E27FC236}">
                <a16:creationId xmlns:a16="http://schemas.microsoft.com/office/drawing/2014/main" id="{76A487F7-2A48-595F-2B9A-E5160BB732F8}"/>
              </a:ext>
            </a:extLst>
          </p:cNvPr>
          <p:cNvSpPr txBox="1"/>
          <p:nvPr/>
        </p:nvSpPr>
        <p:spPr>
          <a:xfrm>
            <a:off x="5370849" y="5872348"/>
            <a:ext cx="62989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600" dirty="0"/>
              <a:t>9km</a:t>
            </a:r>
          </a:p>
        </p:txBody>
      </p:sp>
      <p:cxnSp>
        <p:nvCxnSpPr>
          <p:cNvPr id="86" name="Conector recto de flecha 85">
            <a:extLst>
              <a:ext uri="{FF2B5EF4-FFF2-40B4-BE49-F238E27FC236}">
                <a16:creationId xmlns:a16="http://schemas.microsoft.com/office/drawing/2014/main" id="{2066C166-73ED-6F4E-7B8B-2B8BDA00E7A4}"/>
              </a:ext>
            </a:extLst>
          </p:cNvPr>
          <p:cNvCxnSpPr>
            <a:cxnSpLocks/>
          </p:cNvCxnSpPr>
          <p:nvPr/>
        </p:nvCxnSpPr>
        <p:spPr>
          <a:xfrm>
            <a:off x="5760106" y="5101788"/>
            <a:ext cx="0" cy="770560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7" name="CuadroTexto 86">
            <a:extLst>
              <a:ext uri="{FF2B5EF4-FFF2-40B4-BE49-F238E27FC236}">
                <a16:creationId xmlns:a16="http://schemas.microsoft.com/office/drawing/2014/main" id="{3162C113-A3BA-10E2-BA49-87E6ED0BB96F}"/>
              </a:ext>
            </a:extLst>
          </p:cNvPr>
          <p:cNvSpPr txBox="1"/>
          <p:nvPr/>
        </p:nvSpPr>
        <p:spPr>
          <a:xfrm>
            <a:off x="6844492" y="5856429"/>
            <a:ext cx="62989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600" dirty="0"/>
              <a:t>4km</a:t>
            </a:r>
          </a:p>
        </p:txBody>
      </p:sp>
      <p:cxnSp>
        <p:nvCxnSpPr>
          <p:cNvPr id="88" name="Conector recto de flecha 87">
            <a:extLst>
              <a:ext uri="{FF2B5EF4-FFF2-40B4-BE49-F238E27FC236}">
                <a16:creationId xmlns:a16="http://schemas.microsoft.com/office/drawing/2014/main" id="{BDA38017-0098-D601-A585-3826FC63761A}"/>
              </a:ext>
            </a:extLst>
          </p:cNvPr>
          <p:cNvCxnSpPr>
            <a:cxnSpLocks/>
          </p:cNvCxnSpPr>
          <p:nvPr/>
        </p:nvCxnSpPr>
        <p:spPr>
          <a:xfrm flipH="1">
            <a:off x="7233749" y="4760102"/>
            <a:ext cx="17664" cy="1096327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0" name="CuadroTexto 89">
            <a:extLst>
              <a:ext uri="{FF2B5EF4-FFF2-40B4-BE49-F238E27FC236}">
                <a16:creationId xmlns:a16="http://schemas.microsoft.com/office/drawing/2014/main" id="{F2244EAA-E88D-0BF5-0128-5D109DE43901}"/>
              </a:ext>
            </a:extLst>
          </p:cNvPr>
          <p:cNvSpPr txBox="1"/>
          <p:nvPr/>
        </p:nvSpPr>
        <p:spPr>
          <a:xfrm>
            <a:off x="7474385" y="5229702"/>
            <a:ext cx="76727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600" dirty="0"/>
              <a:t>2.9km</a:t>
            </a:r>
          </a:p>
        </p:txBody>
      </p:sp>
      <p:cxnSp>
        <p:nvCxnSpPr>
          <p:cNvPr id="91" name="Conector recto de flecha 90">
            <a:extLst>
              <a:ext uri="{FF2B5EF4-FFF2-40B4-BE49-F238E27FC236}">
                <a16:creationId xmlns:a16="http://schemas.microsoft.com/office/drawing/2014/main" id="{4C473237-39C6-4607-C349-B3E486328B0E}"/>
              </a:ext>
            </a:extLst>
          </p:cNvPr>
          <p:cNvCxnSpPr>
            <a:cxnSpLocks/>
          </p:cNvCxnSpPr>
          <p:nvPr/>
        </p:nvCxnSpPr>
        <p:spPr>
          <a:xfrm>
            <a:off x="7474385" y="4500425"/>
            <a:ext cx="389257" cy="729277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3" name="CuadroTexto 92">
            <a:extLst>
              <a:ext uri="{FF2B5EF4-FFF2-40B4-BE49-F238E27FC236}">
                <a16:creationId xmlns:a16="http://schemas.microsoft.com/office/drawing/2014/main" id="{025A684F-8EED-AE72-2957-274038B3B6A9}"/>
              </a:ext>
            </a:extLst>
          </p:cNvPr>
          <p:cNvSpPr txBox="1"/>
          <p:nvPr/>
        </p:nvSpPr>
        <p:spPr>
          <a:xfrm>
            <a:off x="8259322" y="4879534"/>
            <a:ext cx="62989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600" dirty="0"/>
              <a:t>4km</a:t>
            </a:r>
          </a:p>
        </p:txBody>
      </p:sp>
      <p:cxnSp>
        <p:nvCxnSpPr>
          <p:cNvPr id="94" name="Conector recto de flecha 93">
            <a:extLst>
              <a:ext uri="{FF2B5EF4-FFF2-40B4-BE49-F238E27FC236}">
                <a16:creationId xmlns:a16="http://schemas.microsoft.com/office/drawing/2014/main" id="{BB34C0A5-9330-7780-2076-DB724592114F}"/>
              </a:ext>
            </a:extLst>
          </p:cNvPr>
          <p:cNvCxnSpPr>
            <a:cxnSpLocks/>
          </p:cNvCxnSpPr>
          <p:nvPr/>
        </p:nvCxnSpPr>
        <p:spPr>
          <a:xfrm>
            <a:off x="8499958" y="3948641"/>
            <a:ext cx="148621" cy="930893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6" name="CuadroTexto 95">
            <a:extLst>
              <a:ext uri="{FF2B5EF4-FFF2-40B4-BE49-F238E27FC236}">
                <a16:creationId xmlns:a16="http://schemas.microsoft.com/office/drawing/2014/main" id="{10AD2D40-7C12-2967-4155-24563703E868}"/>
              </a:ext>
            </a:extLst>
          </p:cNvPr>
          <p:cNvSpPr txBox="1"/>
          <p:nvPr/>
        </p:nvSpPr>
        <p:spPr>
          <a:xfrm>
            <a:off x="3352418" y="862891"/>
            <a:ext cx="89930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600" dirty="0"/>
              <a:t>19km</a:t>
            </a:r>
          </a:p>
        </p:txBody>
      </p:sp>
      <p:cxnSp>
        <p:nvCxnSpPr>
          <p:cNvPr id="97" name="Conector recto de flecha 96">
            <a:extLst>
              <a:ext uri="{FF2B5EF4-FFF2-40B4-BE49-F238E27FC236}">
                <a16:creationId xmlns:a16="http://schemas.microsoft.com/office/drawing/2014/main" id="{6CEF9265-7969-76F4-682B-2482684E9634}"/>
              </a:ext>
            </a:extLst>
          </p:cNvPr>
          <p:cNvCxnSpPr>
            <a:cxnSpLocks/>
            <a:endCxn id="96" idx="1"/>
          </p:cNvCxnSpPr>
          <p:nvPr/>
        </p:nvCxnSpPr>
        <p:spPr>
          <a:xfrm flipV="1">
            <a:off x="2915920" y="1032168"/>
            <a:ext cx="436498" cy="254590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D4A3B8F4-7147-2710-C60E-16018191FFFA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589245" y="9168"/>
            <a:ext cx="1600966" cy="982870"/>
          </a:xfrm>
          <a:prstGeom prst="rect">
            <a:avLst/>
          </a:prstGeom>
          <a:ln>
            <a:noFill/>
          </a:ln>
        </p:spPr>
      </p:pic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6F8674F5-7845-0C14-C30C-6EFA1947B6B9}"/>
              </a:ext>
            </a:extLst>
          </p:cNvPr>
          <p:cNvSpPr/>
          <p:nvPr/>
        </p:nvSpPr>
        <p:spPr>
          <a:xfrm>
            <a:off x="104644" y="2457356"/>
            <a:ext cx="1295673" cy="143716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Flujos Turistas</a:t>
            </a: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64354771-35B6-0521-3255-9296C3832A3B}"/>
              </a:ext>
            </a:extLst>
          </p:cNvPr>
          <p:cNvSpPr/>
          <p:nvPr/>
        </p:nvSpPr>
        <p:spPr>
          <a:xfrm rot="10800000">
            <a:off x="10885122" y="1835856"/>
            <a:ext cx="1247677" cy="17851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CB442B32-843F-B3F5-40C7-01A29EF6362A}"/>
              </a:ext>
            </a:extLst>
          </p:cNvPr>
          <p:cNvSpPr/>
          <p:nvPr/>
        </p:nvSpPr>
        <p:spPr>
          <a:xfrm>
            <a:off x="-16217" y="4084320"/>
            <a:ext cx="1295672" cy="13836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15% más de población circulando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D8A1C5EF-15AE-D1DB-954E-D74B59F1DBEB}"/>
              </a:ext>
            </a:extLst>
          </p:cNvPr>
          <p:cNvSpPr/>
          <p:nvPr/>
        </p:nvSpPr>
        <p:spPr>
          <a:xfrm>
            <a:off x="10693753" y="4358756"/>
            <a:ext cx="1439045" cy="15812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18% más de población circulando incluye Dina Huapi</a:t>
            </a:r>
          </a:p>
        </p:txBody>
      </p:sp>
    </p:spTree>
    <p:extLst>
      <p:ext uri="{BB962C8B-B14F-4D97-AF65-F5344CB8AC3E}">
        <p14:creationId xmlns:p14="http://schemas.microsoft.com/office/powerpoint/2010/main" val="4193288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861E3-FCD5-87D4-22E1-34FDA3EE0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5DD1214-5F87-57B2-A4CB-8A0D9E3C6D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900718"/>
              </p:ext>
            </p:extLst>
          </p:nvPr>
        </p:nvGraphicFramePr>
        <p:xfrm>
          <a:off x="613611" y="1237563"/>
          <a:ext cx="10981064" cy="458584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981064">
                  <a:extLst>
                    <a:ext uri="{9D8B030D-6E8A-4147-A177-3AD203B41FA5}">
                      <a16:colId xmlns:a16="http://schemas.microsoft.com/office/drawing/2014/main" val="2165310359"/>
                    </a:ext>
                  </a:extLst>
                </a:gridCol>
              </a:tblGrid>
              <a:tr h="4585843">
                <a:tc>
                  <a:txBody>
                    <a:bodyPr/>
                    <a:lstStyle/>
                    <a:p>
                      <a:pPr marL="0" lvl="0" indent="0" algn="just">
                        <a:buFont typeface="Wingdings" panose="05000000000000000000" pitchFamily="2" charset="2"/>
                        <a:buNone/>
                      </a:pPr>
                      <a:r>
                        <a:rPr lang="es-AR" sz="2000" noProof="0" dirty="0">
                          <a:effectLst/>
                          <a:latin typeface="Aptos Narrow"/>
                        </a:rPr>
                        <a:t>Negativos:</a:t>
                      </a:r>
                    </a:p>
                    <a:p>
                      <a:pPr marL="342900" lvl="0" indent="-342900" algn="just">
                        <a:buFont typeface="Wingdings" panose="05000000000000000000" pitchFamily="2" charset="2"/>
                        <a:buChar char="§"/>
                      </a:pPr>
                      <a:r>
                        <a:rPr lang="es-AR" sz="2000" noProof="0" dirty="0">
                          <a:effectLst/>
                          <a:latin typeface="Aptos Narrow"/>
                        </a:rPr>
                        <a:t>Consumo de suelo en zonas boscosas o de estepa, en suelo no urbanizado, con la consecuencia de pérdida de la biodiversidad en la ciudad.</a:t>
                      </a:r>
                    </a:p>
                    <a:p>
                      <a:pPr marL="342900" lvl="0" indent="-342900" algn="just">
                        <a:buFont typeface="Wingdings" panose="05000000000000000000" pitchFamily="2" charset="2"/>
                        <a:buChar char="§"/>
                      </a:pPr>
                      <a:r>
                        <a:rPr lang="es-AR" sz="2000" noProof="0" dirty="0">
                          <a:effectLst/>
                          <a:latin typeface="Aptos Narrow"/>
                        </a:rPr>
                        <a:t>Aumento del costo de la urbanización por la necesidad de dotar de infraestructura y servicios. </a:t>
                      </a:r>
                    </a:p>
                    <a:p>
                      <a:pPr marL="342900" lvl="0" indent="-342900" algn="just">
                        <a:buFont typeface="Wingdings" panose="05000000000000000000" pitchFamily="2" charset="2"/>
                        <a:buChar char="§"/>
                      </a:pPr>
                      <a:r>
                        <a:rPr lang="es-AR" sz="2000" noProof="0" dirty="0">
                          <a:effectLst/>
                          <a:latin typeface="Aptos Narrow"/>
                        </a:rPr>
                        <a:t>Mayor costo y conflicto de movilidad urbana por incremento de la distribución poblacional en zonas distantes de los centros de actividades urbanas y destino turístico. </a:t>
                      </a:r>
                      <a:endParaRPr lang="en-US" sz="2000" dirty="0">
                        <a:latin typeface="Aptos Narrow"/>
                      </a:endParaRPr>
                    </a:p>
                    <a:p>
                      <a:pPr marL="342900" lvl="0" indent="-342900" algn="just">
                        <a:buFont typeface="Wingdings" panose="05000000000000000000" pitchFamily="2" charset="2"/>
                        <a:buChar char="§"/>
                      </a:pPr>
                      <a:r>
                        <a:rPr lang="es-AR" sz="2000" noProof="0" dirty="0">
                          <a:effectLst/>
                          <a:latin typeface="Aptos Narrow"/>
                        </a:rPr>
                        <a:t>Expansión urbana en baja densidad produce largos recorridos para acceder a los equipamientos urbanos. Dificultad ambiental para mejorar vialidades estructurantes. Costo de congestión. Dificultad para prestar servicios urbanos.</a:t>
                      </a:r>
                    </a:p>
                    <a:p>
                      <a:pPr marL="342900" lvl="0" indent="-342900" algn="just">
                        <a:buFont typeface="Wingdings" panose="05000000000000000000" pitchFamily="2" charset="2"/>
                        <a:buChar char="§"/>
                      </a:pPr>
                      <a:r>
                        <a:rPr lang="es-AR" sz="2000" noProof="0" dirty="0">
                          <a:effectLst/>
                          <a:latin typeface="Aptos Narrow"/>
                        </a:rPr>
                        <a:t>Aumento del valor de suelo, por aumento de la  oferta de suelo sin infraestructura y, mejora de precios en la oferta instalada.</a:t>
                      </a:r>
                    </a:p>
                    <a:p>
                      <a:pPr marL="0" lvl="0" indent="0" algn="just">
                        <a:buFont typeface="Wingdings" panose="05000000000000000000" pitchFamily="2" charset="2"/>
                        <a:buNone/>
                      </a:pPr>
                      <a:endParaRPr lang="es-AR" sz="2000" noProof="0" dirty="0">
                        <a:effectLst/>
                        <a:latin typeface="Aptos Narrow"/>
                      </a:endParaRPr>
                    </a:p>
                    <a:p>
                      <a:pPr marL="0" lvl="0" indent="0" algn="just">
                        <a:buFont typeface="Wingdings" panose="05000000000000000000" pitchFamily="2" charset="2"/>
                        <a:buNone/>
                      </a:pPr>
                      <a:r>
                        <a:rPr lang="es-AR" sz="2000" noProof="0" dirty="0">
                          <a:effectLst/>
                          <a:latin typeface="Aptos Narrow"/>
                        </a:rPr>
                        <a:t>Positivos:</a:t>
                      </a:r>
                      <a:endParaRPr lang="en-US" sz="2000" dirty="0">
                        <a:latin typeface="Aptos Narrow"/>
                      </a:endParaRPr>
                    </a:p>
                    <a:p>
                      <a:pPr marL="342900" lvl="0" indent="-342900" algn="just">
                        <a:buFont typeface="Wingdings" panose="05000000000000000000" pitchFamily="2" charset="2"/>
                        <a:buChar char="§"/>
                      </a:pPr>
                      <a:r>
                        <a:rPr lang="es-AR" sz="2000" noProof="0" dirty="0">
                          <a:effectLst/>
                          <a:latin typeface="Aptos Narrow"/>
                        </a:rPr>
                        <a:t>Media o baja densidad mejora de la calidad de vida por la relación naturaleza-ciudad: "ciudad jardín".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87743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3E499D5-18BE-D1F0-BADA-7E6EAB72D6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839420"/>
              </p:ext>
            </p:extLst>
          </p:nvPr>
        </p:nvGraphicFramePr>
        <p:xfrm>
          <a:off x="517584" y="992037"/>
          <a:ext cx="10865625" cy="42100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865625">
                  <a:extLst>
                    <a:ext uri="{9D8B030D-6E8A-4147-A177-3AD203B41FA5}">
                      <a16:colId xmlns:a16="http://schemas.microsoft.com/office/drawing/2014/main" val="3612989994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fontAlgn="b"/>
                      <a:endParaRPr lang="es-AR" sz="2400" b="0" i="0" u="none" strike="noStrike" noProof="0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4106146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98E2D21F-B9D9-8B58-16BB-30333AD09C2C}"/>
              </a:ext>
            </a:extLst>
          </p:cNvPr>
          <p:cNvSpPr txBox="1"/>
          <p:nvPr/>
        </p:nvSpPr>
        <p:spPr>
          <a:xfrm>
            <a:off x="899304" y="282749"/>
            <a:ext cx="9378374" cy="954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3375"/>
              </a:lnSpc>
              <a:buNone/>
            </a:pPr>
            <a:r>
              <a:rPr lang="en-US" sz="2800" b="0" i="0" dirty="0">
                <a:solidFill>
                  <a:schemeClr val="bg1">
                    <a:lumMod val="50000"/>
                  </a:schemeClr>
                </a:solidFill>
                <a:effectLst/>
                <a:latin typeface="Aptos Narrow"/>
              </a:rPr>
              <a:t>EFECTOS TERRITORIALES </a:t>
            </a:r>
          </a:p>
          <a:p>
            <a:pPr algn="l" fontAlgn="base">
              <a:lnSpc>
                <a:spcPts val="3375"/>
              </a:lnSpc>
              <a:buNone/>
            </a:pPr>
            <a:r>
              <a:rPr lang="en-US" sz="2800" b="0" i="0" dirty="0">
                <a:solidFill>
                  <a:schemeClr val="bg1">
                    <a:lumMod val="50000"/>
                  </a:schemeClr>
                </a:solidFill>
                <a:effectLst/>
                <a:latin typeface="Aptos Narrow"/>
              </a:rPr>
              <a:t>DEL PROCESO DE LA EXPANSIÓN 2014-2022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14403A60-44DF-7996-C991-53AC1CE355E7}"/>
              </a:ext>
            </a:extLst>
          </p:cNvPr>
          <p:cNvGrpSpPr/>
          <p:nvPr/>
        </p:nvGrpSpPr>
        <p:grpSpPr>
          <a:xfrm>
            <a:off x="8276986" y="6127288"/>
            <a:ext cx="3521313" cy="401515"/>
            <a:chOff x="8543686" y="6393988"/>
            <a:chExt cx="3521313" cy="401515"/>
          </a:xfrm>
        </p:grpSpPr>
        <p:sp>
          <p:nvSpPr>
            <p:cNvPr id="6" name="object 2">
              <a:extLst>
                <a:ext uri="{FF2B5EF4-FFF2-40B4-BE49-F238E27FC236}">
                  <a16:creationId xmlns:a16="http://schemas.microsoft.com/office/drawing/2014/main" id="{8E221BC2-C7E4-723B-CEC1-D3934E89E7B3}"/>
                </a:ext>
              </a:extLst>
            </p:cNvPr>
            <p:cNvSpPr/>
            <p:nvPr/>
          </p:nvSpPr>
          <p:spPr>
            <a:xfrm>
              <a:off x="8543686" y="6393998"/>
              <a:ext cx="360150" cy="401505"/>
            </a:xfrm>
            <a:custGeom>
              <a:avLst/>
              <a:gdLst/>
              <a:ahLst/>
              <a:cxnLst/>
              <a:rect l="l" t="t" r="r" b="b"/>
              <a:pathLst>
                <a:path w="569594" h="635000">
                  <a:moveTo>
                    <a:pt x="569354" y="0"/>
                  </a:moveTo>
                  <a:lnTo>
                    <a:pt x="363318" y="0"/>
                  </a:lnTo>
                  <a:lnTo>
                    <a:pt x="363318" y="366774"/>
                  </a:lnTo>
                  <a:lnTo>
                    <a:pt x="362120" y="390754"/>
                  </a:lnTo>
                  <a:lnTo>
                    <a:pt x="343434" y="434688"/>
                  </a:lnTo>
                  <a:lnTo>
                    <a:pt x="303401" y="455709"/>
                  </a:lnTo>
                  <a:lnTo>
                    <a:pt x="284692" y="457336"/>
                  </a:lnTo>
                  <a:lnTo>
                    <a:pt x="265972" y="455709"/>
                  </a:lnTo>
                  <a:lnTo>
                    <a:pt x="225940" y="434688"/>
                  </a:lnTo>
                  <a:lnTo>
                    <a:pt x="206487" y="391145"/>
                  </a:lnTo>
                  <a:lnTo>
                    <a:pt x="205145" y="366774"/>
                  </a:lnTo>
                  <a:lnTo>
                    <a:pt x="205145" y="0"/>
                  </a:lnTo>
                  <a:lnTo>
                    <a:pt x="0" y="0"/>
                  </a:lnTo>
                  <a:lnTo>
                    <a:pt x="0" y="357716"/>
                  </a:lnTo>
                  <a:lnTo>
                    <a:pt x="4238" y="425213"/>
                  </a:lnTo>
                  <a:lnTo>
                    <a:pt x="16951" y="479974"/>
                  </a:lnTo>
                  <a:lnTo>
                    <a:pt x="38135" y="524550"/>
                  </a:lnTo>
                  <a:lnTo>
                    <a:pt x="67788" y="561490"/>
                  </a:lnTo>
                  <a:lnTo>
                    <a:pt x="98152" y="586507"/>
                  </a:lnTo>
                  <a:lnTo>
                    <a:pt x="135027" y="606869"/>
                  </a:lnTo>
                  <a:lnTo>
                    <a:pt x="178409" y="622056"/>
                  </a:lnTo>
                  <a:lnTo>
                    <a:pt x="228298" y="631549"/>
                  </a:lnTo>
                  <a:lnTo>
                    <a:pt x="284692" y="634828"/>
                  </a:lnTo>
                  <a:lnTo>
                    <a:pt x="341092" y="631549"/>
                  </a:lnTo>
                  <a:lnTo>
                    <a:pt x="390984" y="622056"/>
                  </a:lnTo>
                  <a:lnTo>
                    <a:pt x="434368" y="606869"/>
                  </a:lnTo>
                  <a:lnTo>
                    <a:pt x="471243" y="586507"/>
                  </a:lnTo>
                  <a:lnTo>
                    <a:pt x="501607" y="561490"/>
                  </a:lnTo>
                  <a:lnTo>
                    <a:pt x="531257" y="524550"/>
                  </a:lnTo>
                  <a:lnTo>
                    <a:pt x="552434" y="479974"/>
                  </a:lnTo>
                  <a:lnTo>
                    <a:pt x="565140" y="425213"/>
                  </a:lnTo>
                  <a:lnTo>
                    <a:pt x="569354" y="357716"/>
                  </a:lnTo>
                  <a:lnTo>
                    <a:pt x="56935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8DD05BFC-ABA7-1B43-6E73-2CA2FCEB56C3}"/>
                </a:ext>
              </a:extLst>
            </p:cNvPr>
            <p:cNvSpPr/>
            <p:nvPr/>
          </p:nvSpPr>
          <p:spPr>
            <a:xfrm>
              <a:off x="8972265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84" y="0"/>
                  </a:moveTo>
                  <a:lnTo>
                    <a:pt x="397652" y="0"/>
                  </a:lnTo>
                  <a:lnTo>
                    <a:pt x="397723" y="262696"/>
                  </a:lnTo>
                  <a:lnTo>
                    <a:pt x="398216" y="283569"/>
                  </a:lnTo>
                  <a:lnTo>
                    <a:pt x="399556" y="308680"/>
                  </a:lnTo>
                  <a:lnTo>
                    <a:pt x="402165" y="348638"/>
                  </a:lnTo>
                  <a:lnTo>
                    <a:pt x="221406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10" y="624902"/>
                  </a:lnTo>
                  <a:lnTo>
                    <a:pt x="198740" y="362166"/>
                  </a:lnTo>
                  <a:lnTo>
                    <a:pt x="198246" y="341303"/>
                  </a:lnTo>
                  <a:lnTo>
                    <a:pt x="196906" y="316191"/>
                  </a:lnTo>
                  <a:lnTo>
                    <a:pt x="194297" y="276221"/>
                  </a:lnTo>
                  <a:lnTo>
                    <a:pt x="384093" y="624902"/>
                  </a:lnTo>
                  <a:lnTo>
                    <a:pt x="596484" y="624902"/>
                  </a:lnTo>
                  <a:lnTo>
                    <a:pt x="59648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7EA3811F-5849-687C-9BA0-A5C98BA8473C}"/>
                </a:ext>
              </a:extLst>
            </p:cNvPr>
            <p:cNvSpPr/>
            <p:nvPr/>
          </p:nvSpPr>
          <p:spPr>
            <a:xfrm>
              <a:off x="9420833" y="6393988"/>
              <a:ext cx="357340" cy="395483"/>
            </a:xfrm>
            <a:custGeom>
              <a:avLst/>
              <a:gdLst/>
              <a:ahLst/>
              <a:cxnLst/>
              <a:rect l="l" t="t" r="r" b="b"/>
              <a:pathLst>
                <a:path w="565150" h="625475">
                  <a:moveTo>
                    <a:pt x="271143" y="0"/>
                  </a:moveTo>
                  <a:lnTo>
                    <a:pt x="0" y="0"/>
                  </a:lnTo>
                  <a:lnTo>
                    <a:pt x="0" y="624912"/>
                  </a:lnTo>
                  <a:lnTo>
                    <a:pt x="204234" y="624912"/>
                  </a:lnTo>
                  <a:lnTo>
                    <a:pt x="204234" y="416605"/>
                  </a:lnTo>
                  <a:lnTo>
                    <a:pt x="441855" y="416605"/>
                  </a:lnTo>
                  <a:lnTo>
                    <a:pt x="424740" y="387621"/>
                  </a:lnTo>
                  <a:lnTo>
                    <a:pt x="445970" y="373938"/>
                  </a:lnTo>
                  <a:lnTo>
                    <a:pt x="473053" y="350782"/>
                  </a:lnTo>
                  <a:lnTo>
                    <a:pt x="499917" y="315630"/>
                  </a:lnTo>
                  <a:lnTo>
                    <a:pt x="520489" y="265957"/>
                  </a:lnTo>
                  <a:lnTo>
                    <a:pt x="520897" y="262641"/>
                  </a:lnTo>
                  <a:lnTo>
                    <a:pt x="203355" y="262641"/>
                  </a:lnTo>
                  <a:lnTo>
                    <a:pt x="203355" y="153963"/>
                  </a:lnTo>
                  <a:lnTo>
                    <a:pt x="523393" y="153963"/>
                  </a:lnTo>
                  <a:lnTo>
                    <a:pt x="523045" y="150996"/>
                  </a:lnTo>
                  <a:lnTo>
                    <a:pt x="507226" y="108690"/>
                  </a:lnTo>
                  <a:lnTo>
                    <a:pt x="482936" y="73173"/>
                  </a:lnTo>
                  <a:lnTo>
                    <a:pt x="451871" y="45297"/>
                  </a:lnTo>
                  <a:lnTo>
                    <a:pt x="415368" y="24843"/>
                  </a:lnTo>
                  <a:lnTo>
                    <a:pt x="373357" y="10758"/>
                  </a:lnTo>
                  <a:lnTo>
                    <a:pt x="325421" y="2619"/>
                  </a:lnTo>
                  <a:lnTo>
                    <a:pt x="271143" y="0"/>
                  </a:lnTo>
                  <a:close/>
                </a:path>
                <a:path w="565150" h="625475">
                  <a:moveTo>
                    <a:pt x="441855" y="416605"/>
                  </a:moveTo>
                  <a:lnTo>
                    <a:pt x="230464" y="416605"/>
                  </a:lnTo>
                  <a:lnTo>
                    <a:pt x="329864" y="624912"/>
                  </a:lnTo>
                  <a:lnTo>
                    <a:pt x="564862" y="624912"/>
                  </a:lnTo>
                  <a:lnTo>
                    <a:pt x="441855" y="416605"/>
                  </a:lnTo>
                  <a:close/>
                </a:path>
                <a:path w="565150" h="625475">
                  <a:moveTo>
                    <a:pt x="523393" y="153963"/>
                  </a:moveTo>
                  <a:lnTo>
                    <a:pt x="254861" y="153963"/>
                  </a:lnTo>
                  <a:lnTo>
                    <a:pt x="270186" y="154785"/>
                  </a:lnTo>
                  <a:lnTo>
                    <a:pt x="282547" y="157136"/>
                  </a:lnTo>
                  <a:lnTo>
                    <a:pt x="314756" y="179214"/>
                  </a:lnTo>
                  <a:lnTo>
                    <a:pt x="322670" y="208297"/>
                  </a:lnTo>
                  <a:lnTo>
                    <a:pt x="320538" y="225528"/>
                  </a:lnTo>
                  <a:lnTo>
                    <a:pt x="292742" y="256143"/>
                  </a:lnTo>
                  <a:lnTo>
                    <a:pt x="254861" y="262641"/>
                  </a:lnTo>
                  <a:lnTo>
                    <a:pt x="520897" y="262641"/>
                  </a:lnTo>
                  <a:lnTo>
                    <a:pt x="528695" y="199240"/>
                  </a:lnTo>
                  <a:lnTo>
                    <a:pt x="523489" y="154785"/>
                  </a:lnTo>
                  <a:lnTo>
                    <a:pt x="523393" y="153963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6769BCAF-CD44-DE72-3244-A507DB37B9BB}"/>
                </a:ext>
              </a:extLst>
            </p:cNvPr>
            <p:cNvSpPr/>
            <p:nvPr/>
          </p:nvSpPr>
          <p:spPr>
            <a:xfrm>
              <a:off x="9812256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94" y="0"/>
                  </a:moveTo>
                  <a:lnTo>
                    <a:pt x="397673" y="0"/>
                  </a:lnTo>
                  <a:lnTo>
                    <a:pt x="397744" y="262696"/>
                  </a:lnTo>
                  <a:lnTo>
                    <a:pt x="398236" y="283569"/>
                  </a:lnTo>
                  <a:lnTo>
                    <a:pt x="399573" y="308680"/>
                  </a:lnTo>
                  <a:lnTo>
                    <a:pt x="402176" y="348638"/>
                  </a:lnTo>
                  <a:lnTo>
                    <a:pt x="221427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63" y="624902"/>
                  </a:lnTo>
                  <a:lnTo>
                    <a:pt x="198792" y="362187"/>
                  </a:lnTo>
                  <a:lnTo>
                    <a:pt x="198295" y="341324"/>
                  </a:lnTo>
                  <a:lnTo>
                    <a:pt x="196945" y="316212"/>
                  </a:lnTo>
                  <a:lnTo>
                    <a:pt x="194318" y="276242"/>
                  </a:lnTo>
                  <a:lnTo>
                    <a:pt x="384103" y="624902"/>
                  </a:lnTo>
                  <a:lnTo>
                    <a:pt x="596494" y="624902"/>
                  </a:lnTo>
                  <a:lnTo>
                    <a:pt x="59649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grpSp>
          <p:nvGrpSpPr>
            <p:cNvPr id="11" name="object 6">
              <a:extLst>
                <a:ext uri="{FF2B5EF4-FFF2-40B4-BE49-F238E27FC236}">
                  <a16:creationId xmlns:a16="http://schemas.microsoft.com/office/drawing/2014/main" id="{77F43C0E-3F77-447E-0BDF-446585D61DF0}"/>
                </a:ext>
              </a:extLst>
            </p:cNvPr>
            <p:cNvGrpSpPr/>
            <p:nvPr/>
          </p:nvGrpSpPr>
          <p:grpSpPr>
            <a:xfrm>
              <a:off x="10423963" y="6430743"/>
              <a:ext cx="605743" cy="115608"/>
              <a:chOff x="16486009" y="10170534"/>
              <a:chExt cx="958013" cy="182840"/>
            </a:xfrm>
          </p:grpSpPr>
          <p:pic>
            <p:nvPicPr>
              <p:cNvPr id="36" name="object 7">
                <a:extLst>
                  <a:ext uri="{FF2B5EF4-FFF2-40B4-BE49-F238E27FC236}">
                    <a16:creationId xmlns:a16="http://schemas.microsoft.com/office/drawing/2014/main" id="{D011FD70-7D81-B4F4-ECB1-A6B422816A0A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6486009" y="10174235"/>
                <a:ext cx="146634" cy="178863"/>
              </a:xfrm>
              <a:prstGeom prst="rect">
                <a:avLst/>
              </a:prstGeom>
            </p:spPr>
          </p:pic>
          <p:pic>
            <p:nvPicPr>
              <p:cNvPr id="37" name="object 8">
                <a:extLst>
                  <a:ext uri="{FF2B5EF4-FFF2-40B4-BE49-F238E27FC236}">
                    <a16:creationId xmlns:a16="http://schemas.microsoft.com/office/drawing/2014/main" id="{E3CFA6CE-4E67-3874-E862-88095943FA5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676450" y="10217566"/>
                <a:ext cx="113692" cy="132770"/>
              </a:xfrm>
              <a:prstGeom prst="rect">
                <a:avLst/>
              </a:prstGeom>
            </p:spPr>
          </p:pic>
          <p:sp>
            <p:nvSpPr>
              <p:cNvPr id="38" name="object 9">
                <a:extLst>
                  <a:ext uri="{FF2B5EF4-FFF2-40B4-BE49-F238E27FC236}">
                    <a16:creationId xmlns:a16="http://schemas.microsoft.com/office/drawing/2014/main" id="{AFA4AF3B-BAC3-4D69-95D1-F883728079C3}"/>
                  </a:ext>
                </a:extLst>
              </p:cNvPr>
              <p:cNvSpPr/>
              <p:nvPr/>
            </p:nvSpPr>
            <p:spPr>
              <a:xfrm>
                <a:off x="16831895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612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612" y="179806"/>
                    </a:lnTo>
                    <a:lnTo>
                      <a:pt x="20612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39" name="object 10">
                <a:extLst>
                  <a:ext uri="{FF2B5EF4-FFF2-40B4-BE49-F238E27FC236}">
                    <a16:creationId xmlns:a16="http://schemas.microsoft.com/office/drawing/2014/main" id="{FA3B7501-0541-47DB-AA24-EF75EFBBF69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884726" y="10220309"/>
                <a:ext cx="130048" cy="131043"/>
              </a:xfrm>
              <a:prstGeom prst="rect">
                <a:avLst/>
              </a:prstGeom>
            </p:spPr>
          </p:pic>
          <p:pic>
            <p:nvPicPr>
              <p:cNvPr id="40" name="object 11">
                <a:extLst>
                  <a:ext uri="{FF2B5EF4-FFF2-40B4-BE49-F238E27FC236}">
                    <a16:creationId xmlns:a16="http://schemas.microsoft.com/office/drawing/2014/main" id="{B9C6E0B2-7847-99FA-C50A-71E7E19E3638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7037162" y="10217578"/>
                <a:ext cx="122980" cy="135796"/>
              </a:xfrm>
              <a:prstGeom prst="rect">
                <a:avLst/>
              </a:prstGeom>
            </p:spPr>
          </p:pic>
          <p:pic>
            <p:nvPicPr>
              <p:cNvPr id="41" name="object 12">
                <a:extLst>
                  <a:ext uri="{FF2B5EF4-FFF2-40B4-BE49-F238E27FC236}">
                    <a16:creationId xmlns:a16="http://schemas.microsoft.com/office/drawing/2014/main" id="{0FB607B7-4029-C447-763E-509E86A50169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7194136" y="10218037"/>
                <a:ext cx="191205" cy="134829"/>
              </a:xfrm>
              <a:prstGeom prst="rect">
                <a:avLst/>
              </a:prstGeom>
            </p:spPr>
          </p:pic>
          <p:sp>
            <p:nvSpPr>
              <p:cNvPr id="42" name="object 13">
                <a:extLst>
                  <a:ext uri="{FF2B5EF4-FFF2-40B4-BE49-F238E27FC236}">
                    <a16:creationId xmlns:a16="http://schemas.microsoft.com/office/drawing/2014/main" id="{19D14657-7CDD-2D78-F923-934C3E21B22C}"/>
                  </a:ext>
                </a:extLst>
              </p:cNvPr>
              <p:cNvSpPr/>
              <p:nvPr/>
            </p:nvSpPr>
            <p:spPr>
              <a:xfrm>
                <a:off x="17421797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31" y="49784"/>
                    </a:lnTo>
                    <a:lnTo>
                      <a:pt x="1231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2" name="object 14">
              <a:extLst>
                <a:ext uri="{FF2B5EF4-FFF2-40B4-BE49-F238E27FC236}">
                  <a16:creationId xmlns:a16="http://schemas.microsoft.com/office/drawing/2014/main" id="{5AF14056-A3E7-E0AF-5652-A7B6B56B6258}"/>
                </a:ext>
              </a:extLst>
            </p:cNvPr>
            <p:cNvGrpSpPr/>
            <p:nvPr/>
          </p:nvGrpSpPr>
          <p:grpSpPr>
            <a:xfrm>
              <a:off x="11052397" y="6428324"/>
              <a:ext cx="280727" cy="117887"/>
              <a:chOff x="17479908" y="10166708"/>
              <a:chExt cx="443984" cy="186444"/>
            </a:xfrm>
          </p:grpSpPr>
          <p:pic>
            <p:nvPicPr>
              <p:cNvPr id="33" name="object 15">
                <a:extLst>
                  <a:ext uri="{FF2B5EF4-FFF2-40B4-BE49-F238E27FC236}">
                    <a16:creationId xmlns:a16="http://schemas.microsoft.com/office/drawing/2014/main" id="{09E4FA7E-252A-E3B1-0A31-96716965CC5B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7644672" y="10218319"/>
                <a:ext cx="114425" cy="134833"/>
              </a:xfrm>
              <a:prstGeom prst="rect">
                <a:avLst/>
              </a:prstGeom>
            </p:spPr>
          </p:pic>
          <p:pic>
            <p:nvPicPr>
              <p:cNvPr id="34" name="object 16">
                <a:extLst>
                  <a:ext uri="{FF2B5EF4-FFF2-40B4-BE49-F238E27FC236}">
                    <a16:creationId xmlns:a16="http://schemas.microsoft.com/office/drawing/2014/main" id="{F3134202-E0D0-CFEE-ECF7-89863E9AE72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479908" y="10166708"/>
                <a:ext cx="131283" cy="186402"/>
              </a:xfrm>
              <a:prstGeom prst="rect">
                <a:avLst/>
              </a:prstGeom>
            </p:spPr>
          </p:pic>
          <p:pic>
            <p:nvPicPr>
              <p:cNvPr id="35" name="object 17">
                <a:extLst>
                  <a:ext uri="{FF2B5EF4-FFF2-40B4-BE49-F238E27FC236}">
                    <a16:creationId xmlns:a16="http://schemas.microsoft.com/office/drawing/2014/main" id="{38BAFF96-9A82-F914-87A2-F59789EE459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792609" y="10166708"/>
                <a:ext cx="131283" cy="186402"/>
              </a:xfrm>
              <a:prstGeom prst="rect">
                <a:avLst/>
              </a:prstGeom>
            </p:spPr>
          </p:pic>
        </p:grpSp>
        <p:grpSp>
          <p:nvGrpSpPr>
            <p:cNvPr id="13" name="object 18">
              <a:extLst>
                <a:ext uri="{FF2B5EF4-FFF2-40B4-BE49-F238E27FC236}">
                  <a16:creationId xmlns:a16="http://schemas.microsoft.com/office/drawing/2014/main" id="{6B072B4F-9720-CA00-542B-AEA9F1E4A46A}"/>
                </a:ext>
              </a:extLst>
            </p:cNvPr>
            <p:cNvGrpSpPr/>
            <p:nvPr/>
          </p:nvGrpSpPr>
          <p:grpSpPr>
            <a:xfrm>
              <a:off x="11410269" y="6428329"/>
              <a:ext cx="654730" cy="118022"/>
              <a:chOff x="18045901" y="10166716"/>
              <a:chExt cx="1035487" cy="186657"/>
            </a:xfrm>
          </p:grpSpPr>
          <p:pic>
            <p:nvPicPr>
              <p:cNvPr id="25" name="object 19">
                <a:extLst>
                  <a:ext uri="{FF2B5EF4-FFF2-40B4-BE49-F238E27FC236}">
                    <a16:creationId xmlns:a16="http://schemas.microsoft.com/office/drawing/2014/main" id="{BE8A5710-79D0-DDD2-84C3-3253C84B352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8045901" y="10174273"/>
                <a:ext cx="148937" cy="176067"/>
              </a:xfrm>
              <a:prstGeom prst="rect">
                <a:avLst/>
              </a:prstGeom>
            </p:spPr>
          </p:pic>
          <p:pic>
            <p:nvPicPr>
              <p:cNvPr id="26" name="object 20">
                <a:extLst>
                  <a:ext uri="{FF2B5EF4-FFF2-40B4-BE49-F238E27FC236}">
                    <a16:creationId xmlns:a16="http://schemas.microsoft.com/office/drawing/2014/main" id="{710A7D1E-A092-01C2-437D-14C6B1199785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8231547" y="10218319"/>
                <a:ext cx="114404" cy="134833"/>
              </a:xfrm>
              <a:prstGeom prst="rect">
                <a:avLst/>
              </a:prstGeom>
            </p:spPr>
          </p:pic>
          <p:pic>
            <p:nvPicPr>
              <p:cNvPr id="27" name="object 21">
                <a:extLst>
                  <a:ext uri="{FF2B5EF4-FFF2-40B4-BE49-F238E27FC236}">
                    <a16:creationId xmlns:a16="http://schemas.microsoft.com/office/drawing/2014/main" id="{223C86EA-109F-7E69-30B4-C518AA48875B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8378985" y="10217577"/>
                <a:ext cx="119724" cy="135796"/>
              </a:xfrm>
              <a:prstGeom prst="rect">
                <a:avLst/>
              </a:prstGeom>
            </p:spPr>
          </p:pic>
          <p:sp>
            <p:nvSpPr>
              <p:cNvPr id="28" name="object 22">
                <a:extLst>
                  <a:ext uri="{FF2B5EF4-FFF2-40B4-BE49-F238E27FC236}">
                    <a16:creationId xmlns:a16="http://schemas.microsoft.com/office/drawing/2014/main" id="{5FAB4757-2022-7F11-0F92-4E47673877C7}"/>
                  </a:ext>
                </a:extLst>
              </p:cNvPr>
              <p:cNvSpPr/>
              <p:nvPr/>
            </p:nvSpPr>
            <p:spPr>
              <a:xfrm>
                <a:off x="18531181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29" name="object 23">
                <a:extLst>
                  <a:ext uri="{FF2B5EF4-FFF2-40B4-BE49-F238E27FC236}">
                    <a16:creationId xmlns:a16="http://schemas.microsoft.com/office/drawing/2014/main" id="{EE5FE711-100F-0AC4-3035-301928895B4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8588795" y="10217577"/>
                <a:ext cx="135556" cy="135796"/>
              </a:xfrm>
              <a:prstGeom prst="rect">
                <a:avLst/>
              </a:prstGeom>
            </p:spPr>
          </p:pic>
          <p:pic>
            <p:nvPicPr>
              <p:cNvPr id="30" name="object 24">
                <a:extLst>
                  <a:ext uri="{FF2B5EF4-FFF2-40B4-BE49-F238E27FC236}">
                    <a16:creationId xmlns:a16="http://schemas.microsoft.com/office/drawing/2014/main" id="{CFC8AA8B-CEE8-EE08-F296-E2F3ADF505B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8759347" y="10217566"/>
                <a:ext cx="113682" cy="132770"/>
              </a:xfrm>
              <a:prstGeom prst="rect">
                <a:avLst/>
              </a:prstGeom>
            </p:spPr>
          </p:pic>
          <p:pic>
            <p:nvPicPr>
              <p:cNvPr id="31" name="object 25">
                <a:extLst>
                  <a:ext uri="{FF2B5EF4-FFF2-40B4-BE49-F238E27FC236}">
                    <a16:creationId xmlns:a16="http://schemas.microsoft.com/office/drawing/2014/main" id="{4C7E7073-B314-3CC4-9221-951D580F8865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8904482" y="10218319"/>
                <a:ext cx="114425" cy="134833"/>
              </a:xfrm>
              <a:prstGeom prst="rect">
                <a:avLst/>
              </a:prstGeom>
            </p:spPr>
          </p:pic>
          <p:sp>
            <p:nvSpPr>
              <p:cNvPr id="32" name="object 26">
                <a:extLst>
                  <a:ext uri="{FF2B5EF4-FFF2-40B4-BE49-F238E27FC236}">
                    <a16:creationId xmlns:a16="http://schemas.microsoft.com/office/drawing/2014/main" id="{3DCA23A1-3061-4EBD-3E5E-E81D3B92D1F1}"/>
                  </a:ext>
                </a:extLst>
              </p:cNvPr>
              <p:cNvSpPr/>
              <p:nvPr/>
            </p:nvSpPr>
            <p:spPr>
              <a:xfrm>
                <a:off x="19061703" y="10166716"/>
                <a:ext cx="1968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84150">
                    <a:moveTo>
                      <a:pt x="19381" y="0"/>
                    </a:moveTo>
                    <a:lnTo>
                      <a:pt x="0" y="0"/>
                    </a:lnTo>
                    <a:lnTo>
                      <a:pt x="0" y="183617"/>
                    </a:lnTo>
                    <a:lnTo>
                      <a:pt x="19381" y="183617"/>
                    </a:lnTo>
                    <a:lnTo>
                      <a:pt x="19381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4" name="object 27">
              <a:extLst>
                <a:ext uri="{FF2B5EF4-FFF2-40B4-BE49-F238E27FC236}">
                  <a16:creationId xmlns:a16="http://schemas.microsoft.com/office/drawing/2014/main" id="{E7366F94-9437-B2FF-8A5D-2772A7FACF0B}"/>
                </a:ext>
              </a:extLst>
            </p:cNvPr>
            <p:cNvGrpSpPr/>
            <p:nvPr/>
          </p:nvGrpSpPr>
          <p:grpSpPr>
            <a:xfrm>
              <a:off x="10418876" y="6619228"/>
              <a:ext cx="183063" cy="117993"/>
              <a:chOff x="16477963" y="10468632"/>
              <a:chExt cx="289523" cy="186612"/>
            </a:xfrm>
          </p:grpSpPr>
          <p:pic>
            <p:nvPicPr>
              <p:cNvPr id="23" name="object 28">
                <a:extLst>
                  <a:ext uri="{FF2B5EF4-FFF2-40B4-BE49-F238E27FC236}">
                    <a16:creationId xmlns:a16="http://schemas.microsoft.com/office/drawing/2014/main" id="{A0E7157B-DF4A-CCFC-CB21-3E38B94776F2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6477963" y="10468632"/>
                <a:ext cx="131283" cy="186371"/>
              </a:xfrm>
              <a:prstGeom prst="rect">
                <a:avLst/>
              </a:prstGeom>
            </p:spPr>
          </p:pic>
          <p:pic>
            <p:nvPicPr>
              <p:cNvPr id="24" name="object 29">
                <a:extLst>
                  <a:ext uri="{FF2B5EF4-FFF2-40B4-BE49-F238E27FC236}">
                    <a16:creationId xmlns:a16="http://schemas.microsoft.com/office/drawing/2014/main" id="{D65D8287-FCA4-1902-EA8E-F2C54A78F844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6644506" y="10519427"/>
                <a:ext cx="122980" cy="135817"/>
              </a:xfrm>
              <a:prstGeom prst="rect">
                <a:avLst/>
              </a:prstGeom>
            </p:spPr>
          </p:pic>
        </p:grpSp>
        <p:grpSp>
          <p:nvGrpSpPr>
            <p:cNvPr id="15" name="object 30">
              <a:extLst>
                <a:ext uri="{FF2B5EF4-FFF2-40B4-BE49-F238E27FC236}">
                  <a16:creationId xmlns:a16="http://schemas.microsoft.com/office/drawing/2014/main" id="{DBA295ED-312E-B661-3CC0-DD5A542AA6E6}"/>
                </a:ext>
              </a:extLst>
            </p:cNvPr>
            <p:cNvGrpSpPr/>
            <p:nvPr/>
          </p:nvGrpSpPr>
          <p:grpSpPr>
            <a:xfrm>
              <a:off x="10670822" y="6612538"/>
              <a:ext cx="248592" cy="124683"/>
              <a:chOff x="16876428" y="10458052"/>
              <a:chExt cx="393160" cy="197192"/>
            </a:xfrm>
          </p:grpSpPr>
          <p:pic>
            <p:nvPicPr>
              <p:cNvPr id="21" name="object 31">
                <a:extLst>
                  <a:ext uri="{FF2B5EF4-FFF2-40B4-BE49-F238E27FC236}">
                    <a16:creationId xmlns:a16="http://schemas.microsoft.com/office/drawing/2014/main" id="{F06FB15E-EC2B-2F93-3390-77B278061985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6876428" y="10476140"/>
                <a:ext cx="152173" cy="176067"/>
              </a:xfrm>
              <a:prstGeom prst="rect">
                <a:avLst/>
              </a:prstGeom>
            </p:spPr>
          </p:pic>
          <p:pic>
            <p:nvPicPr>
              <p:cNvPr id="22" name="object 32">
                <a:extLst>
                  <a:ext uri="{FF2B5EF4-FFF2-40B4-BE49-F238E27FC236}">
                    <a16:creationId xmlns:a16="http://schemas.microsoft.com/office/drawing/2014/main" id="{6A82FDED-33EF-7529-2EE4-28D6EA3BE04C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7056025" y="10458052"/>
                <a:ext cx="213563" cy="197192"/>
              </a:xfrm>
              <a:prstGeom prst="rect">
                <a:avLst/>
              </a:prstGeom>
            </p:spPr>
          </p:pic>
        </p:grpSp>
        <p:grpSp>
          <p:nvGrpSpPr>
            <p:cNvPr id="16" name="object 33">
              <a:extLst>
                <a:ext uri="{FF2B5EF4-FFF2-40B4-BE49-F238E27FC236}">
                  <a16:creationId xmlns:a16="http://schemas.microsoft.com/office/drawing/2014/main" id="{3A870349-DFA2-C95C-EB06-BE2B1C8D85AD}"/>
                </a:ext>
              </a:extLst>
            </p:cNvPr>
            <p:cNvGrpSpPr/>
            <p:nvPr/>
          </p:nvGrpSpPr>
          <p:grpSpPr>
            <a:xfrm>
              <a:off x="10987189" y="6623978"/>
              <a:ext cx="482571" cy="137092"/>
              <a:chOff x="17376778" y="10476145"/>
              <a:chExt cx="763210" cy="216817"/>
            </a:xfrm>
          </p:grpSpPr>
          <p:pic>
            <p:nvPicPr>
              <p:cNvPr id="17" name="object 34">
                <a:extLst>
                  <a:ext uri="{FF2B5EF4-FFF2-40B4-BE49-F238E27FC236}">
                    <a16:creationId xmlns:a16="http://schemas.microsoft.com/office/drawing/2014/main" id="{486B55B7-F2E5-B99F-6807-9EE03AA4E0CA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7376778" y="10476145"/>
                <a:ext cx="156414" cy="176057"/>
              </a:xfrm>
              <a:prstGeom prst="rect">
                <a:avLst/>
              </a:prstGeom>
            </p:spPr>
          </p:pic>
          <p:pic>
            <p:nvPicPr>
              <p:cNvPr id="18" name="object 35">
                <a:extLst>
                  <a:ext uri="{FF2B5EF4-FFF2-40B4-BE49-F238E27FC236}">
                    <a16:creationId xmlns:a16="http://schemas.microsoft.com/office/drawing/2014/main" id="{645F9CBD-5BB5-D7CD-EDD5-B018D92FE7A8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7564932" y="10514911"/>
                <a:ext cx="132278" cy="140330"/>
              </a:xfrm>
              <a:prstGeom prst="rect">
                <a:avLst/>
              </a:prstGeom>
            </p:spPr>
          </p:pic>
          <p:pic>
            <p:nvPicPr>
              <p:cNvPr id="19" name="object 36">
                <a:extLst>
                  <a:ext uri="{FF2B5EF4-FFF2-40B4-BE49-F238E27FC236}">
                    <a16:creationId xmlns:a16="http://schemas.microsoft.com/office/drawing/2014/main" id="{44A96E41-834B-DDBE-5E46-EEFA20BBBCE3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7719634" y="10514884"/>
                <a:ext cx="141587" cy="178078"/>
              </a:xfrm>
              <a:prstGeom prst="rect">
                <a:avLst/>
              </a:prstGeom>
            </p:spPr>
          </p:pic>
          <p:pic>
            <p:nvPicPr>
              <p:cNvPr id="20" name="object 37">
                <a:extLst>
                  <a:ext uri="{FF2B5EF4-FFF2-40B4-BE49-F238E27FC236}">
                    <a16:creationId xmlns:a16="http://schemas.microsoft.com/office/drawing/2014/main" id="{2B8E232B-85CE-0A49-DFBC-FC7928CF7D49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7895495" y="10514876"/>
                <a:ext cx="244493" cy="140368"/>
              </a:xfrm>
              <a:prstGeom prst="rect">
                <a:avLst/>
              </a:prstGeom>
            </p:spPr>
          </p:pic>
        </p:grpSp>
      </p:grpSp>
      <p:sp>
        <p:nvSpPr>
          <p:cNvPr id="43" name="object 38">
            <a:extLst>
              <a:ext uri="{FF2B5EF4-FFF2-40B4-BE49-F238E27FC236}">
                <a16:creationId xmlns:a16="http://schemas.microsoft.com/office/drawing/2014/main" id="{0778F82A-BAF3-21EB-F4A2-BD7D37F9AD69}"/>
              </a:ext>
            </a:extLst>
          </p:cNvPr>
          <p:cNvSpPr/>
          <p:nvPr/>
        </p:nvSpPr>
        <p:spPr>
          <a:xfrm>
            <a:off x="0" y="0"/>
            <a:ext cx="899303" cy="883920"/>
          </a:xfrm>
          <a:custGeom>
            <a:avLst/>
            <a:gdLst/>
            <a:ahLst/>
            <a:cxnLst/>
            <a:rect l="l" t="t" r="r" b="b"/>
            <a:pathLst>
              <a:path w="5791200" h="5692140">
                <a:moveTo>
                  <a:pt x="5790787" y="0"/>
                </a:moveTo>
                <a:lnTo>
                  <a:pt x="0" y="0"/>
                </a:lnTo>
                <a:lnTo>
                  <a:pt x="0" y="5691659"/>
                </a:lnTo>
                <a:lnTo>
                  <a:pt x="5790787" y="0"/>
                </a:lnTo>
                <a:close/>
              </a:path>
            </a:pathLst>
          </a:custGeom>
          <a:solidFill>
            <a:srgbClr val="E422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pic>
        <p:nvPicPr>
          <p:cNvPr id="4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8C1A53B9-208B-1413-AC9F-CD92F1464723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0589245" y="9168"/>
            <a:ext cx="1600966" cy="9828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87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F1ED6-5044-E47E-5F55-48CB0D80B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3963B5D-7B31-4C1C-78B4-84F77AB4C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494399"/>
              </p:ext>
            </p:extLst>
          </p:nvPr>
        </p:nvGraphicFramePr>
        <p:xfrm>
          <a:off x="449031" y="1137686"/>
          <a:ext cx="7284463" cy="429487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284463">
                  <a:extLst>
                    <a:ext uri="{9D8B030D-6E8A-4147-A177-3AD203B41FA5}">
                      <a16:colId xmlns:a16="http://schemas.microsoft.com/office/drawing/2014/main" val="2165310359"/>
                    </a:ext>
                  </a:extLst>
                </a:gridCol>
              </a:tblGrid>
              <a:tr h="4294874">
                <a:tc>
                  <a:txBody>
                    <a:bodyPr/>
                    <a:lstStyle/>
                    <a:p>
                      <a:pPr marL="342900" lvl="0" indent="-342900" algn="just">
                        <a:buFont typeface="Wingdings" panose="05000000000000000000" pitchFamily="2" charset="2"/>
                        <a:buChar char="§"/>
                      </a:pPr>
                      <a:r>
                        <a:rPr lang="es-AR" sz="2000" noProof="0" dirty="0">
                          <a:effectLst/>
                          <a:latin typeface="Aptos Narrow"/>
                        </a:rPr>
                        <a:t>Promoción de políticas públicas estratégicas, participativas para el ordenamiento territorial y planificación urbana orientada al desarrollo sostenible.</a:t>
                      </a:r>
                    </a:p>
                    <a:p>
                      <a:pPr marL="342900" lvl="0" indent="-342900" algn="just">
                        <a:buFont typeface="Wingdings" panose="05000000000000000000" pitchFamily="2" charset="2"/>
                        <a:buChar char="§"/>
                      </a:pPr>
                      <a:r>
                        <a:rPr lang="es-AR" sz="2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Consolidación de suelo urbano y cuidado del suelo no urbanizado.</a:t>
                      </a:r>
                      <a:endParaRPr lang="es-AR" sz="2000" noProof="0" dirty="0">
                        <a:effectLst/>
                        <a:latin typeface="Aptos Narrow"/>
                      </a:endParaRPr>
                    </a:p>
                    <a:p>
                      <a:pPr marL="342900" marR="0" lvl="0" indent="-342900" algn="just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s-AR" sz="2000" noProof="0" dirty="0">
                          <a:effectLst/>
                          <a:latin typeface="Aptos Narrow"/>
                        </a:rPr>
                        <a:t>Mejora de la movilidad urbana en recorridos cortos (4km) Limitación para trayectos largos.</a:t>
                      </a:r>
                    </a:p>
                    <a:p>
                      <a:pPr marL="342900" marR="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s-AR" sz="2000" noProof="0" dirty="0">
                          <a:effectLst/>
                          <a:latin typeface="Aptos Narrow"/>
                        </a:rPr>
                        <a:t>Fortalecimiento de la centralización para mejor la ciudad de proximidad.</a:t>
                      </a:r>
                    </a:p>
                    <a:p>
                      <a:pPr marL="342900" marR="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s-AR" sz="2000" noProof="0" dirty="0">
                          <a:effectLst/>
                          <a:latin typeface="Aptos Narrow"/>
                        </a:rPr>
                        <a:t>Contradicción entre costos de congestionamientos y optimización teórica 890hab/ha) respecto a la densificación. Economía de escala.</a:t>
                      </a:r>
                    </a:p>
                    <a:p>
                      <a:pPr marL="342900" marR="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s-AR" sz="2000" noProof="0" dirty="0">
                          <a:effectLst/>
                          <a:latin typeface="Aptos Narrow"/>
                        </a:rPr>
                        <a:t>Saturación del vacío urbano (4%) </a:t>
                      </a:r>
                    </a:p>
                    <a:p>
                      <a:pPr marL="342900" marR="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es-AR" sz="2000" noProof="0" dirty="0">
                          <a:effectLst/>
                          <a:latin typeface="Aptos Narrow"/>
                        </a:rPr>
                        <a:t>Restricciones ambientales en grandes superficies vacantes (26%). </a:t>
                      </a:r>
                      <a:endParaRPr lang="es-AR" sz="2000" dirty="0"/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877437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C4C4FE19-4B29-8833-4365-6FA5F7F869FB}"/>
              </a:ext>
            </a:extLst>
          </p:cNvPr>
          <p:cNvSpPr txBox="1"/>
          <p:nvPr/>
        </p:nvSpPr>
        <p:spPr>
          <a:xfrm>
            <a:off x="899303" y="282749"/>
            <a:ext cx="10433985" cy="518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3375"/>
              </a:lnSpc>
              <a:buNone/>
            </a:pPr>
            <a:r>
              <a:rPr lang="en-US" sz="2800" b="0" i="0" dirty="0">
                <a:solidFill>
                  <a:schemeClr val="bg1">
                    <a:lumMod val="50000"/>
                  </a:schemeClr>
                </a:solidFill>
                <a:effectLst/>
                <a:latin typeface="Aptos Narrow"/>
              </a:rPr>
              <a:t>CONCLUSIONES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11B0A31-BD50-C207-D017-30C0BE951193}"/>
              </a:ext>
            </a:extLst>
          </p:cNvPr>
          <p:cNvGrpSpPr/>
          <p:nvPr/>
        </p:nvGrpSpPr>
        <p:grpSpPr>
          <a:xfrm>
            <a:off x="8276986" y="6127288"/>
            <a:ext cx="3521313" cy="401515"/>
            <a:chOff x="8543686" y="6393988"/>
            <a:chExt cx="3521313" cy="401515"/>
          </a:xfrm>
        </p:grpSpPr>
        <p:sp>
          <p:nvSpPr>
            <p:cNvPr id="6" name="object 2">
              <a:extLst>
                <a:ext uri="{FF2B5EF4-FFF2-40B4-BE49-F238E27FC236}">
                  <a16:creationId xmlns:a16="http://schemas.microsoft.com/office/drawing/2014/main" id="{77214E74-B2A0-F435-F746-1FDEBDA393B1}"/>
                </a:ext>
              </a:extLst>
            </p:cNvPr>
            <p:cNvSpPr/>
            <p:nvPr/>
          </p:nvSpPr>
          <p:spPr>
            <a:xfrm>
              <a:off x="8543686" y="6393998"/>
              <a:ext cx="360150" cy="401505"/>
            </a:xfrm>
            <a:custGeom>
              <a:avLst/>
              <a:gdLst/>
              <a:ahLst/>
              <a:cxnLst/>
              <a:rect l="l" t="t" r="r" b="b"/>
              <a:pathLst>
                <a:path w="569594" h="635000">
                  <a:moveTo>
                    <a:pt x="569354" y="0"/>
                  </a:moveTo>
                  <a:lnTo>
                    <a:pt x="363318" y="0"/>
                  </a:lnTo>
                  <a:lnTo>
                    <a:pt x="363318" y="366774"/>
                  </a:lnTo>
                  <a:lnTo>
                    <a:pt x="362120" y="390754"/>
                  </a:lnTo>
                  <a:lnTo>
                    <a:pt x="343434" y="434688"/>
                  </a:lnTo>
                  <a:lnTo>
                    <a:pt x="303401" y="455709"/>
                  </a:lnTo>
                  <a:lnTo>
                    <a:pt x="284692" y="457336"/>
                  </a:lnTo>
                  <a:lnTo>
                    <a:pt x="265972" y="455709"/>
                  </a:lnTo>
                  <a:lnTo>
                    <a:pt x="225940" y="434688"/>
                  </a:lnTo>
                  <a:lnTo>
                    <a:pt x="206487" y="391145"/>
                  </a:lnTo>
                  <a:lnTo>
                    <a:pt x="205145" y="366774"/>
                  </a:lnTo>
                  <a:lnTo>
                    <a:pt x="205145" y="0"/>
                  </a:lnTo>
                  <a:lnTo>
                    <a:pt x="0" y="0"/>
                  </a:lnTo>
                  <a:lnTo>
                    <a:pt x="0" y="357716"/>
                  </a:lnTo>
                  <a:lnTo>
                    <a:pt x="4238" y="425213"/>
                  </a:lnTo>
                  <a:lnTo>
                    <a:pt x="16951" y="479974"/>
                  </a:lnTo>
                  <a:lnTo>
                    <a:pt x="38135" y="524550"/>
                  </a:lnTo>
                  <a:lnTo>
                    <a:pt x="67788" y="561490"/>
                  </a:lnTo>
                  <a:lnTo>
                    <a:pt x="98152" y="586507"/>
                  </a:lnTo>
                  <a:lnTo>
                    <a:pt x="135027" y="606869"/>
                  </a:lnTo>
                  <a:lnTo>
                    <a:pt x="178409" y="622056"/>
                  </a:lnTo>
                  <a:lnTo>
                    <a:pt x="228298" y="631549"/>
                  </a:lnTo>
                  <a:lnTo>
                    <a:pt x="284692" y="634828"/>
                  </a:lnTo>
                  <a:lnTo>
                    <a:pt x="341092" y="631549"/>
                  </a:lnTo>
                  <a:lnTo>
                    <a:pt x="390984" y="622056"/>
                  </a:lnTo>
                  <a:lnTo>
                    <a:pt x="434368" y="606869"/>
                  </a:lnTo>
                  <a:lnTo>
                    <a:pt x="471243" y="586507"/>
                  </a:lnTo>
                  <a:lnTo>
                    <a:pt x="501607" y="561490"/>
                  </a:lnTo>
                  <a:lnTo>
                    <a:pt x="531257" y="524550"/>
                  </a:lnTo>
                  <a:lnTo>
                    <a:pt x="552434" y="479974"/>
                  </a:lnTo>
                  <a:lnTo>
                    <a:pt x="565140" y="425213"/>
                  </a:lnTo>
                  <a:lnTo>
                    <a:pt x="569354" y="357716"/>
                  </a:lnTo>
                  <a:lnTo>
                    <a:pt x="56935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D47FE507-6847-6A61-BF73-645F4F780535}"/>
                </a:ext>
              </a:extLst>
            </p:cNvPr>
            <p:cNvSpPr/>
            <p:nvPr/>
          </p:nvSpPr>
          <p:spPr>
            <a:xfrm>
              <a:off x="8972265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84" y="0"/>
                  </a:moveTo>
                  <a:lnTo>
                    <a:pt x="397652" y="0"/>
                  </a:lnTo>
                  <a:lnTo>
                    <a:pt x="397723" y="262696"/>
                  </a:lnTo>
                  <a:lnTo>
                    <a:pt x="398216" y="283569"/>
                  </a:lnTo>
                  <a:lnTo>
                    <a:pt x="399556" y="308680"/>
                  </a:lnTo>
                  <a:lnTo>
                    <a:pt x="402165" y="348638"/>
                  </a:lnTo>
                  <a:lnTo>
                    <a:pt x="221406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10" y="624902"/>
                  </a:lnTo>
                  <a:lnTo>
                    <a:pt x="198740" y="362166"/>
                  </a:lnTo>
                  <a:lnTo>
                    <a:pt x="198246" y="341303"/>
                  </a:lnTo>
                  <a:lnTo>
                    <a:pt x="196906" y="316191"/>
                  </a:lnTo>
                  <a:lnTo>
                    <a:pt x="194297" y="276221"/>
                  </a:lnTo>
                  <a:lnTo>
                    <a:pt x="384093" y="624902"/>
                  </a:lnTo>
                  <a:lnTo>
                    <a:pt x="596484" y="624902"/>
                  </a:lnTo>
                  <a:lnTo>
                    <a:pt x="59648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EED11E00-642F-7C75-AFC9-13E4A834A623}"/>
                </a:ext>
              </a:extLst>
            </p:cNvPr>
            <p:cNvSpPr/>
            <p:nvPr/>
          </p:nvSpPr>
          <p:spPr>
            <a:xfrm>
              <a:off x="9420833" y="6393988"/>
              <a:ext cx="357340" cy="395483"/>
            </a:xfrm>
            <a:custGeom>
              <a:avLst/>
              <a:gdLst/>
              <a:ahLst/>
              <a:cxnLst/>
              <a:rect l="l" t="t" r="r" b="b"/>
              <a:pathLst>
                <a:path w="565150" h="625475">
                  <a:moveTo>
                    <a:pt x="271143" y="0"/>
                  </a:moveTo>
                  <a:lnTo>
                    <a:pt x="0" y="0"/>
                  </a:lnTo>
                  <a:lnTo>
                    <a:pt x="0" y="624912"/>
                  </a:lnTo>
                  <a:lnTo>
                    <a:pt x="204234" y="624912"/>
                  </a:lnTo>
                  <a:lnTo>
                    <a:pt x="204234" y="416605"/>
                  </a:lnTo>
                  <a:lnTo>
                    <a:pt x="441855" y="416605"/>
                  </a:lnTo>
                  <a:lnTo>
                    <a:pt x="424740" y="387621"/>
                  </a:lnTo>
                  <a:lnTo>
                    <a:pt x="445970" y="373938"/>
                  </a:lnTo>
                  <a:lnTo>
                    <a:pt x="473053" y="350782"/>
                  </a:lnTo>
                  <a:lnTo>
                    <a:pt x="499917" y="315630"/>
                  </a:lnTo>
                  <a:lnTo>
                    <a:pt x="520489" y="265957"/>
                  </a:lnTo>
                  <a:lnTo>
                    <a:pt x="520897" y="262641"/>
                  </a:lnTo>
                  <a:lnTo>
                    <a:pt x="203355" y="262641"/>
                  </a:lnTo>
                  <a:lnTo>
                    <a:pt x="203355" y="153963"/>
                  </a:lnTo>
                  <a:lnTo>
                    <a:pt x="523393" y="153963"/>
                  </a:lnTo>
                  <a:lnTo>
                    <a:pt x="523045" y="150996"/>
                  </a:lnTo>
                  <a:lnTo>
                    <a:pt x="507226" y="108690"/>
                  </a:lnTo>
                  <a:lnTo>
                    <a:pt x="482936" y="73173"/>
                  </a:lnTo>
                  <a:lnTo>
                    <a:pt x="451871" y="45297"/>
                  </a:lnTo>
                  <a:lnTo>
                    <a:pt x="415368" y="24843"/>
                  </a:lnTo>
                  <a:lnTo>
                    <a:pt x="373357" y="10758"/>
                  </a:lnTo>
                  <a:lnTo>
                    <a:pt x="325421" y="2619"/>
                  </a:lnTo>
                  <a:lnTo>
                    <a:pt x="271143" y="0"/>
                  </a:lnTo>
                  <a:close/>
                </a:path>
                <a:path w="565150" h="625475">
                  <a:moveTo>
                    <a:pt x="441855" y="416605"/>
                  </a:moveTo>
                  <a:lnTo>
                    <a:pt x="230464" y="416605"/>
                  </a:lnTo>
                  <a:lnTo>
                    <a:pt x="329864" y="624912"/>
                  </a:lnTo>
                  <a:lnTo>
                    <a:pt x="564862" y="624912"/>
                  </a:lnTo>
                  <a:lnTo>
                    <a:pt x="441855" y="416605"/>
                  </a:lnTo>
                  <a:close/>
                </a:path>
                <a:path w="565150" h="625475">
                  <a:moveTo>
                    <a:pt x="523393" y="153963"/>
                  </a:moveTo>
                  <a:lnTo>
                    <a:pt x="254861" y="153963"/>
                  </a:lnTo>
                  <a:lnTo>
                    <a:pt x="270186" y="154785"/>
                  </a:lnTo>
                  <a:lnTo>
                    <a:pt x="282547" y="157136"/>
                  </a:lnTo>
                  <a:lnTo>
                    <a:pt x="314756" y="179214"/>
                  </a:lnTo>
                  <a:lnTo>
                    <a:pt x="322670" y="208297"/>
                  </a:lnTo>
                  <a:lnTo>
                    <a:pt x="320538" y="225528"/>
                  </a:lnTo>
                  <a:lnTo>
                    <a:pt x="292742" y="256143"/>
                  </a:lnTo>
                  <a:lnTo>
                    <a:pt x="254861" y="262641"/>
                  </a:lnTo>
                  <a:lnTo>
                    <a:pt x="520897" y="262641"/>
                  </a:lnTo>
                  <a:lnTo>
                    <a:pt x="528695" y="199240"/>
                  </a:lnTo>
                  <a:lnTo>
                    <a:pt x="523489" y="154785"/>
                  </a:lnTo>
                  <a:lnTo>
                    <a:pt x="523393" y="153963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0738A8E8-4F84-FDF4-848F-7441398932C3}"/>
                </a:ext>
              </a:extLst>
            </p:cNvPr>
            <p:cNvSpPr/>
            <p:nvPr/>
          </p:nvSpPr>
          <p:spPr>
            <a:xfrm>
              <a:off x="9812256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94" y="0"/>
                  </a:moveTo>
                  <a:lnTo>
                    <a:pt x="397673" y="0"/>
                  </a:lnTo>
                  <a:lnTo>
                    <a:pt x="397744" y="262696"/>
                  </a:lnTo>
                  <a:lnTo>
                    <a:pt x="398236" y="283569"/>
                  </a:lnTo>
                  <a:lnTo>
                    <a:pt x="399573" y="308680"/>
                  </a:lnTo>
                  <a:lnTo>
                    <a:pt x="402176" y="348638"/>
                  </a:lnTo>
                  <a:lnTo>
                    <a:pt x="221427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63" y="624902"/>
                  </a:lnTo>
                  <a:lnTo>
                    <a:pt x="198792" y="362187"/>
                  </a:lnTo>
                  <a:lnTo>
                    <a:pt x="198295" y="341324"/>
                  </a:lnTo>
                  <a:lnTo>
                    <a:pt x="196945" y="316212"/>
                  </a:lnTo>
                  <a:lnTo>
                    <a:pt x="194318" y="276242"/>
                  </a:lnTo>
                  <a:lnTo>
                    <a:pt x="384103" y="624902"/>
                  </a:lnTo>
                  <a:lnTo>
                    <a:pt x="596494" y="624902"/>
                  </a:lnTo>
                  <a:lnTo>
                    <a:pt x="59649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grpSp>
          <p:nvGrpSpPr>
            <p:cNvPr id="11" name="object 6">
              <a:extLst>
                <a:ext uri="{FF2B5EF4-FFF2-40B4-BE49-F238E27FC236}">
                  <a16:creationId xmlns:a16="http://schemas.microsoft.com/office/drawing/2014/main" id="{B951AA90-FA98-A36D-FD38-F33D1CA7DA39}"/>
                </a:ext>
              </a:extLst>
            </p:cNvPr>
            <p:cNvGrpSpPr/>
            <p:nvPr/>
          </p:nvGrpSpPr>
          <p:grpSpPr>
            <a:xfrm>
              <a:off x="10423963" y="6430743"/>
              <a:ext cx="605743" cy="115608"/>
              <a:chOff x="16486009" y="10170534"/>
              <a:chExt cx="958013" cy="182840"/>
            </a:xfrm>
          </p:grpSpPr>
          <p:pic>
            <p:nvPicPr>
              <p:cNvPr id="36" name="object 7">
                <a:extLst>
                  <a:ext uri="{FF2B5EF4-FFF2-40B4-BE49-F238E27FC236}">
                    <a16:creationId xmlns:a16="http://schemas.microsoft.com/office/drawing/2014/main" id="{06D6FCEA-10D3-D822-27E6-584D9A0D234E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6486009" y="10174235"/>
                <a:ext cx="146634" cy="178863"/>
              </a:xfrm>
              <a:prstGeom prst="rect">
                <a:avLst/>
              </a:prstGeom>
            </p:spPr>
          </p:pic>
          <p:pic>
            <p:nvPicPr>
              <p:cNvPr id="37" name="object 8">
                <a:extLst>
                  <a:ext uri="{FF2B5EF4-FFF2-40B4-BE49-F238E27FC236}">
                    <a16:creationId xmlns:a16="http://schemas.microsoft.com/office/drawing/2014/main" id="{273F4B05-6E07-58AE-2FA1-65563743551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676450" y="10217566"/>
                <a:ext cx="113692" cy="132770"/>
              </a:xfrm>
              <a:prstGeom prst="rect">
                <a:avLst/>
              </a:prstGeom>
            </p:spPr>
          </p:pic>
          <p:sp>
            <p:nvSpPr>
              <p:cNvPr id="38" name="object 9">
                <a:extLst>
                  <a:ext uri="{FF2B5EF4-FFF2-40B4-BE49-F238E27FC236}">
                    <a16:creationId xmlns:a16="http://schemas.microsoft.com/office/drawing/2014/main" id="{CED39DD8-BDD6-659A-32B0-890DABD690E3}"/>
                  </a:ext>
                </a:extLst>
              </p:cNvPr>
              <p:cNvSpPr/>
              <p:nvPr/>
            </p:nvSpPr>
            <p:spPr>
              <a:xfrm>
                <a:off x="16831895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612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612" y="179806"/>
                    </a:lnTo>
                    <a:lnTo>
                      <a:pt x="20612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39" name="object 10">
                <a:extLst>
                  <a:ext uri="{FF2B5EF4-FFF2-40B4-BE49-F238E27FC236}">
                    <a16:creationId xmlns:a16="http://schemas.microsoft.com/office/drawing/2014/main" id="{C4B7C926-C59B-B2DC-ABDF-D60D8451C55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884726" y="10220309"/>
                <a:ext cx="130048" cy="131043"/>
              </a:xfrm>
              <a:prstGeom prst="rect">
                <a:avLst/>
              </a:prstGeom>
            </p:spPr>
          </p:pic>
          <p:pic>
            <p:nvPicPr>
              <p:cNvPr id="40" name="object 11">
                <a:extLst>
                  <a:ext uri="{FF2B5EF4-FFF2-40B4-BE49-F238E27FC236}">
                    <a16:creationId xmlns:a16="http://schemas.microsoft.com/office/drawing/2014/main" id="{C9306DFA-C345-53CF-BD74-675F9D4084A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7037162" y="10217578"/>
                <a:ext cx="122980" cy="135796"/>
              </a:xfrm>
              <a:prstGeom prst="rect">
                <a:avLst/>
              </a:prstGeom>
            </p:spPr>
          </p:pic>
          <p:pic>
            <p:nvPicPr>
              <p:cNvPr id="41" name="object 12">
                <a:extLst>
                  <a:ext uri="{FF2B5EF4-FFF2-40B4-BE49-F238E27FC236}">
                    <a16:creationId xmlns:a16="http://schemas.microsoft.com/office/drawing/2014/main" id="{72884E47-65C0-4FAA-A8B6-AB5A87DF9F6F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7194136" y="10218037"/>
                <a:ext cx="191205" cy="134829"/>
              </a:xfrm>
              <a:prstGeom prst="rect">
                <a:avLst/>
              </a:prstGeom>
            </p:spPr>
          </p:pic>
          <p:sp>
            <p:nvSpPr>
              <p:cNvPr id="42" name="object 13">
                <a:extLst>
                  <a:ext uri="{FF2B5EF4-FFF2-40B4-BE49-F238E27FC236}">
                    <a16:creationId xmlns:a16="http://schemas.microsoft.com/office/drawing/2014/main" id="{E7E31938-C3BB-149B-6000-CABE04ADFCE4}"/>
                  </a:ext>
                </a:extLst>
              </p:cNvPr>
              <p:cNvSpPr/>
              <p:nvPr/>
            </p:nvSpPr>
            <p:spPr>
              <a:xfrm>
                <a:off x="17421797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31" y="49784"/>
                    </a:lnTo>
                    <a:lnTo>
                      <a:pt x="1231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2" name="object 14">
              <a:extLst>
                <a:ext uri="{FF2B5EF4-FFF2-40B4-BE49-F238E27FC236}">
                  <a16:creationId xmlns:a16="http://schemas.microsoft.com/office/drawing/2014/main" id="{55CB6FC0-4A8A-51AF-A20F-1896EF920BC6}"/>
                </a:ext>
              </a:extLst>
            </p:cNvPr>
            <p:cNvGrpSpPr/>
            <p:nvPr/>
          </p:nvGrpSpPr>
          <p:grpSpPr>
            <a:xfrm>
              <a:off x="11052397" y="6428324"/>
              <a:ext cx="280727" cy="117887"/>
              <a:chOff x="17479908" y="10166708"/>
              <a:chExt cx="443984" cy="186444"/>
            </a:xfrm>
          </p:grpSpPr>
          <p:pic>
            <p:nvPicPr>
              <p:cNvPr id="33" name="object 15">
                <a:extLst>
                  <a:ext uri="{FF2B5EF4-FFF2-40B4-BE49-F238E27FC236}">
                    <a16:creationId xmlns:a16="http://schemas.microsoft.com/office/drawing/2014/main" id="{888965FD-84DE-6AB1-2719-FD80F2DA0F2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7644672" y="10218319"/>
                <a:ext cx="114425" cy="134833"/>
              </a:xfrm>
              <a:prstGeom prst="rect">
                <a:avLst/>
              </a:prstGeom>
            </p:spPr>
          </p:pic>
          <p:pic>
            <p:nvPicPr>
              <p:cNvPr id="34" name="object 16">
                <a:extLst>
                  <a:ext uri="{FF2B5EF4-FFF2-40B4-BE49-F238E27FC236}">
                    <a16:creationId xmlns:a16="http://schemas.microsoft.com/office/drawing/2014/main" id="{23BCBAF9-3EC7-F9BD-3391-035883334A1B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479908" y="10166708"/>
                <a:ext cx="131283" cy="186402"/>
              </a:xfrm>
              <a:prstGeom prst="rect">
                <a:avLst/>
              </a:prstGeom>
            </p:spPr>
          </p:pic>
          <p:pic>
            <p:nvPicPr>
              <p:cNvPr id="35" name="object 17">
                <a:extLst>
                  <a:ext uri="{FF2B5EF4-FFF2-40B4-BE49-F238E27FC236}">
                    <a16:creationId xmlns:a16="http://schemas.microsoft.com/office/drawing/2014/main" id="{DCDFFA03-D1DC-11F1-2A90-6C92BD97187D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792609" y="10166708"/>
                <a:ext cx="131283" cy="186402"/>
              </a:xfrm>
              <a:prstGeom prst="rect">
                <a:avLst/>
              </a:prstGeom>
            </p:spPr>
          </p:pic>
        </p:grpSp>
        <p:grpSp>
          <p:nvGrpSpPr>
            <p:cNvPr id="13" name="object 18">
              <a:extLst>
                <a:ext uri="{FF2B5EF4-FFF2-40B4-BE49-F238E27FC236}">
                  <a16:creationId xmlns:a16="http://schemas.microsoft.com/office/drawing/2014/main" id="{C08824E8-EEA3-AC39-AB51-FA31994AC7F5}"/>
                </a:ext>
              </a:extLst>
            </p:cNvPr>
            <p:cNvGrpSpPr/>
            <p:nvPr/>
          </p:nvGrpSpPr>
          <p:grpSpPr>
            <a:xfrm>
              <a:off x="11410269" y="6428329"/>
              <a:ext cx="654730" cy="118022"/>
              <a:chOff x="18045901" y="10166716"/>
              <a:chExt cx="1035487" cy="186657"/>
            </a:xfrm>
          </p:grpSpPr>
          <p:pic>
            <p:nvPicPr>
              <p:cNvPr id="25" name="object 19">
                <a:extLst>
                  <a:ext uri="{FF2B5EF4-FFF2-40B4-BE49-F238E27FC236}">
                    <a16:creationId xmlns:a16="http://schemas.microsoft.com/office/drawing/2014/main" id="{3FACCF87-18E2-E899-C23C-29656E25B708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8045901" y="10174273"/>
                <a:ext cx="148937" cy="176067"/>
              </a:xfrm>
              <a:prstGeom prst="rect">
                <a:avLst/>
              </a:prstGeom>
            </p:spPr>
          </p:pic>
          <p:pic>
            <p:nvPicPr>
              <p:cNvPr id="26" name="object 20">
                <a:extLst>
                  <a:ext uri="{FF2B5EF4-FFF2-40B4-BE49-F238E27FC236}">
                    <a16:creationId xmlns:a16="http://schemas.microsoft.com/office/drawing/2014/main" id="{87F5C0A4-8E07-6F78-7A42-41093FF3436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8231547" y="10218319"/>
                <a:ext cx="114404" cy="134833"/>
              </a:xfrm>
              <a:prstGeom prst="rect">
                <a:avLst/>
              </a:prstGeom>
            </p:spPr>
          </p:pic>
          <p:pic>
            <p:nvPicPr>
              <p:cNvPr id="27" name="object 21">
                <a:extLst>
                  <a:ext uri="{FF2B5EF4-FFF2-40B4-BE49-F238E27FC236}">
                    <a16:creationId xmlns:a16="http://schemas.microsoft.com/office/drawing/2014/main" id="{CBB4515D-5DBE-0171-49AE-349B7CB36BC3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8378985" y="10217577"/>
                <a:ext cx="119724" cy="135796"/>
              </a:xfrm>
              <a:prstGeom prst="rect">
                <a:avLst/>
              </a:prstGeom>
            </p:spPr>
          </p:pic>
          <p:sp>
            <p:nvSpPr>
              <p:cNvPr id="28" name="object 22">
                <a:extLst>
                  <a:ext uri="{FF2B5EF4-FFF2-40B4-BE49-F238E27FC236}">
                    <a16:creationId xmlns:a16="http://schemas.microsoft.com/office/drawing/2014/main" id="{225C44B3-61EA-F9B6-6435-4FF8D2CB35F8}"/>
                  </a:ext>
                </a:extLst>
              </p:cNvPr>
              <p:cNvSpPr/>
              <p:nvPr/>
            </p:nvSpPr>
            <p:spPr>
              <a:xfrm>
                <a:off x="18531181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29" name="object 23">
                <a:extLst>
                  <a:ext uri="{FF2B5EF4-FFF2-40B4-BE49-F238E27FC236}">
                    <a16:creationId xmlns:a16="http://schemas.microsoft.com/office/drawing/2014/main" id="{3B3D3438-0E93-D81E-59F9-2D56A2DB7A45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8588795" y="10217577"/>
                <a:ext cx="135556" cy="135796"/>
              </a:xfrm>
              <a:prstGeom prst="rect">
                <a:avLst/>
              </a:prstGeom>
            </p:spPr>
          </p:pic>
          <p:pic>
            <p:nvPicPr>
              <p:cNvPr id="30" name="object 24">
                <a:extLst>
                  <a:ext uri="{FF2B5EF4-FFF2-40B4-BE49-F238E27FC236}">
                    <a16:creationId xmlns:a16="http://schemas.microsoft.com/office/drawing/2014/main" id="{23311DDC-B13E-EC92-A008-9A6EC8F5333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8759347" y="10217566"/>
                <a:ext cx="113682" cy="132770"/>
              </a:xfrm>
              <a:prstGeom prst="rect">
                <a:avLst/>
              </a:prstGeom>
            </p:spPr>
          </p:pic>
          <p:pic>
            <p:nvPicPr>
              <p:cNvPr id="31" name="object 25">
                <a:extLst>
                  <a:ext uri="{FF2B5EF4-FFF2-40B4-BE49-F238E27FC236}">
                    <a16:creationId xmlns:a16="http://schemas.microsoft.com/office/drawing/2014/main" id="{2A40DFF6-D485-B810-81EE-2A7D31AAEBCD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8904482" y="10218319"/>
                <a:ext cx="114425" cy="134833"/>
              </a:xfrm>
              <a:prstGeom prst="rect">
                <a:avLst/>
              </a:prstGeom>
            </p:spPr>
          </p:pic>
          <p:sp>
            <p:nvSpPr>
              <p:cNvPr id="32" name="object 26">
                <a:extLst>
                  <a:ext uri="{FF2B5EF4-FFF2-40B4-BE49-F238E27FC236}">
                    <a16:creationId xmlns:a16="http://schemas.microsoft.com/office/drawing/2014/main" id="{B8AACB3F-0615-186C-02AA-8A6E3700184C}"/>
                  </a:ext>
                </a:extLst>
              </p:cNvPr>
              <p:cNvSpPr/>
              <p:nvPr/>
            </p:nvSpPr>
            <p:spPr>
              <a:xfrm>
                <a:off x="19061703" y="10166716"/>
                <a:ext cx="1968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84150">
                    <a:moveTo>
                      <a:pt x="19381" y="0"/>
                    </a:moveTo>
                    <a:lnTo>
                      <a:pt x="0" y="0"/>
                    </a:lnTo>
                    <a:lnTo>
                      <a:pt x="0" y="183617"/>
                    </a:lnTo>
                    <a:lnTo>
                      <a:pt x="19381" y="183617"/>
                    </a:lnTo>
                    <a:lnTo>
                      <a:pt x="19381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4" name="object 27">
              <a:extLst>
                <a:ext uri="{FF2B5EF4-FFF2-40B4-BE49-F238E27FC236}">
                  <a16:creationId xmlns:a16="http://schemas.microsoft.com/office/drawing/2014/main" id="{F0F05436-0ADC-2327-0521-DE25BF3A0AA4}"/>
                </a:ext>
              </a:extLst>
            </p:cNvPr>
            <p:cNvGrpSpPr/>
            <p:nvPr/>
          </p:nvGrpSpPr>
          <p:grpSpPr>
            <a:xfrm>
              <a:off x="10418876" y="6619228"/>
              <a:ext cx="183063" cy="117993"/>
              <a:chOff x="16477963" y="10468632"/>
              <a:chExt cx="289523" cy="186612"/>
            </a:xfrm>
          </p:grpSpPr>
          <p:pic>
            <p:nvPicPr>
              <p:cNvPr id="23" name="object 28">
                <a:extLst>
                  <a:ext uri="{FF2B5EF4-FFF2-40B4-BE49-F238E27FC236}">
                    <a16:creationId xmlns:a16="http://schemas.microsoft.com/office/drawing/2014/main" id="{D031B3CD-E45D-BCD3-F383-F2108C969C8C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6477963" y="10468632"/>
                <a:ext cx="131283" cy="186371"/>
              </a:xfrm>
              <a:prstGeom prst="rect">
                <a:avLst/>
              </a:prstGeom>
            </p:spPr>
          </p:pic>
          <p:pic>
            <p:nvPicPr>
              <p:cNvPr id="24" name="object 29">
                <a:extLst>
                  <a:ext uri="{FF2B5EF4-FFF2-40B4-BE49-F238E27FC236}">
                    <a16:creationId xmlns:a16="http://schemas.microsoft.com/office/drawing/2014/main" id="{0BA0811C-057A-946B-DACE-4EAFF74B8A67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6644506" y="10519427"/>
                <a:ext cx="122980" cy="135817"/>
              </a:xfrm>
              <a:prstGeom prst="rect">
                <a:avLst/>
              </a:prstGeom>
            </p:spPr>
          </p:pic>
        </p:grpSp>
        <p:grpSp>
          <p:nvGrpSpPr>
            <p:cNvPr id="15" name="object 30">
              <a:extLst>
                <a:ext uri="{FF2B5EF4-FFF2-40B4-BE49-F238E27FC236}">
                  <a16:creationId xmlns:a16="http://schemas.microsoft.com/office/drawing/2014/main" id="{1BA8902A-2A67-D006-80C5-4A6F88D0CE41}"/>
                </a:ext>
              </a:extLst>
            </p:cNvPr>
            <p:cNvGrpSpPr/>
            <p:nvPr/>
          </p:nvGrpSpPr>
          <p:grpSpPr>
            <a:xfrm>
              <a:off x="10670822" y="6612538"/>
              <a:ext cx="248592" cy="124683"/>
              <a:chOff x="16876428" y="10458052"/>
              <a:chExt cx="393160" cy="197192"/>
            </a:xfrm>
          </p:grpSpPr>
          <p:pic>
            <p:nvPicPr>
              <p:cNvPr id="21" name="object 31">
                <a:extLst>
                  <a:ext uri="{FF2B5EF4-FFF2-40B4-BE49-F238E27FC236}">
                    <a16:creationId xmlns:a16="http://schemas.microsoft.com/office/drawing/2014/main" id="{6452A77F-CCFA-EDD0-71D9-F06D746C3339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6876428" y="10476140"/>
                <a:ext cx="152173" cy="176067"/>
              </a:xfrm>
              <a:prstGeom prst="rect">
                <a:avLst/>
              </a:prstGeom>
            </p:spPr>
          </p:pic>
          <p:pic>
            <p:nvPicPr>
              <p:cNvPr id="22" name="object 32">
                <a:extLst>
                  <a:ext uri="{FF2B5EF4-FFF2-40B4-BE49-F238E27FC236}">
                    <a16:creationId xmlns:a16="http://schemas.microsoft.com/office/drawing/2014/main" id="{2E246F02-0124-435F-B0F3-CCF9B126D5CC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7056025" y="10458052"/>
                <a:ext cx="213563" cy="197192"/>
              </a:xfrm>
              <a:prstGeom prst="rect">
                <a:avLst/>
              </a:prstGeom>
            </p:spPr>
          </p:pic>
        </p:grpSp>
        <p:grpSp>
          <p:nvGrpSpPr>
            <p:cNvPr id="16" name="object 33">
              <a:extLst>
                <a:ext uri="{FF2B5EF4-FFF2-40B4-BE49-F238E27FC236}">
                  <a16:creationId xmlns:a16="http://schemas.microsoft.com/office/drawing/2014/main" id="{7F6B5F72-5B7F-C05C-C464-6A79D29510F9}"/>
                </a:ext>
              </a:extLst>
            </p:cNvPr>
            <p:cNvGrpSpPr/>
            <p:nvPr/>
          </p:nvGrpSpPr>
          <p:grpSpPr>
            <a:xfrm>
              <a:off x="10987189" y="6623978"/>
              <a:ext cx="482571" cy="137092"/>
              <a:chOff x="17376778" y="10476145"/>
              <a:chExt cx="763210" cy="216817"/>
            </a:xfrm>
          </p:grpSpPr>
          <p:pic>
            <p:nvPicPr>
              <p:cNvPr id="17" name="object 34">
                <a:extLst>
                  <a:ext uri="{FF2B5EF4-FFF2-40B4-BE49-F238E27FC236}">
                    <a16:creationId xmlns:a16="http://schemas.microsoft.com/office/drawing/2014/main" id="{5B0CA2F4-AB05-61FF-E9CF-29D835BF1C91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7376778" y="10476145"/>
                <a:ext cx="156414" cy="176057"/>
              </a:xfrm>
              <a:prstGeom prst="rect">
                <a:avLst/>
              </a:prstGeom>
            </p:spPr>
          </p:pic>
          <p:pic>
            <p:nvPicPr>
              <p:cNvPr id="18" name="object 35">
                <a:extLst>
                  <a:ext uri="{FF2B5EF4-FFF2-40B4-BE49-F238E27FC236}">
                    <a16:creationId xmlns:a16="http://schemas.microsoft.com/office/drawing/2014/main" id="{BC5639C2-FC5D-469A-C43A-7130D626969A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7564932" y="10514911"/>
                <a:ext cx="132278" cy="140330"/>
              </a:xfrm>
              <a:prstGeom prst="rect">
                <a:avLst/>
              </a:prstGeom>
            </p:spPr>
          </p:pic>
          <p:pic>
            <p:nvPicPr>
              <p:cNvPr id="19" name="object 36">
                <a:extLst>
                  <a:ext uri="{FF2B5EF4-FFF2-40B4-BE49-F238E27FC236}">
                    <a16:creationId xmlns:a16="http://schemas.microsoft.com/office/drawing/2014/main" id="{AB50BF92-F1C3-A865-CFB7-51BED3223704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7719634" y="10514884"/>
                <a:ext cx="141587" cy="178078"/>
              </a:xfrm>
              <a:prstGeom prst="rect">
                <a:avLst/>
              </a:prstGeom>
            </p:spPr>
          </p:pic>
          <p:pic>
            <p:nvPicPr>
              <p:cNvPr id="20" name="object 37">
                <a:extLst>
                  <a:ext uri="{FF2B5EF4-FFF2-40B4-BE49-F238E27FC236}">
                    <a16:creationId xmlns:a16="http://schemas.microsoft.com/office/drawing/2014/main" id="{12CB3537-28FE-B2B5-0B24-17B223ED1BD3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7895495" y="10514876"/>
                <a:ext cx="244493" cy="140368"/>
              </a:xfrm>
              <a:prstGeom prst="rect">
                <a:avLst/>
              </a:prstGeom>
            </p:spPr>
          </p:pic>
        </p:grpSp>
      </p:grpSp>
      <p:sp>
        <p:nvSpPr>
          <p:cNvPr id="43" name="object 38">
            <a:extLst>
              <a:ext uri="{FF2B5EF4-FFF2-40B4-BE49-F238E27FC236}">
                <a16:creationId xmlns:a16="http://schemas.microsoft.com/office/drawing/2014/main" id="{E5E4EAB8-79CE-DE81-88DD-F1011B978079}"/>
              </a:ext>
            </a:extLst>
          </p:cNvPr>
          <p:cNvSpPr/>
          <p:nvPr/>
        </p:nvSpPr>
        <p:spPr>
          <a:xfrm>
            <a:off x="0" y="0"/>
            <a:ext cx="899303" cy="883920"/>
          </a:xfrm>
          <a:custGeom>
            <a:avLst/>
            <a:gdLst/>
            <a:ahLst/>
            <a:cxnLst/>
            <a:rect l="l" t="t" r="r" b="b"/>
            <a:pathLst>
              <a:path w="5791200" h="5692140">
                <a:moveTo>
                  <a:pt x="5790787" y="0"/>
                </a:moveTo>
                <a:lnTo>
                  <a:pt x="0" y="0"/>
                </a:lnTo>
                <a:lnTo>
                  <a:pt x="0" y="5691659"/>
                </a:lnTo>
                <a:lnTo>
                  <a:pt x="5790787" y="0"/>
                </a:lnTo>
                <a:close/>
              </a:path>
            </a:pathLst>
          </a:custGeom>
          <a:solidFill>
            <a:srgbClr val="E422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pic>
        <p:nvPicPr>
          <p:cNvPr id="46" name="Imagen 45" descr="Captura de pantalla de un celular&#10;&#10;El contenido generado por IA puede ser incorrecto.">
            <a:extLst>
              <a:ext uri="{FF2B5EF4-FFF2-40B4-BE49-F238E27FC236}">
                <a16:creationId xmlns:a16="http://schemas.microsoft.com/office/drawing/2014/main" id="{04A64EB6-C744-1577-530C-5ABB644D4E5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8" b="36593"/>
          <a:stretch/>
        </p:blipFill>
        <p:spPr>
          <a:xfrm>
            <a:off x="8064534" y="1507003"/>
            <a:ext cx="2679768" cy="3002930"/>
          </a:xfrm>
          <a:prstGeom prst="rect">
            <a:avLst/>
          </a:prstGeom>
        </p:spPr>
      </p:pic>
      <p:sp>
        <p:nvSpPr>
          <p:cNvPr id="48" name="TextBox 9">
            <a:extLst>
              <a:ext uri="{FF2B5EF4-FFF2-40B4-BE49-F238E27FC236}">
                <a16:creationId xmlns:a16="http://schemas.microsoft.com/office/drawing/2014/main" id="{58268C64-8C3A-053A-CCB8-9C463BEEDFDB}"/>
              </a:ext>
            </a:extLst>
          </p:cNvPr>
          <p:cNvSpPr txBox="1"/>
          <p:nvPr/>
        </p:nvSpPr>
        <p:spPr>
          <a:xfrm>
            <a:off x="8064533" y="4509933"/>
            <a:ext cx="2680971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sz="900" dirty="0">
                <a:solidFill>
                  <a:srgbClr val="7F7F7F"/>
                </a:solidFill>
              </a:rPr>
              <a:t>Fotos: @barilochedrone ( 2025,03)</a:t>
            </a:r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3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A2D5D95E-8AE0-4C1A-B841-7671F3175E6C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0589245" y="9168"/>
            <a:ext cx="1600966" cy="9828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8504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F5E5C3E-E891-E9BA-BAFA-B5E27D992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23913"/>
          </a:xfrm>
        </p:spPr>
        <p:txBody>
          <a:bodyPr>
            <a:noAutofit/>
          </a:bodyPr>
          <a:lstStyle/>
          <a:p>
            <a:r>
              <a:rPr lang="es-AR" sz="2800" b="1" dirty="0"/>
              <a:t>La contradicción entre una ciudad que presentaría deseconomías de escala y de congestión surge como una irresoluble.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24075EF-9EBF-C27D-C499-C4AB13166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Un estado actual complejo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D5B668D8-A11B-9F33-0360-67DD077096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16614" y="2588202"/>
            <a:ext cx="3684588" cy="3684588"/>
          </a:xfr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6244FF72-D8D4-6233-92D5-83058B0F09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AR" dirty="0"/>
              <a:t>Un futuro no deseable</a:t>
            </a:r>
          </a:p>
        </p:txBody>
      </p:sp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82954BE2-6E02-94EF-1F18-4ECEC4982D1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57818" y="2588202"/>
            <a:ext cx="3684588" cy="3684588"/>
          </a:xfrm>
        </p:spPr>
      </p:pic>
    </p:spTree>
    <p:extLst>
      <p:ext uri="{BB962C8B-B14F-4D97-AF65-F5344CB8AC3E}">
        <p14:creationId xmlns:p14="http://schemas.microsoft.com/office/powerpoint/2010/main" val="2750919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" name="Imagen 1190">
            <a:extLst>
              <a:ext uri="{FF2B5EF4-FFF2-40B4-BE49-F238E27FC236}">
                <a16:creationId xmlns:a16="http://schemas.microsoft.com/office/drawing/2014/main" id="{E90EF9B3-C7B8-4951-7133-7B470BA36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" y="0"/>
            <a:ext cx="12188337" cy="6858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535E4CCB-3F1B-52F9-46EF-9300F5E6BF23}"/>
              </a:ext>
            </a:extLst>
          </p:cNvPr>
          <p:cNvSpPr txBox="1"/>
          <p:nvPr/>
        </p:nvSpPr>
        <p:spPr>
          <a:xfrm>
            <a:off x="10099705" y="548480"/>
            <a:ext cx="1259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800" noProof="0" dirty="0">
                <a:solidFill>
                  <a:schemeClr val="bg1"/>
                </a:solidFill>
                <a:effectLst/>
                <a:latin typeface="Aptos Narrow" panose="020B0004020202020204" pitchFamily="34" charset="0"/>
              </a:rPr>
              <a:t>Gracias!</a:t>
            </a:r>
            <a:endParaRPr lang="es-A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68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827375-0790-99ED-BFFB-9E603199C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25E56A-A7C4-998B-0343-3C4410E17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8733202-80FF-1145-0825-664FB746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2B84AB5-E791-9725-6803-23BC7B3B70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" t="7130" r="3125" b="22612"/>
          <a:stretch/>
        </p:blipFill>
        <p:spPr bwMode="auto">
          <a:xfrm>
            <a:off x="2091818" y="811596"/>
            <a:ext cx="8004453" cy="424395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E6467C-B9A5-979B-EE44-8B6A7DC67B20}"/>
              </a:ext>
            </a:extLst>
          </p:cNvPr>
          <p:cNvSpPr txBox="1"/>
          <p:nvPr/>
        </p:nvSpPr>
        <p:spPr>
          <a:xfrm>
            <a:off x="494190" y="4672035"/>
            <a:ext cx="5098338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sz="1600" dirty="0">
                <a:latin typeface="Aptos Narrow"/>
              </a:rPr>
              <a:t>La superficie municipal se divide en 12 zonas con el fin de analizar las distintos patrones espaciales de los procesos de expansión urbana y posteriormente comparar estos procesos con el crecimiento de la densidad poblacional entre 2014-2022.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B7B6A73-1A0C-E785-F383-98741AC237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80071" r="50566" b="5467"/>
          <a:stretch/>
        </p:blipFill>
        <p:spPr bwMode="auto">
          <a:xfrm>
            <a:off x="6444519" y="4578415"/>
            <a:ext cx="5419227" cy="118006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05B259F-E8A1-6C27-0391-57A930D206FF}"/>
              </a:ext>
            </a:extLst>
          </p:cNvPr>
          <p:cNvSpPr txBox="1"/>
          <p:nvPr/>
        </p:nvSpPr>
        <p:spPr>
          <a:xfrm>
            <a:off x="899303" y="282749"/>
            <a:ext cx="58521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ptos Narrow" panose="020B0004020202020204" pitchFamily="34" charset="0"/>
              </a:rPr>
              <a:t>METODOLOGÍA</a:t>
            </a:r>
            <a:endParaRPr lang="es-AR" sz="2800" dirty="0">
              <a:solidFill>
                <a:schemeClr val="bg1">
                  <a:lumMod val="50000"/>
                </a:schemeClr>
              </a:solidFill>
              <a:latin typeface="Aptos Narrow" panose="020B0004020202020204" pitchFamily="3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CF88F0F-2192-C2AE-B954-F4CC9DD47B9B}"/>
              </a:ext>
            </a:extLst>
          </p:cNvPr>
          <p:cNvGrpSpPr/>
          <p:nvPr/>
        </p:nvGrpSpPr>
        <p:grpSpPr>
          <a:xfrm>
            <a:off x="8276986" y="6127288"/>
            <a:ext cx="3521313" cy="401515"/>
            <a:chOff x="8543686" y="6393988"/>
            <a:chExt cx="3521313" cy="401515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AE8E7373-A261-8A0B-90C4-12F4C1F59939}"/>
                </a:ext>
              </a:extLst>
            </p:cNvPr>
            <p:cNvSpPr/>
            <p:nvPr/>
          </p:nvSpPr>
          <p:spPr>
            <a:xfrm>
              <a:off x="8543686" y="6393998"/>
              <a:ext cx="360150" cy="401505"/>
            </a:xfrm>
            <a:custGeom>
              <a:avLst/>
              <a:gdLst/>
              <a:ahLst/>
              <a:cxnLst/>
              <a:rect l="l" t="t" r="r" b="b"/>
              <a:pathLst>
                <a:path w="569594" h="635000">
                  <a:moveTo>
                    <a:pt x="569354" y="0"/>
                  </a:moveTo>
                  <a:lnTo>
                    <a:pt x="363318" y="0"/>
                  </a:lnTo>
                  <a:lnTo>
                    <a:pt x="363318" y="366774"/>
                  </a:lnTo>
                  <a:lnTo>
                    <a:pt x="362120" y="390754"/>
                  </a:lnTo>
                  <a:lnTo>
                    <a:pt x="343434" y="434688"/>
                  </a:lnTo>
                  <a:lnTo>
                    <a:pt x="303401" y="455709"/>
                  </a:lnTo>
                  <a:lnTo>
                    <a:pt x="284692" y="457336"/>
                  </a:lnTo>
                  <a:lnTo>
                    <a:pt x="265972" y="455709"/>
                  </a:lnTo>
                  <a:lnTo>
                    <a:pt x="225940" y="434688"/>
                  </a:lnTo>
                  <a:lnTo>
                    <a:pt x="206487" y="391145"/>
                  </a:lnTo>
                  <a:lnTo>
                    <a:pt x="205145" y="366774"/>
                  </a:lnTo>
                  <a:lnTo>
                    <a:pt x="205145" y="0"/>
                  </a:lnTo>
                  <a:lnTo>
                    <a:pt x="0" y="0"/>
                  </a:lnTo>
                  <a:lnTo>
                    <a:pt x="0" y="357716"/>
                  </a:lnTo>
                  <a:lnTo>
                    <a:pt x="4238" y="425213"/>
                  </a:lnTo>
                  <a:lnTo>
                    <a:pt x="16951" y="479974"/>
                  </a:lnTo>
                  <a:lnTo>
                    <a:pt x="38135" y="524550"/>
                  </a:lnTo>
                  <a:lnTo>
                    <a:pt x="67788" y="561490"/>
                  </a:lnTo>
                  <a:lnTo>
                    <a:pt x="98152" y="586507"/>
                  </a:lnTo>
                  <a:lnTo>
                    <a:pt x="135027" y="606869"/>
                  </a:lnTo>
                  <a:lnTo>
                    <a:pt x="178409" y="622056"/>
                  </a:lnTo>
                  <a:lnTo>
                    <a:pt x="228298" y="631549"/>
                  </a:lnTo>
                  <a:lnTo>
                    <a:pt x="284692" y="634828"/>
                  </a:lnTo>
                  <a:lnTo>
                    <a:pt x="341092" y="631549"/>
                  </a:lnTo>
                  <a:lnTo>
                    <a:pt x="390984" y="622056"/>
                  </a:lnTo>
                  <a:lnTo>
                    <a:pt x="434368" y="606869"/>
                  </a:lnTo>
                  <a:lnTo>
                    <a:pt x="471243" y="586507"/>
                  </a:lnTo>
                  <a:lnTo>
                    <a:pt x="501607" y="561490"/>
                  </a:lnTo>
                  <a:lnTo>
                    <a:pt x="531257" y="524550"/>
                  </a:lnTo>
                  <a:lnTo>
                    <a:pt x="552434" y="479974"/>
                  </a:lnTo>
                  <a:lnTo>
                    <a:pt x="565140" y="425213"/>
                  </a:lnTo>
                  <a:lnTo>
                    <a:pt x="569354" y="357716"/>
                  </a:lnTo>
                  <a:lnTo>
                    <a:pt x="56935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1067576A-658F-D28C-034B-06A9FF2BB442}"/>
                </a:ext>
              </a:extLst>
            </p:cNvPr>
            <p:cNvSpPr/>
            <p:nvPr/>
          </p:nvSpPr>
          <p:spPr>
            <a:xfrm>
              <a:off x="8972265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84" y="0"/>
                  </a:moveTo>
                  <a:lnTo>
                    <a:pt x="397652" y="0"/>
                  </a:lnTo>
                  <a:lnTo>
                    <a:pt x="397723" y="262696"/>
                  </a:lnTo>
                  <a:lnTo>
                    <a:pt x="398216" y="283569"/>
                  </a:lnTo>
                  <a:lnTo>
                    <a:pt x="399556" y="308680"/>
                  </a:lnTo>
                  <a:lnTo>
                    <a:pt x="402165" y="348638"/>
                  </a:lnTo>
                  <a:lnTo>
                    <a:pt x="221406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10" y="624902"/>
                  </a:lnTo>
                  <a:lnTo>
                    <a:pt x="198740" y="362166"/>
                  </a:lnTo>
                  <a:lnTo>
                    <a:pt x="198246" y="341303"/>
                  </a:lnTo>
                  <a:lnTo>
                    <a:pt x="196906" y="316191"/>
                  </a:lnTo>
                  <a:lnTo>
                    <a:pt x="194297" y="276221"/>
                  </a:lnTo>
                  <a:lnTo>
                    <a:pt x="384093" y="624902"/>
                  </a:lnTo>
                  <a:lnTo>
                    <a:pt x="596484" y="624902"/>
                  </a:lnTo>
                  <a:lnTo>
                    <a:pt x="59648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84210D7C-AC2B-93BD-2498-6DA4756DE89F}"/>
                </a:ext>
              </a:extLst>
            </p:cNvPr>
            <p:cNvSpPr/>
            <p:nvPr/>
          </p:nvSpPr>
          <p:spPr>
            <a:xfrm>
              <a:off x="9420833" y="6393988"/>
              <a:ext cx="357340" cy="395483"/>
            </a:xfrm>
            <a:custGeom>
              <a:avLst/>
              <a:gdLst/>
              <a:ahLst/>
              <a:cxnLst/>
              <a:rect l="l" t="t" r="r" b="b"/>
              <a:pathLst>
                <a:path w="565150" h="625475">
                  <a:moveTo>
                    <a:pt x="271143" y="0"/>
                  </a:moveTo>
                  <a:lnTo>
                    <a:pt x="0" y="0"/>
                  </a:lnTo>
                  <a:lnTo>
                    <a:pt x="0" y="624912"/>
                  </a:lnTo>
                  <a:lnTo>
                    <a:pt x="204234" y="624912"/>
                  </a:lnTo>
                  <a:lnTo>
                    <a:pt x="204234" y="416605"/>
                  </a:lnTo>
                  <a:lnTo>
                    <a:pt x="441855" y="416605"/>
                  </a:lnTo>
                  <a:lnTo>
                    <a:pt x="424740" y="387621"/>
                  </a:lnTo>
                  <a:lnTo>
                    <a:pt x="445970" y="373938"/>
                  </a:lnTo>
                  <a:lnTo>
                    <a:pt x="473053" y="350782"/>
                  </a:lnTo>
                  <a:lnTo>
                    <a:pt x="499917" y="315630"/>
                  </a:lnTo>
                  <a:lnTo>
                    <a:pt x="520489" y="265957"/>
                  </a:lnTo>
                  <a:lnTo>
                    <a:pt x="520897" y="262641"/>
                  </a:lnTo>
                  <a:lnTo>
                    <a:pt x="203355" y="262641"/>
                  </a:lnTo>
                  <a:lnTo>
                    <a:pt x="203355" y="153963"/>
                  </a:lnTo>
                  <a:lnTo>
                    <a:pt x="523393" y="153963"/>
                  </a:lnTo>
                  <a:lnTo>
                    <a:pt x="523045" y="150996"/>
                  </a:lnTo>
                  <a:lnTo>
                    <a:pt x="507226" y="108690"/>
                  </a:lnTo>
                  <a:lnTo>
                    <a:pt x="482936" y="73173"/>
                  </a:lnTo>
                  <a:lnTo>
                    <a:pt x="451871" y="45297"/>
                  </a:lnTo>
                  <a:lnTo>
                    <a:pt x="415368" y="24843"/>
                  </a:lnTo>
                  <a:lnTo>
                    <a:pt x="373357" y="10758"/>
                  </a:lnTo>
                  <a:lnTo>
                    <a:pt x="325421" y="2619"/>
                  </a:lnTo>
                  <a:lnTo>
                    <a:pt x="271143" y="0"/>
                  </a:lnTo>
                  <a:close/>
                </a:path>
                <a:path w="565150" h="625475">
                  <a:moveTo>
                    <a:pt x="441855" y="416605"/>
                  </a:moveTo>
                  <a:lnTo>
                    <a:pt x="230464" y="416605"/>
                  </a:lnTo>
                  <a:lnTo>
                    <a:pt x="329864" y="624912"/>
                  </a:lnTo>
                  <a:lnTo>
                    <a:pt x="564862" y="624912"/>
                  </a:lnTo>
                  <a:lnTo>
                    <a:pt x="441855" y="416605"/>
                  </a:lnTo>
                  <a:close/>
                </a:path>
                <a:path w="565150" h="625475">
                  <a:moveTo>
                    <a:pt x="523393" y="153963"/>
                  </a:moveTo>
                  <a:lnTo>
                    <a:pt x="254861" y="153963"/>
                  </a:lnTo>
                  <a:lnTo>
                    <a:pt x="270186" y="154785"/>
                  </a:lnTo>
                  <a:lnTo>
                    <a:pt x="282547" y="157136"/>
                  </a:lnTo>
                  <a:lnTo>
                    <a:pt x="314756" y="179214"/>
                  </a:lnTo>
                  <a:lnTo>
                    <a:pt x="322670" y="208297"/>
                  </a:lnTo>
                  <a:lnTo>
                    <a:pt x="320538" y="225528"/>
                  </a:lnTo>
                  <a:lnTo>
                    <a:pt x="292742" y="256143"/>
                  </a:lnTo>
                  <a:lnTo>
                    <a:pt x="254861" y="262641"/>
                  </a:lnTo>
                  <a:lnTo>
                    <a:pt x="520897" y="262641"/>
                  </a:lnTo>
                  <a:lnTo>
                    <a:pt x="528695" y="199240"/>
                  </a:lnTo>
                  <a:lnTo>
                    <a:pt x="523489" y="154785"/>
                  </a:lnTo>
                  <a:lnTo>
                    <a:pt x="523393" y="153963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0966230D-F5CD-0CA4-EF5B-C75A18DB474B}"/>
                </a:ext>
              </a:extLst>
            </p:cNvPr>
            <p:cNvSpPr/>
            <p:nvPr/>
          </p:nvSpPr>
          <p:spPr>
            <a:xfrm>
              <a:off x="9812256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94" y="0"/>
                  </a:moveTo>
                  <a:lnTo>
                    <a:pt x="397673" y="0"/>
                  </a:lnTo>
                  <a:lnTo>
                    <a:pt x="397744" y="262696"/>
                  </a:lnTo>
                  <a:lnTo>
                    <a:pt x="398236" y="283569"/>
                  </a:lnTo>
                  <a:lnTo>
                    <a:pt x="399573" y="308680"/>
                  </a:lnTo>
                  <a:lnTo>
                    <a:pt x="402176" y="348638"/>
                  </a:lnTo>
                  <a:lnTo>
                    <a:pt x="221427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63" y="624902"/>
                  </a:lnTo>
                  <a:lnTo>
                    <a:pt x="198792" y="362187"/>
                  </a:lnTo>
                  <a:lnTo>
                    <a:pt x="198295" y="341324"/>
                  </a:lnTo>
                  <a:lnTo>
                    <a:pt x="196945" y="316212"/>
                  </a:lnTo>
                  <a:lnTo>
                    <a:pt x="194318" y="276242"/>
                  </a:lnTo>
                  <a:lnTo>
                    <a:pt x="384103" y="624902"/>
                  </a:lnTo>
                  <a:lnTo>
                    <a:pt x="596494" y="624902"/>
                  </a:lnTo>
                  <a:lnTo>
                    <a:pt x="59649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grpSp>
          <p:nvGrpSpPr>
            <p:cNvPr id="15" name="object 6">
              <a:extLst>
                <a:ext uri="{FF2B5EF4-FFF2-40B4-BE49-F238E27FC236}">
                  <a16:creationId xmlns:a16="http://schemas.microsoft.com/office/drawing/2014/main" id="{18CE245A-F936-0CF3-0251-EB165C346290}"/>
                </a:ext>
              </a:extLst>
            </p:cNvPr>
            <p:cNvGrpSpPr/>
            <p:nvPr/>
          </p:nvGrpSpPr>
          <p:grpSpPr>
            <a:xfrm>
              <a:off x="10423963" y="6430743"/>
              <a:ext cx="605743" cy="115608"/>
              <a:chOff x="16486009" y="10170534"/>
              <a:chExt cx="958013" cy="182840"/>
            </a:xfrm>
          </p:grpSpPr>
          <p:pic>
            <p:nvPicPr>
              <p:cNvPr id="40" name="object 7">
                <a:extLst>
                  <a:ext uri="{FF2B5EF4-FFF2-40B4-BE49-F238E27FC236}">
                    <a16:creationId xmlns:a16="http://schemas.microsoft.com/office/drawing/2014/main" id="{6F63B999-5F1F-7A17-20E0-CBEE2A78C22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486009" y="10174235"/>
                <a:ext cx="146634" cy="178863"/>
              </a:xfrm>
              <a:prstGeom prst="rect">
                <a:avLst/>
              </a:prstGeom>
            </p:spPr>
          </p:pic>
          <p:pic>
            <p:nvPicPr>
              <p:cNvPr id="41" name="object 8">
                <a:extLst>
                  <a:ext uri="{FF2B5EF4-FFF2-40B4-BE49-F238E27FC236}">
                    <a16:creationId xmlns:a16="http://schemas.microsoft.com/office/drawing/2014/main" id="{C64770FF-1E16-9AD5-B18E-7110A48526D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676450" y="10217566"/>
                <a:ext cx="113692" cy="132770"/>
              </a:xfrm>
              <a:prstGeom prst="rect">
                <a:avLst/>
              </a:prstGeom>
            </p:spPr>
          </p:pic>
          <p:sp>
            <p:nvSpPr>
              <p:cNvPr id="42" name="object 9">
                <a:extLst>
                  <a:ext uri="{FF2B5EF4-FFF2-40B4-BE49-F238E27FC236}">
                    <a16:creationId xmlns:a16="http://schemas.microsoft.com/office/drawing/2014/main" id="{F1068CD2-FF92-F43E-F19E-BAA4E3C1A12E}"/>
                  </a:ext>
                </a:extLst>
              </p:cNvPr>
              <p:cNvSpPr/>
              <p:nvPr/>
            </p:nvSpPr>
            <p:spPr>
              <a:xfrm>
                <a:off x="16831895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612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612" y="179806"/>
                    </a:lnTo>
                    <a:lnTo>
                      <a:pt x="20612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43" name="object 10">
                <a:extLst>
                  <a:ext uri="{FF2B5EF4-FFF2-40B4-BE49-F238E27FC236}">
                    <a16:creationId xmlns:a16="http://schemas.microsoft.com/office/drawing/2014/main" id="{C97ACB58-115F-B7AA-6A3A-EF6040D30DC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884726" y="10220309"/>
                <a:ext cx="130048" cy="131043"/>
              </a:xfrm>
              <a:prstGeom prst="rect">
                <a:avLst/>
              </a:prstGeom>
            </p:spPr>
          </p:pic>
          <p:pic>
            <p:nvPicPr>
              <p:cNvPr id="44" name="object 11">
                <a:extLst>
                  <a:ext uri="{FF2B5EF4-FFF2-40B4-BE49-F238E27FC236}">
                    <a16:creationId xmlns:a16="http://schemas.microsoft.com/office/drawing/2014/main" id="{0EE6D3E0-3B9A-AF30-6C6C-FF540911005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7037162" y="10217578"/>
                <a:ext cx="122980" cy="135796"/>
              </a:xfrm>
              <a:prstGeom prst="rect">
                <a:avLst/>
              </a:prstGeom>
            </p:spPr>
          </p:pic>
          <p:pic>
            <p:nvPicPr>
              <p:cNvPr id="45" name="object 12">
                <a:extLst>
                  <a:ext uri="{FF2B5EF4-FFF2-40B4-BE49-F238E27FC236}">
                    <a16:creationId xmlns:a16="http://schemas.microsoft.com/office/drawing/2014/main" id="{9B0B1DB7-4F15-F8D8-7AD4-0DA3443C1E93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7194136" y="10218037"/>
                <a:ext cx="191205" cy="134829"/>
              </a:xfrm>
              <a:prstGeom prst="rect">
                <a:avLst/>
              </a:prstGeom>
            </p:spPr>
          </p:pic>
          <p:sp>
            <p:nvSpPr>
              <p:cNvPr id="46" name="object 13">
                <a:extLst>
                  <a:ext uri="{FF2B5EF4-FFF2-40B4-BE49-F238E27FC236}">
                    <a16:creationId xmlns:a16="http://schemas.microsoft.com/office/drawing/2014/main" id="{D092957C-7FEA-8EE6-EB2A-3EA1C07AED4E}"/>
                  </a:ext>
                </a:extLst>
              </p:cNvPr>
              <p:cNvSpPr/>
              <p:nvPr/>
            </p:nvSpPr>
            <p:spPr>
              <a:xfrm>
                <a:off x="17421797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31" y="49784"/>
                    </a:lnTo>
                    <a:lnTo>
                      <a:pt x="1231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6" name="object 14">
              <a:extLst>
                <a:ext uri="{FF2B5EF4-FFF2-40B4-BE49-F238E27FC236}">
                  <a16:creationId xmlns:a16="http://schemas.microsoft.com/office/drawing/2014/main" id="{E665A6C5-A7F2-0DF8-BBF6-F4B6BBF0B865}"/>
                </a:ext>
              </a:extLst>
            </p:cNvPr>
            <p:cNvGrpSpPr/>
            <p:nvPr/>
          </p:nvGrpSpPr>
          <p:grpSpPr>
            <a:xfrm>
              <a:off x="11052397" y="6428324"/>
              <a:ext cx="280727" cy="117887"/>
              <a:chOff x="17479908" y="10166708"/>
              <a:chExt cx="443984" cy="186444"/>
            </a:xfrm>
          </p:grpSpPr>
          <p:pic>
            <p:nvPicPr>
              <p:cNvPr id="37" name="object 15">
                <a:extLst>
                  <a:ext uri="{FF2B5EF4-FFF2-40B4-BE49-F238E27FC236}">
                    <a16:creationId xmlns:a16="http://schemas.microsoft.com/office/drawing/2014/main" id="{E38853CC-3511-9907-0BEC-DA5C312A54D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644672" y="10218319"/>
                <a:ext cx="114425" cy="134833"/>
              </a:xfrm>
              <a:prstGeom prst="rect">
                <a:avLst/>
              </a:prstGeom>
            </p:spPr>
          </p:pic>
          <p:pic>
            <p:nvPicPr>
              <p:cNvPr id="38" name="object 16">
                <a:extLst>
                  <a:ext uri="{FF2B5EF4-FFF2-40B4-BE49-F238E27FC236}">
                    <a16:creationId xmlns:a16="http://schemas.microsoft.com/office/drawing/2014/main" id="{C5DF5207-A106-1E73-5B99-E791E2F82AE3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479908" y="10166708"/>
                <a:ext cx="131283" cy="186402"/>
              </a:xfrm>
              <a:prstGeom prst="rect">
                <a:avLst/>
              </a:prstGeom>
            </p:spPr>
          </p:pic>
          <p:pic>
            <p:nvPicPr>
              <p:cNvPr id="39" name="object 17">
                <a:extLst>
                  <a:ext uri="{FF2B5EF4-FFF2-40B4-BE49-F238E27FC236}">
                    <a16:creationId xmlns:a16="http://schemas.microsoft.com/office/drawing/2014/main" id="{10021030-0BA7-5A84-93EA-66D5059EDD4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792609" y="10166708"/>
                <a:ext cx="131283" cy="186402"/>
              </a:xfrm>
              <a:prstGeom prst="rect">
                <a:avLst/>
              </a:prstGeom>
            </p:spPr>
          </p:pic>
        </p:grpSp>
        <p:grpSp>
          <p:nvGrpSpPr>
            <p:cNvPr id="17" name="object 18">
              <a:extLst>
                <a:ext uri="{FF2B5EF4-FFF2-40B4-BE49-F238E27FC236}">
                  <a16:creationId xmlns:a16="http://schemas.microsoft.com/office/drawing/2014/main" id="{1FBB477B-EA30-E1DA-FFF6-073ECE433578}"/>
                </a:ext>
              </a:extLst>
            </p:cNvPr>
            <p:cNvGrpSpPr/>
            <p:nvPr/>
          </p:nvGrpSpPr>
          <p:grpSpPr>
            <a:xfrm>
              <a:off x="11410269" y="6428329"/>
              <a:ext cx="654730" cy="118022"/>
              <a:chOff x="18045901" y="10166716"/>
              <a:chExt cx="1035487" cy="186657"/>
            </a:xfrm>
          </p:grpSpPr>
          <p:pic>
            <p:nvPicPr>
              <p:cNvPr id="29" name="object 19">
                <a:extLst>
                  <a:ext uri="{FF2B5EF4-FFF2-40B4-BE49-F238E27FC236}">
                    <a16:creationId xmlns:a16="http://schemas.microsoft.com/office/drawing/2014/main" id="{D70CA44C-3255-EC49-9227-B4756993D80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8045901" y="10174273"/>
                <a:ext cx="148937" cy="176067"/>
              </a:xfrm>
              <a:prstGeom prst="rect">
                <a:avLst/>
              </a:prstGeom>
            </p:spPr>
          </p:pic>
          <p:pic>
            <p:nvPicPr>
              <p:cNvPr id="30" name="object 20">
                <a:extLst>
                  <a:ext uri="{FF2B5EF4-FFF2-40B4-BE49-F238E27FC236}">
                    <a16:creationId xmlns:a16="http://schemas.microsoft.com/office/drawing/2014/main" id="{2849C4CD-F502-0E1E-E098-7278E9C09E9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8231547" y="10218319"/>
                <a:ext cx="114404" cy="134833"/>
              </a:xfrm>
              <a:prstGeom prst="rect">
                <a:avLst/>
              </a:prstGeom>
            </p:spPr>
          </p:pic>
          <p:pic>
            <p:nvPicPr>
              <p:cNvPr id="31" name="object 21">
                <a:extLst>
                  <a:ext uri="{FF2B5EF4-FFF2-40B4-BE49-F238E27FC236}">
                    <a16:creationId xmlns:a16="http://schemas.microsoft.com/office/drawing/2014/main" id="{AF752ACC-67AB-D873-3CE6-903F4CA3DE55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8378985" y="10217577"/>
                <a:ext cx="119724" cy="135796"/>
              </a:xfrm>
              <a:prstGeom prst="rect">
                <a:avLst/>
              </a:prstGeom>
            </p:spPr>
          </p:pic>
          <p:sp>
            <p:nvSpPr>
              <p:cNvPr id="32" name="object 22">
                <a:extLst>
                  <a:ext uri="{FF2B5EF4-FFF2-40B4-BE49-F238E27FC236}">
                    <a16:creationId xmlns:a16="http://schemas.microsoft.com/office/drawing/2014/main" id="{6E924FCD-77BA-1881-961F-B6BE448E118F}"/>
                  </a:ext>
                </a:extLst>
              </p:cNvPr>
              <p:cNvSpPr/>
              <p:nvPr/>
            </p:nvSpPr>
            <p:spPr>
              <a:xfrm>
                <a:off x="18531181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33" name="object 23">
                <a:extLst>
                  <a:ext uri="{FF2B5EF4-FFF2-40B4-BE49-F238E27FC236}">
                    <a16:creationId xmlns:a16="http://schemas.microsoft.com/office/drawing/2014/main" id="{3A30B549-4563-4D23-A4CA-E0BCF170338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8588795" y="10217577"/>
                <a:ext cx="135556" cy="135796"/>
              </a:xfrm>
              <a:prstGeom prst="rect">
                <a:avLst/>
              </a:prstGeom>
            </p:spPr>
          </p:pic>
          <p:pic>
            <p:nvPicPr>
              <p:cNvPr id="34" name="object 24">
                <a:extLst>
                  <a:ext uri="{FF2B5EF4-FFF2-40B4-BE49-F238E27FC236}">
                    <a16:creationId xmlns:a16="http://schemas.microsoft.com/office/drawing/2014/main" id="{9D91617A-A511-9447-BAF7-62B1125C07EE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8759347" y="10217566"/>
                <a:ext cx="113682" cy="132770"/>
              </a:xfrm>
              <a:prstGeom prst="rect">
                <a:avLst/>
              </a:prstGeom>
            </p:spPr>
          </p:pic>
          <p:pic>
            <p:nvPicPr>
              <p:cNvPr id="35" name="object 25">
                <a:extLst>
                  <a:ext uri="{FF2B5EF4-FFF2-40B4-BE49-F238E27FC236}">
                    <a16:creationId xmlns:a16="http://schemas.microsoft.com/office/drawing/2014/main" id="{FAC30EA9-1B0D-8633-C7E7-8484B5197559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8904482" y="10218319"/>
                <a:ext cx="114425" cy="134833"/>
              </a:xfrm>
              <a:prstGeom prst="rect">
                <a:avLst/>
              </a:prstGeom>
            </p:spPr>
          </p:pic>
          <p:sp>
            <p:nvSpPr>
              <p:cNvPr id="36" name="object 26">
                <a:extLst>
                  <a:ext uri="{FF2B5EF4-FFF2-40B4-BE49-F238E27FC236}">
                    <a16:creationId xmlns:a16="http://schemas.microsoft.com/office/drawing/2014/main" id="{9553C58F-8F6A-1CFC-26DD-40C9BC2554B9}"/>
                  </a:ext>
                </a:extLst>
              </p:cNvPr>
              <p:cNvSpPr/>
              <p:nvPr/>
            </p:nvSpPr>
            <p:spPr>
              <a:xfrm>
                <a:off x="19061703" y="10166716"/>
                <a:ext cx="1968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84150">
                    <a:moveTo>
                      <a:pt x="19381" y="0"/>
                    </a:moveTo>
                    <a:lnTo>
                      <a:pt x="0" y="0"/>
                    </a:lnTo>
                    <a:lnTo>
                      <a:pt x="0" y="183617"/>
                    </a:lnTo>
                    <a:lnTo>
                      <a:pt x="19381" y="183617"/>
                    </a:lnTo>
                    <a:lnTo>
                      <a:pt x="19381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8" name="object 27">
              <a:extLst>
                <a:ext uri="{FF2B5EF4-FFF2-40B4-BE49-F238E27FC236}">
                  <a16:creationId xmlns:a16="http://schemas.microsoft.com/office/drawing/2014/main" id="{11CD954F-774F-49D4-F8B9-C308307BD893}"/>
                </a:ext>
              </a:extLst>
            </p:cNvPr>
            <p:cNvGrpSpPr/>
            <p:nvPr/>
          </p:nvGrpSpPr>
          <p:grpSpPr>
            <a:xfrm>
              <a:off x="10418876" y="6619228"/>
              <a:ext cx="183063" cy="117993"/>
              <a:chOff x="16477963" y="10468632"/>
              <a:chExt cx="289523" cy="186612"/>
            </a:xfrm>
          </p:grpSpPr>
          <p:pic>
            <p:nvPicPr>
              <p:cNvPr id="27" name="object 28">
                <a:extLst>
                  <a:ext uri="{FF2B5EF4-FFF2-40B4-BE49-F238E27FC236}">
                    <a16:creationId xmlns:a16="http://schemas.microsoft.com/office/drawing/2014/main" id="{E3DED45B-F7D9-861B-F936-FEF862A571F3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6477963" y="10468632"/>
                <a:ext cx="131283" cy="186371"/>
              </a:xfrm>
              <a:prstGeom prst="rect">
                <a:avLst/>
              </a:prstGeom>
            </p:spPr>
          </p:pic>
          <p:pic>
            <p:nvPicPr>
              <p:cNvPr id="28" name="object 29">
                <a:extLst>
                  <a:ext uri="{FF2B5EF4-FFF2-40B4-BE49-F238E27FC236}">
                    <a16:creationId xmlns:a16="http://schemas.microsoft.com/office/drawing/2014/main" id="{0A0A9D64-E8D7-F86B-C429-26E88D52161F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6644506" y="10519427"/>
                <a:ext cx="122980" cy="135817"/>
              </a:xfrm>
              <a:prstGeom prst="rect">
                <a:avLst/>
              </a:prstGeom>
            </p:spPr>
          </p:pic>
        </p:grpSp>
        <p:grpSp>
          <p:nvGrpSpPr>
            <p:cNvPr id="19" name="object 30">
              <a:extLst>
                <a:ext uri="{FF2B5EF4-FFF2-40B4-BE49-F238E27FC236}">
                  <a16:creationId xmlns:a16="http://schemas.microsoft.com/office/drawing/2014/main" id="{1575E839-CCF4-E129-9FB7-5F3E6E5DC5EE}"/>
                </a:ext>
              </a:extLst>
            </p:cNvPr>
            <p:cNvGrpSpPr/>
            <p:nvPr/>
          </p:nvGrpSpPr>
          <p:grpSpPr>
            <a:xfrm>
              <a:off x="10670822" y="6612538"/>
              <a:ext cx="248592" cy="124683"/>
              <a:chOff x="16876428" y="10458052"/>
              <a:chExt cx="393160" cy="197192"/>
            </a:xfrm>
          </p:grpSpPr>
          <p:pic>
            <p:nvPicPr>
              <p:cNvPr id="25" name="object 31">
                <a:extLst>
                  <a:ext uri="{FF2B5EF4-FFF2-40B4-BE49-F238E27FC236}">
                    <a16:creationId xmlns:a16="http://schemas.microsoft.com/office/drawing/2014/main" id="{2D01DBB2-F540-D5FB-B80A-31EAB8248438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6876428" y="10476140"/>
                <a:ext cx="152173" cy="176067"/>
              </a:xfrm>
              <a:prstGeom prst="rect">
                <a:avLst/>
              </a:prstGeom>
            </p:spPr>
          </p:pic>
          <p:pic>
            <p:nvPicPr>
              <p:cNvPr id="26" name="object 32">
                <a:extLst>
                  <a:ext uri="{FF2B5EF4-FFF2-40B4-BE49-F238E27FC236}">
                    <a16:creationId xmlns:a16="http://schemas.microsoft.com/office/drawing/2014/main" id="{F6C47106-DF9B-0D4C-3036-EADED6A4C705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7056025" y="10458052"/>
                <a:ext cx="213563" cy="197192"/>
              </a:xfrm>
              <a:prstGeom prst="rect">
                <a:avLst/>
              </a:prstGeom>
            </p:spPr>
          </p:pic>
        </p:grpSp>
        <p:grpSp>
          <p:nvGrpSpPr>
            <p:cNvPr id="20" name="object 33">
              <a:extLst>
                <a:ext uri="{FF2B5EF4-FFF2-40B4-BE49-F238E27FC236}">
                  <a16:creationId xmlns:a16="http://schemas.microsoft.com/office/drawing/2014/main" id="{7B0A4298-E247-0F37-A7DE-706E637923BA}"/>
                </a:ext>
              </a:extLst>
            </p:cNvPr>
            <p:cNvGrpSpPr/>
            <p:nvPr/>
          </p:nvGrpSpPr>
          <p:grpSpPr>
            <a:xfrm>
              <a:off x="10987189" y="6623978"/>
              <a:ext cx="482571" cy="137092"/>
              <a:chOff x="17376778" y="10476145"/>
              <a:chExt cx="763210" cy="216817"/>
            </a:xfrm>
          </p:grpSpPr>
          <p:pic>
            <p:nvPicPr>
              <p:cNvPr id="21" name="object 34">
                <a:extLst>
                  <a:ext uri="{FF2B5EF4-FFF2-40B4-BE49-F238E27FC236}">
                    <a16:creationId xmlns:a16="http://schemas.microsoft.com/office/drawing/2014/main" id="{3474523D-6DB4-665A-722B-5A8B78912B3D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7376778" y="10476145"/>
                <a:ext cx="156414" cy="176057"/>
              </a:xfrm>
              <a:prstGeom prst="rect">
                <a:avLst/>
              </a:prstGeom>
            </p:spPr>
          </p:pic>
          <p:pic>
            <p:nvPicPr>
              <p:cNvPr id="22" name="object 35">
                <a:extLst>
                  <a:ext uri="{FF2B5EF4-FFF2-40B4-BE49-F238E27FC236}">
                    <a16:creationId xmlns:a16="http://schemas.microsoft.com/office/drawing/2014/main" id="{8A32D6AE-C0E5-159E-52B8-4080AB7CE836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7564932" y="10514911"/>
                <a:ext cx="132278" cy="140330"/>
              </a:xfrm>
              <a:prstGeom prst="rect">
                <a:avLst/>
              </a:prstGeom>
            </p:spPr>
          </p:pic>
          <p:pic>
            <p:nvPicPr>
              <p:cNvPr id="23" name="object 36">
                <a:extLst>
                  <a:ext uri="{FF2B5EF4-FFF2-40B4-BE49-F238E27FC236}">
                    <a16:creationId xmlns:a16="http://schemas.microsoft.com/office/drawing/2014/main" id="{03B69617-9D99-5FAB-147D-B9BA07D3F728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7719634" y="10514884"/>
                <a:ext cx="141587" cy="178078"/>
              </a:xfrm>
              <a:prstGeom prst="rect">
                <a:avLst/>
              </a:prstGeom>
            </p:spPr>
          </p:pic>
          <p:pic>
            <p:nvPicPr>
              <p:cNvPr id="24" name="object 37">
                <a:extLst>
                  <a:ext uri="{FF2B5EF4-FFF2-40B4-BE49-F238E27FC236}">
                    <a16:creationId xmlns:a16="http://schemas.microsoft.com/office/drawing/2014/main" id="{B8B32108-F091-3709-B340-7C7E34EE8D03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7895495" y="10514876"/>
                <a:ext cx="244493" cy="140368"/>
              </a:xfrm>
              <a:prstGeom prst="rect">
                <a:avLst/>
              </a:prstGeom>
            </p:spPr>
          </p:pic>
        </p:grpSp>
      </p:grpSp>
      <p:sp>
        <p:nvSpPr>
          <p:cNvPr id="47" name="object 38">
            <a:extLst>
              <a:ext uri="{FF2B5EF4-FFF2-40B4-BE49-F238E27FC236}">
                <a16:creationId xmlns:a16="http://schemas.microsoft.com/office/drawing/2014/main" id="{A62327EE-1050-F14F-9AD2-3062B4E69E3B}"/>
              </a:ext>
            </a:extLst>
          </p:cNvPr>
          <p:cNvSpPr/>
          <p:nvPr/>
        </p:nvSpPr>
        <p:spPr>
          <a:xfrm>
            <a:off x="0" y="0"/>
            <a:ext cx="899303" cy="883920"/>
          </a:xfrm>
          <a:custGeom>
            <a:avLst/>
            <a:gdLst/>
            <a:ahLst/>
            <a:cxnLst/>
            <a:rect l="l" t="t" r="r" b="b"/>
            <a:pathLst>
              <a:path w="5791200" h="5692140">
                <a:moveTo>
                  <a:pt x="5790787" y="0"/>
                </a:moveTo>
                <a:lnTo>
                  <a:pt x="0" y="0"/>
                </a:lnTo>
                <a:lnTo>
                  <a:pt x="0" y="5691659"/>
                </a:lnTo>
                <a:lnTo>
                  <a:pt x="5790787" y="0"/>
                </a:lnTo>
                <a:close/>
              </a:path>
            </a:pathLst>
          </a:custGeom>
          <a:solidFill>
            <a:srgbClr val="E422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pic>
        <p:nvPicPr>
          <p:cNvPr id="48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BF87D549-9F68-C78E-E3C1-4491A4B6B0C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0589245" y="9168"/>
            <a:ext cx="1600966" cy="9828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21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1102A1-66C8-F34C-76E3-805ECDCF1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F713B80-45B4-FAA7-C124-14C8618E1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878" y="2445004"/>
            <a:ext cx="2899329" cy="2332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DEBCEAE-90F0-2010-2044-FB4B838EF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191" y="2445003"/>
            <a:ext cx="3534261" cy="2332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BD1EF610-5EC3-3BF9-032A-E4BA6575EB16}"/>
              </a:ext>
            </a:extLst>
          </p:cNvPr>
          <p:cNvSpPr txBox="1"/>
          <p:nvPr/>
        </p:nvSpPr>
        <p:spPr>
          <a:xfrm>
            <a:off x="899302" y="1237928"/>
            <a:ext cx="10987897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AR" dirty="0">
                <a:latin typeface="Aptos Narrow"/>
              </a:rPr>
              <a:t>Se utiliza el criterio de dividir el tamaño de las parcelas en mayores y menores a 1 ha. (10.000m2) a los fines de distinguir zonas más urbanizadas de aquellas constituidas por grandes parcelas no urbanizadas y que se corresponden valores de densidad poblacional (</a:t>
            </a:r>
            <a:r>
              <a:rPr lang="es-AR" dirty="0" err="1">
                <a:latin typeface="Aptos Narrow"/>
              </a:rPr>
              <a:t>hab</a:t>
            </a:r>
            <a:r>
              <a:rPr lang="es-AR" dirty="0">
                <a:latin typeface="Aptos Narrow"/>
              </a:rPr>
              <a:t>/ha).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480A3C-DC18-7F2E-9A8E-CC0ECB92C347}"/>
              </a:ext>
            </a:extLst>
          </p:cNvPr>
          <p:cNvSpPr txBox="1"/>
          <p:nvPr/>
        </p:nvSpPr>
        <p:spPr>
          <a:xfrm>
            <a:off x="2761191" y="4985962"/>
            <a:ext cx="3534261" cy="646331"/>
          </a:xfrm>
          <a:prstGeom prst="rect">
            <a:avLst/>
          </a:prstGeom>
          <a:solidFill>
            <a:srgbClr val="A988C2">
              <a:alpha val="79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dirty="0"/>
              <a:t>Suelo urbano (1)</a:t>
            </a:r>
            <a:endParaRPr lang="en-US" dirty="0"/>
          </a:p>
          <a:p>
            <a:pPr algn="ctr"/>
            <a:r>
              <a:rPr lang="es-AR" dirty="0"/>
              <a:t>&lt;1ha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0C4488-23FD-0417-F195-2A498F185FE7}"/>
              </a:ext>
            </a:extLst>
          </p:cNvPr>
          <p:cNvSpPr txBox="1"/>
          <p:nvPr/>
        </p:nvSpPr>
        <p:spPr>
          <a:xfrm>
            <a:off x="6660878" y="4985962"/>
            <a:ext cx="296938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dirty="0"/>
              <a:t>Grandes parcelas</a:t>
            </a:r>
            <a:endParaRPr lang="en-US" dirty="0"/>
          </a:p>
          <a:p>
            <a:pPr algn="ctr"/>
            <a:r>
              <a:rPr lang="es-AR" dirty="0"/>
              <a:t>&gt;1ha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5DEADFC-4CE3-C6F6-C4B0-2CE3D1986442}"/>
              </a:ext>
            </a:extLst>
          </p:cNvPr>
          <p:cNvSpPr txBox="1"/>
          <p:nvPr/>
        </p:nvSpPr>
        <p:spPr>
          <a:xfrm>
            <a:off x="301419" y="2458056"/>
            <a:ext cx="2209657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ptos Narrow"/>
              </a:rPr>
              <a:t>E</a:t>
            </a:r>
            <a:r>
              <a:rPr lang="es-AR" err="1">
                <a:latin typeface="Aptos Narrow"/>
              </a:rPr>
              <a:t>structura</a:t>
            </a:r>
            <a:r>
              <a:rPr lang="es-AR" dirty="0">
                <a:latin typeface="Aptos Narrow"/>
              </a:rPr>
              <a:t> urbana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latin typeface="Aptos Narrow"/>
              </a:rPr>
              <a:t>Manzanas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latin typeface="Aptos Narrow"/>
              </a:rPr>
              <a:t>Calles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latin typeface="Aptos Narrow"/>
              </a:rPr>
              <a:t>Infraestructura y servicios públicos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latin typeface="Aptos Narrow"/>
              </a:rPr>
              <a:t>Parcelario regular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E6AF9EB-FB4F-8775-33CC-C7D1D0795700}"/>
              </a:ext>
            </a:extLst>
          </p:cNvPr>
          <p:cNvSpPr txBox="1"/>
          <p:nvPr/>
        </p:nvSpPr>
        <p:spPr>
          <a:xfrm>
            <a:off x="9763878" y="2681163"/>
            <a:ext cx="2089384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latin typeface="Aptos Narrow"/>
              </a:rPr>
              <a:t>Piezas urbanas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latin typeface="Aptos Narrow"/>
              </a:rPr>
              <a:t>Caminos 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latin typeface="Aptos Narrow"/>
              </a:rPr>
              <a:t>Parcelario irregular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latin typeface="Aptos Narrow"/>
              </a:rPr>
              <a:t>Complejidades ambientales</a:t>
            </a:r>
          </a:p>
        </p:txBody>
      </p:sp>
      <p:pic>
        <p:nvPicPr>
          <p:cNvPr id="2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8B727C7F-B6E1-2DC3-2F1F-EDF8B70207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89245" y="9168"/>
            <a:ext cx="1600966" cy="982870"/>
          </a:xfrm>
          <a:prstGeom prst="rect">
            <a:avLst/>
          </a:prstGeom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B983F6D-A929-3945-3E8F-3A1D0A8A7CF5}"/>
              </a:ext>
            </a:extLst>
          </p:cNvPr>
          <p:cNvSpPr txBox="1"/>
          <p:nvPr/>
        </p:nvSpPr>
        <p:spPr>
          <a:xfrm>
            <a:off x="899303" y="282749"/>
            <a:ext cx="58521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ptos Narrow" panose="020B0004020202020204" pitchFamily="34" charset="0"/>
              </a:rPr>
              <a:t>METODOLOGÍA</a:t>
            </a:r>
            <a:endParaRPr lang="es-AR" sz="2800" dirty="0">
              <a:solidFill>
                <a:schemeClr val="bg1">
                  <a:lumMod val="50000"/>
                </a:schemeClr>
              </a:solidFill>
              <a:latin typeface="Aptos Narrow" panose="020B0004020202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BCD3D9F-C067-7D9C-4237-7264591B925F}"/>
              </a:ext>
            </a:extLst>
          </p:cNvPr>
          <p:cNvGrpSpPr/>
          <p:nvPr/>
        </p:nvGrpSpPr>
        <p:grpSpPr>
          <a:xfrm>
            <a:off x="8276986" y="6127288"/>
            <a:ext cx="3521313" cy="401515"/>
            <a:chOff x="8543686" y="6393988"/>
            <a:chExt cx="3521313" cy="401515"/>
          </a:xfrm>
        </p:grpSpPr>
        <p:sp>
          <p:nvSpPr>
            <p:cNvPr id="5" name="object 2">
              <a:extLst>
                <a:ext uri="{FF2B5EF4-FFF2-40B4-BE49-F238E27FC236}">
                  <a16:creationId xmlns:a16="http://schemas.microsoft.com/office/drawing/2014/main" id="{B432EB8F-DC52-9503-287E-6BCF698AD8C6}"/>
                </a:ext>
              </a:extLst>
            </p:cNvPr>
            <p:cNvSpPr/>
            <p:nvPr/>
          </p:nvSpPr>
          <p:spPr>
            <a:xfrm>
              <a:off x="8543686" y="6393998"/>
              <a:ext cx="360150" cy="401505"/>
            </a:xfrm>
            <a:custGeom>
              <a:avLst/>
              <a:gdLst/>
              <a:ahLst/>
              <a:cxnLst/>
              <a:rect l="l" t="t" r="r" b="b"/>
              <a:pathLst>
                <a:path w="569594" h="635000">
                  <a:moveTo>
                    <a:pt x="569354" y="0"/>
                  </a:moveTo>
                  <a:lnTo>
                    <a:pt x="363318" y="0"/>
                  </a:lnTo>
                  <a:lnTo>
                    <a:pt x="363318" y="366774"/>
                  </a:lnTo>
                  <a:lnTo>
                    <a:pt x="362120" y="390754"/>
                  </a:lnTo>
                  <a:lnTo>
                    <a:pt x="343434" y="434688"/>
                  </a:lnTo>
                  <a:lnTo>
                    <a:pt x="303401" y="455709"/>
                  </a:lnTo>
                  <a:lnTo>
                    <a:pt x="284692" y="457336"/>
                  </a:lnTo>
                  <a:lnTo>
                    <a:pt x="265972" y="455709"/>
                  </a:lnTo>
                  <a:lnTo>
                    <a:pt x="225940" y="434688"/>
                  </a:lnTo>
                  <a:lnTo>
                    <a:pt x="206487" y="391145"/>
                  </a:lnTo>
                  <a:lnTo>
                    <a:pt x="205145" y="366774"/>
                  </a:lnTo>
                  <a:lnTo>
                    <a:pt x="205145" y="0"/>
                  </a:lnTo>
                  <a:lnTo>
                    <a:pt x="0" y="0"/>
                  </a:lnTo>
                  <a:lnTo>
                    <a:pt x="0" y="357716"/>
                  </a:lnTo>
                  <a:lnTo>
                    <a:pt x="4238" y="425213"/>
                  </a:lnTo>
                  <a:lnTo>
                    <a:pt x="16951" y="479974"/>
                  </a:lnTo>
                  <a:lnTo>
                    <a:pt x="38135" y="524550"/>
                  </a:lnTo>
                  <a:lnTo>
                    <a:pt x="67788" y="561490"/>
                  </a:lnTo>
                  <a:lnTo>
                    <a:pt x="98152" y="586507"/>
                  </a:lnTo>
                  <a:lnTo>
                    <a:pt x="135027" y="606869"/>
                  </a:lnTo>
                  <a:lnTo>
                    <a:pt x="178409" y="622056"/>
                  </a:lnTo>
                  <a:lnTo>
                    <a:pt x="228298" y="631549"/>
                  </a:lnTo>
                  <a:lnTo>
                    <a:pt x="284692" y="634828"/>
                  </a:lnTo>
                  <a:lnTo>
                    <a:pt x="341092" y="631549"/>
                  </a:lnTo>
                  <a:lnTo>
                    <a:pt x="390984" y="622056"/>
                  </a:lnTo>
                  <a:lnTo>
                    <a:pt x="434368" y="606869"/>
                  </a:lnTo>
                  <a:lnTo>
                    <a:pt x="471243" y="586507"/>
                  </a:lnTo>
                  <a:lnTo>
                    <a:pt x="501607" y="561490"/>
                  </a:lnTo>
                  <a:lnTo>
                    <a:pt x="531257" y="524550"/>
                  </a:lnTo>
                  <a:lnTo>
                    <a:pt x="552434" y="479974"/>
                  </a:lnTo>
                  <a:lnTo>
                    <a:pt x="565140" y="425213"/>
                  </a:lnTo>
                  <a:lnTo>
                    <a:pt x="569354" y="357716"/>
                  </a:lnTo>
                  <a:lnTo>
                    <a:pt x="56935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BD67AD7C-AE31-46F7-C5EC-CB598859F37F}"/>
                </a:ext>
              </a:extLst>
            </p:cNvPr>
            <p:cNvSpPr/>
            <p:nvPr/>
          </p:nvSpPr>
          <p:spPr>
            <a:xfrm>
              <a:off x="8972265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84" y="0"/>
                  </a:moveTo>
                  <a:lnTo>
                    <a:pt x="397652" y="0"/>
                  </a:lnTo>
                  <a:lnTo>
                    <a:pt x="397723" y="262696"/>
                  </a:lnTo>
                  <a:lnTo>
                    <a:pt x="398216" y="283569"/>
                  </a:lnTo>
                  <a:lnTo>
                    <a:pt x="399556" y="308680"/>
                  </a:lnTo>
                  <a:lnTo>
                    <a:pt x="402165" y="348638"/>
                  </a:lnTo>
                  <a:lnTo>
                    <a:pt x="221406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10" y="624902"/>
                  </a:lnTo>
                  <a:lnTo>
                    <a:pt x="198740" y="362166"/>
                  </a:lnTo>
                  <a:lnTo>
                    <a:pt x="198246" y="341303"/>
                  </a:lnTo>
                  <a:lnTo>
                    <a:pt x="196906" y="316191"/>
                  </a:lnTo>
                  <a:lnTo>
                    <a:pt x="194297" y="276221"/>
                  </a:lnTo>
                  <a:lnTo>
                    <a:pt x="384093" y="624902"/>
                  </a:lnTo>
                  <a:lnTo>
                    <a:pt x="596484" y="624902"/>
                  </a:lnTo>
                  <a:lnTo>
                    <a:pt x="59648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C2C4285F-8B69-4D22-D74E-11685AB2792E}"/>
                </a:ext>
              </a:extLst>
            </p:cNvPr>
            <p:cNvSpPr/>
            <p:nvPr/>
          </p:nvSpPr>
          <p:spPr>
            <a:xfrm>
              <a:off x="9420833" y="6393988"/>
              <a:ext cx="357340" cy="395483"/>
            </a:xfrm>
            <a:custGeom>
              <a:avLst/>
              <a:gdLst/>
              <a:ahLst/>
              <a:cxnLst/>
              <a:rect l="l" t="t" r="r" b="b"/>
              <a:pathLst>
                <a:path w="565150" h="625475">
                  <a:moveTo>
                    <a:pt x="271143" y="0"/>
                  </a:moveTo>
                  <a:lnTo>
                    <a:pt x="0" y="0"/>
                  </a:lnTo>
                  <a:lnTo>
                    <a:pt x="0" y="624912"/>
                  </a:lnTo>
                  <a:lnTo>
                    <a:pt x="204234" y="624912"/>
                  </a:lnTo>
                  <a:lnTo>
                    <a:pt x="204234" y="416605"/>
                  </a:lnTo>
                  <a:lnTo>
                    <a:pt x="441855" y="416605"/>
                  </a:lnTo>
                  <a:lnTo>
                    <a:pt x="424740" y="387621"/>
                  </a:lnTo>
                  <a:lnTo>
                    <a:pt x="445970" y="373938"/>
                  </a:lnTo>
                  <a:lnTo>
                    <a:pt x="473053" y="350782"/>
                  </a:lnTo>
                  <a:lnTo>
                    <a:pt x="499917" y="315630"/>
                  </a:lnTo>
                  <a:lnTo>
                    <a:pt x="520489" y="265957"/>
                  </a:lnTo>
                  <a:lnTo>
                    <a:pt x="520897" y="262641"/>
                  </a:lnTo>
                  <a:lnTo>
                    <a:pt x="203355" y="262641"/>
                  </a:lnTo>
                  <a:lnTo>
                    <a:pt x="203355" y="153963"/>
                  </a:lnTo>
                  <a:lnTo>
                    <a:pt x="523393" y="153963"/>
                  </a:lnTo>
                  <a:lnTo>
                    <a:pt x="523045" y="150996"/>
                  </a:lnTo>
                  <a:lnTo>
                    <a:pt x="507226" y="108690"/>
                  </a:lnTo>
                  <a:lnTo>
                    <a:pt x="482936" y="73173"/>
                  </a:lnTo>
                  <a:lnTo>
                    <a:pt x="451871" y="45297"/>
                  </a:lnTo>
                  <a:lnTo>
                    <a:pt x="415368" y="24843"/>
                  </a:lnTo>
                  <a:lnTo>
                    <a:pt x="373357" y="10758"/>
                  </a:lnTo>
                  <a:lnTo>
                    <a:pt x="325421" y="2619"/>
                  </a:lnTo>
                  <a:lnTo>
                    <a:pt x="271143" y="0"/>
                  </a:lnTo>
                  <a:close/>
                </a:path>
                <a:path w="565150" h="625475">
                  <a:moveTo>
                    <a:pt x="441855" y="416605"/>
                  </a:moveTo>
                  <a:lnTo>
                    <a:pt x="230464" y="416605"/>
                  </a:lnTo>
                  <a:lnTo>
                    <a:pt x="329864" y="624912"/>
                  </a:lnTo>
                  <a:lnTo>
                    <a:pt x="564862" y="624912"/>
                  </a:lnTo>
                  <a:lnTo>
                    <a:pt x="441855" y="416605"/>
                  </a:lnTo>
                  <a:close/>
                </a:path>
                <a:path w="565150" h="625475">
                  <a:moveTo>
                    <a:pt x="523393" y="153963"/>
                  </a:moveTo>
                  <a:lnTo>
                    <a:pt x="254861" y="153963"/>
                  </a:lnTo>
                  <a:lnTo>
                    <a:pt x="270186" y="154785"/>
                  </a:lnTo>
                  <a:lnTo>
                    <a:pt x="282547" y="157136"/>
                  </a:lnTo>
                  <a:lnTo>
                    <a:pt x="314756" y="179214"/>
                  </a:lnTo>
                  <a:lnTo>
                    <a:pt x="322670" y="208297"/>
                  </a:lnTo>
                  <a:lnTo>
                    <a:pt x="320538" y="225528"/>
                  </a:lnTo>
                  <a:lnTo>
                    <a:pt x="292742" y="256143"/>
                  </a:lnTo>
                  <a:lnTo>
                    <a:pt x="254861" y="262641"/>
                  </a:lnTo>
                  <a:lnTo>
                    <a:pt x="520897" y="262641"/>
                  </a:lnTo>
                  <a:lnTo>
                    <a:pt x="528695" y="199240"/>
                  </a:lnTo>
                  <a:lnTo>
                    <a:pt x="523489" y="154785"/>
                  </a:lnTo>
                  <a:lnTo>
                    <a:pt x="523393" y="153963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8AAAE9A4-8CAA-1F9F-9023-15D09120979F}"/>
                </a:ext>
              </a:extLst>
            </p:cNvPr>
            <p:cNvSpPr/>
            <p:nvPr/>
          </p:nvSpPr>
          <p:spPr>
            <a:xfrm>
              <a:off x="9812256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94" y="0"/>
                  </a:moveTo>
                  <a:lnTo>
                    <a:pt x="397673" y="0"/>
                  </a:lnTo>
                  <a:lnTo>
                    <a:pt x="397744" y="262696"/>
                  </a:lnTo>
                  <a:lnTo>
                    <a:pt x="398236" y="283569"/>
                  </a:lnTo>
                  <a:lnTo>
                    <a:pt x="399573" y="308680"/>
                  </a:lnTo>
                  <a:lnTo>
                    <a:pt x="402176" y="348638"/>
                  </a:lnTo>
                  <a:lnTo>
                    <a:pt x="221427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63" y="624902"/>
                  </a:lnTo>
                  <a:lnTo>
                    <a:pt x="198792" y="362187"/>
                  </a:lnTo>
                  <a:lnTo>
                    <a:pt x="198295" y="341324"/>
                  </a:lnTo>
                  <a:lnTo>
                    <a:pt x="196945" y="316212"/>
                  </a:lnTo>
                  <a:lnTo>
                    <a:pt x="194318" y="276242"/>
                  </a:lnTo>
                  <a:lnTo>
                    <a:pt x="384103" y="624902"/>
                  </a:lnTo>
                  <a:lnTo>
                    <a:pt x="596494" y="624902"/>
                  </a:lnTo>
                  <a:lnTo>
                    <a:pt x="59649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grpSp>
          <p:nvGrpSpPr>
            <p:cNvPr id="12" name="object 6">
              <a:extLst>
                <a:ext uri="{FF2B5EF4-FFF2-40B4-BE49-F238E27FC236}">
                  <a16:creationId xmlns:a16="http://schemas.microsoft.com/office/drawing/2014/main" id="{7D3FF8AC-E6FC-1376-57F3-5E9DB13A2B90}"/>
                </a:ext>
              </a:extLst>
            </p:cNvPr>
            <p:cNvGrpSpPr/>
            <p:nvPr/>
          </p:nvGrpSpPr>
          <p:grpSpPr>
            <a:xfrm>
              <a:off x="10423963" y="6430743"/>
              <a:ext cx="605743" cy="115608"/>
              <a:chOff x="16486009" y="10170534"/>
              <a:chExt cx="958013" cy="182840"/>
            </a:xfrm>
          </p:grpSpPr>
          <p:pic>
            <p:nvPicPr>
              <p:cNvPr id="42" name="object 7">
                <a:extLst>
                  <a:ext uri="{FF2B5EF4-FFF2-40B4-BE49-F238E27FC236}">
                    <a16:creationId xmlns:a16="http://schemas.microsoft.com/office/drawing/2014/main" id="{C08DACCB-6892-9845-72F4-AC0FB62CAEF5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486009" y="10174235"/>
                <a:ext cx="146634" cy="178863"/>
              </a:xfrm>
              <a:prstGeom prst="rect">
                <a:avLst/>
              </a:prstGeom>
            </p:spPr>
          </p:pic>
          <p:pic>
            <p:nvPicPr>
              <p:cNvPr id="43" name="object 8">
                <a:extLst>
                  <a:ext uri="{FF2B5EF4-FFF2-40B4-BE49-F238E27FC236}">
                    <a16:creationId xmlns:a16="http://schemas.microsoft.com/office/drawing/2014/main" id="{FDE12E68-D8BC-A3B8-2B95-CCF52958EDA5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676450" y="10217566"/>
                <a:ext cx="113692" cy="132770"/>
              </a:xfrm>
              <a:prstGeom prst="rect">
                <a:avLst/>
              </a:prstGeom>
            </p:spPr>
          </p:pic>
          <p:sp>
            <p:nvSpPr>
              <p:cNvPr id="44" name="object 9">
                <a:extLst>
                  <a:ext uri="{FF2B5EF4-FFF2-40B4-BE49-F238E27FC236}">
                    <a16:creationId xmlns:a16="http://schemas.microsoft.com/office/drawing/2014/main" id="{4ED1D74B-42AD-F802-4ACA-7500301D7AC6}"/>
                  </a:ext>
                </a:extLst>
              </p:cNvPr>
              <p:cNvSpPr/>
              <p:nvPr/>
            </p:nvSpPr>
            <p:spPr>
              <a:xfrm>
                <a:off x="16831895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612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612" y="179806"/>
                    </a:lnTo>
                    <a:lnTo>
                      <a:pt x="20612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45" name="object 10">
                <a:extLst>
                  <a:ext uri="{FF2B5EF4-FFF2-40B4-BE49-F238E27FC236}">
                    <a16:creationId xmlns:a16="http://schemas.microsoft.com/office/drawing/2014/main" id="{2517E292-4404-A8F3-BEDB-69E3762D8BB5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6884726" y="10220309"/>
                <a:ext cx="130048" cy="131043"/>
              </a:xfrm>
              <a:prstGeom prst="rect">
                <a:avLst/>
              </a:prstGeom>
            </p:spPr>
          </p:pic>
          <p:pic>
            <p:nvPicPr>
              <p:cNvPr id="46" name="object 11">
                <a:extLst>
                  <a:ext uri="{FF2B5EF4-FFF2-40B4-BE49-F238E27FC236}">
                    <a16:creationId xmlns:a16="http://schemas.microsoft.com/office/drawing/2014/main" id="{CE6B633A-0776-2EC0-8C29-223F5757F43B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037162" y="10217578"/>
                <a:ext cx="122980" cy="135796"/>
              </a:xfrm>
              <a:prstGeom prst="rect">
                <a:avLst/>
              </a:prstGeom>
            </p:spPr>
          </p:pic>
          <p:pic>
            <p:nvPicPr>
              <p:cNvPr id="47" name="object 12">
                <a:extLst>
                  <a:ext uri="{FF2B5EF4-FFF2-40B4-BE49-F238E27FC236}">
                    <a16:creationId xmlns:a16="http://schemas.microsoft.com/office/drawing/2014/main" id="{06F66ED5-98BD-6521-0EB1-730E9AD830D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194136" y="10218037"/>
                <a:ext cx="191205" cy="134829"/>
              </a:xfrm>
              <a:prstGeom prst="rect">
                <a:avLst/>
              </a:prstGeom>
            </p:spPr>
          </p:pic>
          <p:sp>
            <p:nvSpPr>
              <p:cNvPr id="48" name="object 13">
                <a:extLst>
                  <a:ext uri="{FF2B5EF4-FFF2-40B4-BE49-F238E27FC236}">
                    <a16:creationId xmlns:a16="http://schemas.microsoft.com/office/drawing/2014/main" id="{2DAB4697-2C02-7CBC-B3F4-32E0CBD4BFB2}"/>
                  </a:ext>
                </a:extLst>
              </p:cNvPr>
              <p:cNvSpPr/>
              <p:nvPr/>
            </p:nvSpPr>
            <p:spPr>
              <a:xfrm>
                <a:off x="17421797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31" y="49784"/>
                    </a:lnTo>
                    <a:lnTo>
                      <a:pt x="1231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3" name="object 14">
              <a:extLst>
                <a:ext uri="{FF2B5EF4-FFF2-40B4-BE49-F238E27FC236}">
                  <a16:creationId xmlns:a16="http://schemas.microsoft.com/office/drawing/2014/main" id="{B6DB895D-B50B-CBBB-DD8B-914E80CEAF67}"/>
                </a:ext>
              </a:extLst>
            </p:cNvPr>
            <p:cNvGrpSpPr/>
            <p:nvPr/>
          </p:nvGrpSpPr>
          <p:grpSpPr>
            <a:xfrm>
              <a:off x="11052397" y="6428324"/>
              <a:ext cx="280727" cy="117887"/>
              <a:chOff x="17479908" y="10166708"/>
              <a:chExt cx="443984" cy="186444"/>
            </a:xfrm>
          </p:grpSpPr>
          <p:pic>
            <p:nvPicPr>
              <p:cNvPr id="39" name="object 15">
                <a:extLst>
                  <a:ext uri="{FF2B5EF4-FFF2-40B4-BE49-F238E27FC236}">
                    <a16:creationId xmlns:a16="http://schemas.microsoft.com/office/drawing/2014/main" id="{133079F6-9997-621E-776F-60F54DC54D85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644672" y="10218319"/>
                <a:ext cx="114425" cy="134833"/>
              </a:xfrm>
              <a:prstGeom prst="rect">
                <a:avLst/>
              </a:prstGeom>
            </p:spPr>
          </p:pic>
          <p:pic>
            <p:nvPicPr>
              <p:cNvPr id="40" name="object 16">
                <a:extLst>
                  <a:ext uri="{FF2B5EF4-FFF2-40B4-BE49-F238E27FC236}">
                    <a16:creationId xmlns:a16="http://schemas.microsoft.com/office/drawing/2014/main" id="{78B0E621-FD62-3FC4-8AAB-149CCD48260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7479908" y="10166708"/>
                <a:ext cx="131283" cy="186402"/>
              </a:xfrm>
              <a:prstGeom prst="rect">
                <a:avLst/>
              </a:prstGeom>
            </p:spPr>
          </p:pic>
          <p:pic>
            <p:nvPicPr>
              <p:cNvPr id="41" name="object 17">
                <a:extLst>
                  <a:ext uri="{FF2B5EF4-FFF2-40B4-BE49-F238E27FC236}">
                    <a16:creationId xmlns:a16="http://schemas.microsoft.com/office/drawing/2014/main" id="{A6F47C03-9F48-8112-8D9E-F73147CD9EF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7792609" y="10166708"/>
                <a:ext cx="131283" cy="186402"/>
              </a:xfrm>
              <a:prstGeom prst="rect">
                <a:avLst/>
              </a:prstGeom>
            </p:spPr>
          </p:pic>
        </p:grpSp>
        <p:grpSp>
          <p:nvGrpSpPr>
            <p:cNvPr id="14" name="object 18">
              <a:extLst>
                <a:ext uri="{FF2B5EF4-FFF2-40B4-BE49-F238E27FC236}">
                  <a16:creationId xmlns:a16="http://schemas.microsoft.com/office/drawing/2014/main" id="{042FFEBF-7B6F-8B2F-2104-665A7C8592BD}"/>
                </a:ext>
              </a:extLst>
            </p:cNvPr>
            <p:cNvGrpSpPr/>
            <p:nvPr/>
          </p:nvGrpSpPr>
          <p:grpSpPr>
            <a:xfrm>
              <a:off x="11410269" y="6428329"/>
              <a:ext cx="654730" cy="118022"/>
              <a:chOff x="18045901" y="10166716"/>
              <a:chExt cx="1035487" cy="186657"/>
            </a:xfrm>
          </p:grpSpPr>
          <p:pic>
            <p:nvPicPr>
              <p:cNvPr id="31" name="object 19">
                <a:extLst>
                  <a:ext uri="{FF2B5EF4-FFF2-40B4-BE49-F238E27FC236}">
                    <a16:creationId xmlns:a16="http://schemas.microsoft.com/office/drawing/2014/main" id="{AF82B02B-1249-0F5E-8AB7-A506835AB36D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8045901" y="10174273"/>
                <a:ext cx="148937" cy="176067"/>
              </a:xfrm>
              <a:prstGeom prst="rect">
                <a:avLst/>
              </a:prstGeom>
            </p:spPr>
          </p:pic>
          <p:pic>
            <p:nvPicPr>
              <p:cNvPr id="32" name="object 20">
                <a:extLst>
                  <a:ext uri="{FF2B5EF4-FFF2-40B4-BE49-F238E27FC236}">
                    <a16:creationId xmlns:a16="http://schemas.microsoft.com/office/drawing/2014/main" id="{22FADDE2-0BC3-88A2-3D34-73E7D078CC40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8231547" y="10218319"/>
                <a:ext cx="114404" cy="134833"/>
              </a:xfrm>
              <a:prstGeom prst="rect">
                <a:avLst/>
              </a:prstGeom>
            </p:spPr>
          </p:pic>
          <p:pic>
            <p:nvPicPr>
              <p:cNvPr id="33" name="object 21">
                <a:extLst>
                  <a:ext uri="{FF2B5EF4-FFF2-40B4-BE49-F238E27FC236}">
                    <a16:creationId xmlns:a16="http://schemas.microsoft.com/office/drawing/2014/main" id="{7FD4CDC9-0E0B-B378-3049-12DA671B4504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8378985" y="10217577"/>
                <a:ext cx="119724" cy="135796"/>
              </a:xfrm>
              <a:prstGeom prst="rect">
                <a:avLst/>
              </a:prstGeom>
            </p:spPr>
          </p:pic>
          <p:sp>
            <p:nvSpPr>
              <p:cNvPr id="34" name="object 22">
                <a:extLst>
                  <a:ext uri="{FF2B5EF4-FFF2-40B4-BE49-F238E27FC236}">
                    <a16:creationId xmlns:a16="http://schemas.microsoft.com/office/drawing/2014/main" id="{E3868DE6-27BD-A162-14E2-4E47EFAF03D9}"/>
                  </a:ext>
                </a:extLst>
              </p:cNvPr>
              <p:cNvSpPr/>
              <p:nvPr/>
            </p:nvSpPr>
            <p:spPr>
              <a:xfrm>
                <a:off x="18531181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35" name="object 23">
                <a:extLst>
                  <a:ext uri="{FF2B5EF4-FFF2-40B4-BE49-F238E27FC236}">
                    <a16:creationId xmlns:a16="http://schemas.microsoft.com/office/drawing/2014/main" id="{2656707C-8772-CF9C-5F78-A2ACB9B082FC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8588795" y="10217577"/>
                <a:ext cx="135556" cy="135796"/>
              </a:xfrm>
              <a:prstGeom prst="rect">
                <a:avLst/>
              </a:prstGeom>
            </p:spPr>
          </p:pic>
          <p:pic>
            <p:nvPicPr>
              <p:cNvPr id="36" name="object 24">
                <a:extLst>
                  <a:ext uri="{FF2B5EF4-FFF2-40B4-BE49-F238E27FC236}">
                    <a16:creationId xmlns:a16="http://schemas.microsoft.com/office/drawing/2014/main" id="{F50F21EA-F343-8EC1-8A07-E95091BC825D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8759347" y="10217566"/>
                <a:ext cx="113682" cy="132770"/>
              </a:xfrm>
              <a:prstGeom prst="rect">
                <a:avLst/>
              </a:prstGeom>
            </p:spPr>
          </p:pic>
          <p:pic>
            <p:nvPicPr>
              <p:cNvPr id="37" name="object 25">
                <a:extLst>
                  <a:ext uri="{FF2B5EF4-FFF2-40B4-BE49-F238E27FC236}">
                    <a16:creationId xmlns:a16="http://schemas.microsoft.com/office/drawing/2014/main" id="{1D7EB5CC-68E6-A61F-9863-9C54D431060A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8904482" y="10218319"/>
                <a:ext cx="114425" cy="134833"/>
              </a:xfrm>
              <a:prstGeom prst="rect">
                <a:avLst/>
              </a:prstGeom>
            </p:spPr>
          </p:pic>
          <p:sp>
            <p:nvSpPr>
              <p:cNvPr id="38" name="object 26">
                <a:extLst>
                  <a:ext uri="{FF2B5EF4-FFF2-40B4-BE49-F238E27FC236}">
                    <a16:creationId xmlns:a16="http://schemas.microsoft.com/office/drawing/2014/main" id="{374197EC-315D-0DF3-66F4-620C729D3C66}"/>
                  </a:ext>
                </a:extLst>
              </p:cNvPr>
              <p:cNvSpPr/>
              <p:nvPr/>
            </p:nvSpPr>
            <p:spPr>
              <a:xfrm>
                <a:off x="19061703" y="10166716"/>
                <a:ext cx="1968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84150">
                    <a:moveTo>
                      <a:pt x="19381" y="0"/>
                    </a:moveTo>
                    <a:lnTo>
                      <a:pt x="0" y="0"/>
                    </a:lnTo>
                    <a:lnTo>
                      <a:pt x="0" y="183617"/>
                    </a:lnTo>
                    <a:lnTo>
                      <a:pt x="19381" y="183617"/>
                    </a:lnTo>
                    <a:lnTo>
                      <a:pt x="19381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5" name="object 27">
              <a:extLst>
                <a:ext uri="{FF2B5EF4-FFF2-40B4-BE49-F238E27FC236}">
                  <a16:creationId xmlns:a16="http://schemas.microsoft.com/office/drawing/2014/main" id="{68CA875C-F7C5-1833-9D15-D23C401699C5}"/>
                </a:ext>
              </a:extLst>
            </p:cNvPr>
            <p:cNvGrpSpPr/>
            <p:nvPr/>
          </p:nvGrpSpPr>
          <p:grpSpPr>
            <a:xfrm>
              <a:off x="10418876" y="6619228"/>
              <a:ext cx="183063" cy="117993"/>
              <a:chOff x="16477963" y="10468632"/>
              <a:chExt cx="289523" cy="186612"/>
            </a:xfrm>
          </p:grpSpPr>
          <p:pic>
            <p:nvPicPr>
              <p:cNvPr id="27" name="object 28">
                <a:extLst>
                  <a:ext uri="{FF2B5EF4-FFF2-40B4-BE49-F238E27FC236}">
                    <a16:creationId xmlns:a16="http://schemas.microsoft.com/office/drawing/2014/main" id="{681FCF8C-0F43-4762-A9A6-EAED38B801F6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6477963" y="10468632"/>
                <a:ext cx="131283" cy="186371"/>
              </a:xfrm>
              <a:prstGeom prst="rect">
                <a:avLst/>
              </a:prstGeom>
            </p:spPr>
          </p:pic>
          <p:pic>
            <p:nvPicPr>
              <p:cNvPr id="30" name="object 29">
                <a:extLst>
                  <a:ext uri="{FF2B5EF4-FFF2-40B4-BE49-F238E27FC236}">
                    <a16:creationId xmlns:a16="http://schemas.microsoft.com/office/drawing/2014/main" id="{A4E640C8-6794-848E-7034-C39EB44E91DD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6644506" y="10519427"/>
                <a:ext cx="122980" cy="135817"/>
              </a:xfrm>
              <a:prstGeom prst="rect">
                <a:avLst/>
              </a:prstGeom>
            </p:spPr>
          </p:pic>
        </p:grpSp>
        <p:grpSp>
          <p:nvGrpSpPr>
            <p:cNvPr id="16" name="object 30">
              <a:extLst>
                <a:ext uri="{FF2B5EF4-FFF2-40B4-BE49-F238E27FC236}">
                  <a16:creationId xmlns:a16="http://schemas.microsoft.com/office/drawing/2014/main" id="{6DDFB3F0-BB5D-C2F8-361B-FCC64F81A3F1}"/>
                </a:ext>
              </a:extLst>
            </p:cNvPr>
            <p:cNvGrpSpPr/>
            <p:nvPr/>
          </p:nvGrpSpPr>
          <p:grpSpPr>
            <a:xfrm>
              <a:off x="10670822" y="6612538"/>
              <a:ext cx="248592" cy="124683"/>
              <a:chOff x="16876428" y="10458052"/>
              <a:chExt cx="393160" cy="197192"/>
            </a:xfrm>
          </p:grpSpPr>
          <p:pic>
            <p:nvPicPr>
              <p:cNvPr id="25" name="object 31">
                <a:extLst>
                  <a:ext uri="{FF2B5EF4-FFF2-40B4-BE49-F238E27FC236}">
                    <a16:creationId xmlns:a16="http://schemas.microsoft.com/office/drawing/2014/main" id="{B07A9C31-AD6C-7CBC-1835-E6CCF52F25D8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6876428" y="10476140"/>
                <a:ext cx="152173" cy="176067"/>
              </a:xfrm>
              <a:prstGeom prst="rect">
                <a:avLst/>
              </a:prstGeom>
            </p:spPr>
          </p:pic>
          <p:pic>
            <p:nvPicPr>
              <p:cNvPr id="26" name="object 32">
                <a:extLst>
                  <a:ext uri="{FF2B5EF4-FFF2-40B4-BE49-F238E27FC236}">
                    <a16:creationId xmlns:a16="http://schemas.microsoft.com/office/drawing/2014/main" id="{A5DB2F36-B6EE-3443-4ADD-E74194124041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7056025" y="10458052"/>
                <a:ext cx="213563" cy="197192"/>
              </a:xfrm>
              <a:prstGeom prst="rect">
                <a:avLst/>
              </a:prstGeom>
            </p:spPr>
          </p:pic>
        </p:grpSp>
        <p:grpSp>
          <p:nvGrpSpPr>
            <p:cNvPr id="20" name="object 33">
              <a:extLst>
                <a:ext uri="{FF2B5EF4-FFF2-40B4-BE49-F238E27FC236}">
                  <a16:creationId xmlns:a16="http://schemas.microsoft.com/office/drawing/2014/main" id="{BA59EDBF-B773-484E-75CB-D7C8699D3D8F}"/>
                </a:ext>
              </a:extLst>
            </p:cNvPr>
            <p:cNvGrpSpPr/>
            <p:nvPr/>
          </p:nvGrpSpPr>
          <p:grpSpPr>
            <a:xfrm>
              <a:off x="10987189" y="6623978"/>
              <a:ext cx="482571" cy="137092"/>
              <a:chOff x="17376778" y="10476145"/>
              <a:chExt cx="763210" cy="216817"/>
            </a:xfrm>
          </p:grpSpPr>
          <p:pic>
            <p:nvPicPr>
              <p:cNvPr id="21" name="object 34">
                <a:extLst>
                  <a:ext uri="{FF2B5EF4-FFF2-40B4-BE49-F238E27FC236}">
                    <a16:creationId xmlns:a16="http://schemas.microsoft.com/office/drawing/2014/main" id="{88173E01-611B-A8F6-C24C-4D47F2E09E27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7376778" y="10476145"/>
                <a:ext cx="156414" cy="176057"/>
              </a:xfrm>
              <a:prstGeom prst="rect">
                <a:avLst/>
              </a:prstGeom>
            </p:spPr>
          </p:pic>
          <p:pic>
            <p:nvPicPr>
              <p:cNvPr id="22" name="object 35">
                <a:extLst>
                  <a:ext uri="{FF2B5EF4-FFF2-40B4-BE49-F238E27FC236}">
                    <a16:creationId xmlns:a16="http://schemas.microsoft.com/office/drawing/2014/main" id="{2EB96EAB-591B-2EE9-BA50-DE6EDF867FF6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7564932" y="10514911"/>
                <a:ext cx="132278" cy="140330"/>
              </a:xfrm>
              <a:prstGeom prst="rect">
                <a:avLst/>
              </a:prstGeom>
            </p:spPr>
          </p:pic>
          <p:pic>
            <p:nvPicPr>
              <p:cNvPr id="23" name="object 36">
                <a:extLst>
                  <a:ext uri="{FF2B5EF4-FFF2-40B4-BE49-F238E27FC236}">
                    <a16:creationId xmlns:a16="http://schemas.microsoft.com/office/drawing/2014/main" id="{C2AC2765-881E-E478-6F1B-FFBC35D2D436}"/>
                  </a:ext>
                </a:extLst>
              </p:cNvPr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17719634" y="10514884"/>
                <a:ext cx="141587" cy="178078"/>
              </a:xfrm>
              <a:prstGeom prst="rect">
                <a:avLst/>
              </a:prstGeom>
            </p:spPr>
          </p:pic>
          <p:pic>
            <p:nvPicPr>
              <p:cNvPr id="24" name="object 37">
                <a:extLst>
                  <a:ext uri="{FF2B5EF4-FFF2-40B4-BE49-F238E27FC236}">
                    <a16:creationId xmlns:a16="http://schemas.microsoft.com/office/drawing/2014/main" id="{1FBA2DD8-D2E0-A5F0-AFA3-795AC8882D39}"/>
                  </a:ext>
                </a:extLst>
              </p:cNvPr>
              <p:cNvPicPr/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17895495" y="10514876"/>
                <a:ext cx="244493" cy="140368"/>
              </a:xfrm>
              <a:prstGeom prst="rect">
                <a:avLst/>
              </a:prstGeom>
            </p:spPr>
          </p:pic>
        </p:grpSp>
      </p:grpSp>
      <p:sp>
        <p:nvSpPr>
          <p:cNvPr id="49" name="object 38">
            <a:extLst>
              <a:ext uri="{FF2B5EF4-FFF2-40B4-BE49-F238E27FC236}">
                <a16:creationId xmlns:a16="http://schemas.microsoft.com/office/drawing/2014/main" id="{05255C89-833A-35E6-9E6F-964583D53BCA}"/>
              </a:ext>
            </a:extLst>
          </p:cNvPr>
          <p:cNvSpPr/>
          <p:nvPr/>
        </p:nvSpPr>
        <p:spPr>
          <a:xfrm>
            <a:off x="0" y="0"/>
            <a:ext cx="899303" cy="883920"/>
          </a:xfrm>
          <a:custGeom>
            <a:avLst/>
            <a:gdLst/>
            <a:ahLst/>
            <a:cxnLst/>
            <a:rect l="l" t="t" r="r" b="b"/>
            <a:pathLst>
              <a:path w="5791200" h="5692140">
                <a:moveTo>
                  <a:pt x="5790787" y="0"/>
                </a:moveTo>
                <a:lnTo>
                  <a:pt x="0" y="0"/>
                </a:lnTo>
                <a:lnTo>
                  <a:pt x="0" y="5691659"/>
                </a:lnTo>
                <a:lnTo>
                  <a:pt x="5790787" y="0"/>
                </a:lnTo>
                <a:close/>
              </a:path>
            </a:pathLst>
          </a:custGeom>
          <a:solidFill>
            <a:srgbClr val="E422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FE106656-E322-0EDA-7857-F506B079BD52}"/>
              </a:ext>
            </a:extLst>
          </p:cNvPr>
          <p:cNvSpPr txBox="1"/>
          <p:nvPr/>
        </p:nvSpPr>
        <p:spPr>
          <a:xfrm>
            <a:off x="453232" y="6125555"/>
            <a:ext cx="7569988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AR" sz="1200" dirty="0">
                <a:latin typeface="Aptos Narrow"/>
              </a:rPr>
              <a:t>(1) </a:t>
            </a:r>
            <a:r>
              <a:rPr lang="es-AR" sz="1200" dirty="0" err="1">
                <a:latin typeface="Aptos Narrow"/>
              </a:rPr>
              <a:t>Lanfranchi</a:t>
            </a:r>
            <a:r>
              <a:rPr lang="es-AR" sz="1200" dirty="0">
                <a:latin typeface="Aptos Narrow"/>
              </a:rPr>
              <a:t>, G., Duarte, J. I., &amp; Granero </a:t>
            </a:r>
            <a:r>
              <a:rPr lang="es-AR" sz="1200" dirty="0" err="1">
                <a:latin typeface="Aptos Narrow"/>
              </a:rPr>
              <a:t>Realini</a:t>
            </a:r>
            <a:r>
              <a:rPr lang="es-AR" sz="1200" dirty="0">
                <a:latin typeface="Aptos Narrow"/>
              </a:rPr>
              <a:t>, G. (2018). La expansión de los Grandes Aglomerados Urbanos argentinos. Documento de Políticas Públicas/Recomendación, (197).</a:t>
            </a:r>
            <a:endParaRPr lang="es-AR" sz="1200" dirty="0"/>
          </a:p>
        </p:txBody>
      </p:sp>
    </p:spTree>
    <p:extLst>
      <p:ext uri="{BB962C8B-B14F-4D97-AF65-F5344CB8AC3E}">
        <p14:creationId xmlns:p14="http://schemas.microsoft.com/office/powerpoint/2010/main" val="2186880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24ADB-906E-A901-07FE-B70179340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EBA2E0-F9BE-CE3C-310E-48935FEC4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4597"/>
            <a:ext cx="10515600" cy="1325563"/>
          </a:xfrm>
        </p:spPr>
        <p:txBody>
          <a:bodyPr/>
          <a:lstStyle/>
          <a:p>
            <a:br>
              <a:rPr lang="es-AR" dirty="0"/>
            </a:br>
            <a:endParaRPr lang="es-A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D0AC02-713F-F06D-E8D1-8F7F22164832}"/>
              </a:ext>
            </a:extLst>
          </p:cNvPr>
          <p:cNvSpPr txBox="1"/>
          <p:nvPr/>
        </p:nvSpPr>
        <p:spPr>
          <a:xfrm>
            <a:off x="899303" y="934387"/>
            <a:ext cx="10898996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AR" dirty="0">
                <a:latin typeface="Aptos Narrow"/>
              </a:rPr>
              <a:t>El parcelario que conforma la jurisdicción municipal se superpone sobre Imágenes aéreas obtenidas del vuelo fotogramétrico (IGN 2014) e Imágenes Google </a:t>
            </a:r>
            <a:r>
              <a:rPr lang="es-AR" dirty="0" err="1">
                <a:latin typeface="Aptos Narrow"/>
              </a:rPr>
              <a:t>Earth</a:t>
            </a:r>
            <a:r>
              <a:rPr lang="es-AR" dirty="0">
                <a:latin typeface="Aptos Narrow"/>
              </a:rPr>
              <a:t> 2022. </a:t>
            </a:r>
            <a:endParaRPr lang="en-US" dirty="0">
              <a:latin typeface="Aptos Narrow"/>
            </a:endParaRPr>
          </a:p>
          <a:p>
            <a:r>
              <a:rPr lang="es-AR" dirty="0">
                <a:latin typeface="Aptos Narrow"/>
              </a:rPr>
              <a:t>Para el análisis, se utiliza el programa </a:t>
            </a:r>
            <a:r>
              <a:rPr lang="es-AR" dirty="0">
                <a:latin typeface="Aptos Narrow"/>
                <a:ea typeface="+mn-lt"/>
                <a:cs typeface="+mn-lt"/>
              </a:rPr>
              <a:t>QGIS.org</a:t>
            </a:r>
            <a:r>
              <a:rPr lang="es-AR" sz="1400" dirty="0">
                <a:latin typeface="Aptos Narrow"/>
                <a:ea typeface="+mn-lt"/>
                <a:cs typeface="+mn-lt"/>
              </a:rPr>
              <a:t> (Hannover,2021). Sistema de Información Geográfica QGIS. Proyecto de la Fundación Geoespacial de Código Abierto. http://qgis.org»</a:t>
            </a:r>
          </a:p>
          <a:p>
            <a:r>
              <a:rPr lang="es-AR" dirty="0">
                <a:latin typeface="Aptos Narrow"/>
              </a:rPr>
              <a:t>Los datos se extraen utilizando la interpretación imágenes digitales desde una única mirada que, si bien tiene errores, se evita la interpretación de disímiles criterios. </a:t>
            </a:r>
            <a:endParaRPr lang="es-AR" sz="2000" dirty="0">
              <a:latin typeface="Aptos Narrow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F31B924-ED12-F1CD-9B81-47654D16132D}"/>
              </a:ext>
            </a:extLst>
          </p:cNvPr>
          <p:cNvSpPr txBox="1"/>
          <p:nvPr/>
        </p:nvSpPr>
        <p:spPr>
          <a:xfrm>
            <a:off x="975503" y="5024344"/>
            <a:ext cx="4086354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AR" sz="1400" dirty="0">
                <a:latin typeface="Aptos Narrow"/>
              </a:rPr>
              <a:t>Nota: La interpretación de las imagen se hicieron en base a un mismo catastro sin distinguir procesos de subdivisión, ni ampliación de la jurisdicción municipal entre el período 2014-2022</a:t>
            </a:r>
            <a:r>
              <a:rPr lang="es-AR" sz="1400" dirty="0"/>
              <a:t>.</a:t>
            </a:r>
            <a:endParaRPr lang="en-US" sz="1400" dirty="0"/>
          </a:p>
        </p:txBody>
      </p:sp>
      <p:pic>
        <p:nvPicPr>
          <p:cNvPr id="6" name="Picture 5" descr="A map of a neighborhood&#10;&#10;AI-generated content may be incorrect.">
            <a:extLst>
              <a:ext uri="{FF2B5EF4-FFF2-40B4-BE49-F238E27FC236}">
                <a16:creationId xmlns:a16="http://schemas.microsoft.com/office/drawing/2014/main" id="{12A098D8-7BCD-018F-6FCA-3A58325F9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146" y="2732087"/>
            <a:ext cx="5511799" cy="3154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639AC7-1ACD-4782-A00D-F7160997441A}"/>
              </a:ext>
            </a:extLst>
          </p:cNvPr>
          <p:cNvSpPr txBox="1"/>
          <p:nvPr/>
        </p:nvSpPr>
        <p:spPr>
          <a:xfrm>
            <a:off x="899303" y="2813034"/>
            <a:ext cx="4797152" cy="180474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AR" sz="2000" dirty="0">
                <a:latin typeface="Aptos Narrow" panose="020B0004020202020204" pitchFamily="34" charset="0"/>
              </a:rPr>
              <a:t>Se construyen mapas cartográficos a partir de registrar la ocupación de edificaciones por parcela utilizando un punto </a:t>
            </a:r>
          </a:p>
          <a:p>
            <a:r>
              <a:rPr lang="es-AR" sz="2000" dirty="0">
                <a:latin typeface="Aptos Narrow" panose="020B0004020202020204" pitchFamily="34" charset="0"/>
                <a:cs typeface="Arial"/>
              </a:rPr>
              <a:t>georreferenciado</a:t>
            </a:r>
            <a:r>
              <a:rPr lang="es-AR" sz="2000" dirty="0">
                <a:latin typeface="Aptos Narrow" panose="020B0004020202020204" pitchFamily="34" charset="0"/>
              </a:rPr>
              <a:t> para las observadas en 2014 y otro para las observadas en 2022.</a:t>
            </a:r>
            <a:endParaRPr lang="en-US" dirty="0">
              <a:latin typeface="Aptos Narrow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710A4A-56DA-22BD-E535-132246285593}"/>
              </a:ext>
            </a:extLst>
          </p:cNvPr>
          <p:cNvSpPr txBox="1"/>
          <p:nvPr/>
        </p:nvSpPr>
        <p:spPr>
          <a:xfrm>
            <a:off x="5529433" y="4706596"/>
            <a:ext cx="943242" cy="794802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sz="2000" dirty="0"/>
              <a:t>2014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DD49E1-A535-1D02-B12C-A6386008EEA0}"/>
              </a:ext>
            </a:extLst>
          </p:cNvPr>
          <p:cNvSpPr txBox="1"/>
          <p:nvPr/>
        </p:nvSpPr>
        <p:spPr>
          <a:xfrm rot="5400000">
            <a:off x="10238780" y="3262707"/>
            <a:ext cx="987538" cy="79480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sz="2000" dirty="0"/>
              <a:t>2022</a:t>
            </a:r>
            <a:endParaRPr lang="en-U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C144A25-554A-97A2-159D-946076C46077}"/>
              </a:ext>
            </a:extLst>
          </p:cNvPr>
          <p:cNvSpPr txBox="1"/>
          <p:nvPr/>
        </p:nvSpPr>
        <p:spPr>
          <a:xfrm>
            <a:off x="899303" y="282749"/>
            <a:ext cx="58521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ptos Narrow" panose="020B0004020202020204" pitchFamily="34" charset="0"/>
              </a:rPr>
              <a:t>METODOLOGÍA</a:t>
            </a:r>
            <a:endParaRPr lang="es-AR" sz="2800" dirty="0">
              <a:solidFill>
                <a:schemeClr val="bg1">
                  <a:lumMod val="50000"/>
                </a:schemeClr>
              </a:solidFill>
              <a:latin typeface="Aptos Narrow" panose="020B0004020202020204" pitchFamily="34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5EF7308E-835C-4330-16B2-4D99A3980443}"/>
              </a:ext>
            </a:extLst>
          </p:cNvPr>
          <p:cNvGrpSpPr/>
          <p:nvPr/>
        </p:nvGrpSpPr>
        <p:grpSpPr>
          <a:xfrm>
            <a:off x="8276986" y="6127288"/>
            <a:ext cx="3521313" cy="401515"/>
            <a:chOff x="8543686" y="6393988"/>
            <a:chExt cx="3521313" cy="401515"/>
          </a:xfrm>
        </p:grpSpPr>
        <p:sp>
          <p:nvSpPr>
            <p:cNvPr id="14" name="object 2">
              <a:extLst>
                <a:ext uri="{FF2B5EF4-FFF2-40B4-BE49-F238E27FC236}">
                  <a16:creationId xmlns:a16="http://schemas.microsoft.com/office/drawing/2014/main" id="{4E902FB3-875D-25DA-4A35-309AFCC5471C}"/>
                </a:ext>
              </a:extLst>
            </p:cNvPr>
            <p:cNvSpPr/>
            <p:nvPr/>
          </p:nvSpPr>
          <p:spPr>
            <a:xfrm>
              <a:off x="8543686" y="6393998"/>
              <a:ext cx="360150" cy="401505"/>
            </a:xfrm>
            <a:custGeom>
              <a:avLst/>
              <a:gdLst/>
              <a:ahLst/>
              <a:cxnLst/>
              <a:rect l="l" t="t" r="r" b="b"/>
              <a:pathLst>
                <a:path w="569594" h="635000">
                  <a:moveTo>
                    <a:pt x="569354" y="0"/>
                  </a:moveTo>
                  <a:lnTo>
                    <a:pt x="363318" y="0"/>
                  </a:lnTo>
                  <a:lnTo>
                    <a:pt x="363318" y="366774"/>
                  </a:lnTo>
                  <a:lnTo>
                    <a:pt x="362120" y="390754"/>
                  </a:lnTo>
                  <a:lnTo>
                    <a:pt x="343434" y="434688"/>
                  </a:lnTo>
                  <a:lnTo>
                    <a:pt x="303401" y="455709"/>
                  </a:lnTo>
                  <a:lnTo>
                    <a:pt x="284692" y="457336"/>
                  </a:lnTo>
                  <a:lnTo>
                    <a:pt x="265972" y="455709"/>
                  </a:lnTo>
                  <a:lnTo>
                    <a:pt x="225940" y="434688"/>
                  </a:lnTo>
                  <a:lnTo>
                    <a:pt x="206487" y="391145"/>
                  </a:lnTo>
                  <a:lnTo>
                    <a:pt x="205145" y="366774"/>
                  </a:lnTo>
                  <a:lnTo>
                    <a:pt x="205145" y="0"/>
                  </a:lnTo>
                  <a:lnTo>
                    <a:pt x="0" y="0"/>
                  </a:lnTo>
                  <a:lnTo>
                    <a:pt x="0" y="357716"/>
                  </a:lnTo>
                  <a:lnTo>
                    <a:pt x="4238" y="425213"/>
                  </a:lnTo>
                  <a:lnTo>
                    <a:pt x="16951" y="479974"/>
                  </a:lnTo>
                  <a:lnTo>
                    <a:pt x="38135" y="524550"/>
                  </a:lnTo>
                  <a:lnTo>
                    <a:pt x="67788" y="561490"/>
                  </a:lnTo>
                  <a:lnTo>
                    <a:pt x="98152" y="586507"/>
                  </a:lnTo>
                  <a:lnTo>
                    <a:pt x="135027" y="606869"/>
                  </a:lnTo>
                  <a:lnTo>
                    <a:pt x="178409" y="622056"/>
                  </a:lnTo>
                  <a:lnTo>
                    <a:pt x="228298" y="631549"/>
                  </a:lnTo>
                  <a:lnTo>
                    <a:pt x="284692" y="634828"/>
                  </a:lnTo>
                  <a:lnTo>
                    <a:pt x="341092" y="631549"/>
                  </a:lnTo>
                  <a:lnTo>
                    <a:pt x="390984" y="622056"/>
                  </a:lnTo>
                  <a:lnTo>
                    <a:pt x="434368" y="606869"/>
                  </a:lnTo>
                  <a:lnTo>
                    <a:pt x="471243" y="586507"/>
                  </a:lnTo>
                  <a:lnTo>
                    <a:pt x="501607" y="561490"/>
                  </a:lnTo>
                  <a:lnTo>
                    <a:pt x="531257" y="524550"/>
                  </a:lnTo>
                  <a:lnTo>
                    <a:pt x="552434" y="479974"/>
                  </a:lnTo>
                  <a:lnTo>
                    <a:pt x="565140" y="425213"/>
                  </a:lnTo>
                  <a:lnTo>
                    <a:pt x="569354" y="357716"/>
                  </a:lnTo>
                  <a:lnTo>
                    <a:pt x="56935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5" name="object 3">
              <a:extLst>
                <a:ext uri="{FF2B5EF4-FFF2-40B4-BE49-F238E27FC236}">
                  <a16:creationId xmlns:a16="http://schemas.microsoft.com/office/drawing/2014/main" id="{E71257DF-3D4C-A55A-9803-A4047C220CCC}"/>
                </a:ext>
              </a:extLst>
            </p:cNvPr>
            <p:cNvSpPr/>
            <p:nvPr/>
          </p:nvSpPr>
          <p:spPr>
            <a:xfrm>
              <a:off x="8972265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84" y="0"/>
                  </a:moveTo>
                  <a:lnTo>
                    <a:pt x="397652" y="0"/>
                  </a:lnTo>
                  <a:lnTo>
                    <a:pt x="397723" y="262696"/>
                  </a:lnTo>
                  <a:lnTo>
                    <a:pt x="398216" y="283569"/>
                  </a:lnTo>
                  <a:lnTo>
                    <a:pt x="399556" y="308680"/>
                  </a:lnTo>
                  <a:lnTo>
                    <a:pt x="402165" y="348638"/>
                  </a:lnTo>
                  <a:lnTo>
                    <a:pt x="221406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10" y="624902"/>
                  </a:lnTo>
                  <a:lnTo>
                    <a:pt x="198740" y="362166"/>
                  </a:lnTo>
                  <a:lnTo>
                    <a:pt x="198246" y="341303"/>
                  </a:lnTo>
                  <a:lnTo>
                    <a:pt x="196906" y="316191"/>
                  </a:lnTo>
                  <a:lnTo>
                    <a:pt x="194297" y="276221"/>
                  </a:lnTo>
                  <a:lnTo>
                    <a:pt x="384093" y="624902"/>
                  </a:lnTo>
                  <a:lnTo>
                    <a:pt x="596484" y="624902"/>
                  </a:lnTo>
                  <a:lnTo>
                    <a:pt x="59648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ED8126FF-2FC8-0836-E759-121EDA966402}"/>
                </a:ext>
              </a:extLst>
            </p:cNvPr>
            <p:cNvSpPr/>
            <p:nvPr/>
          </p:nvSpPr>
          <p:spPr>
            <a:xfrm>
              <a:off x="9420833" y="6393988"/>
              <a:ext cx="357340" cy="395483"/>
            </a:xfrm>
            <a:custGeom>
              <a:avLst/>
              <a:gdLst/>
              <a:ahLst/>
              <a:cxnLst/>
              <a:rect l="l" t="t" r="r" b="b"/>
              <a:pathLst>
                <a:path w="565150" h="625475">
                  <a:moveTo>
                    <a:pt x="271143" y="0"/>
                  </a:moveTo>
                  <a:lnTo>
                    <a:pt x="0" y="0"/>
                  </a:lnTo>
                  <a:lnTo>
                    <a:pt x="0" y="624912"/>
                  </a:lnTo>
                  <a:lnTo>
                    <a:pt x="204234" y="624912"/>
                  </a:lnTo>
                  <a:lnTo>
                    <a:pt x="204234" y="416605"/>
                  </a:lnTo>
                  <a:lnTo>
                    <a:pt x="441855" y="416605"/>
                  </a:lnTo>
                  <a:lnTo>
                    <a:pt x="424740" y="387621"/>
                  </a:lnTo>
                  <a:lnTo>
                    <a:pt x="445970" y="373938"/>
                  </a:lnTo>
                  <a:lnTo>
                    <a:pt x="473053" y="350782"/>
                  </a:lnTo>
                  <a:lnTo>
                    <a:pt x="499917" y="315630"/>
                  </a:lnTo>
                  <a:lnTo>
                    <a:pt x="520489" y="265957"/>
                  </a:lnTo>
                  <a:lnTo>
                    <a:pt x="520897" y="262641"/>
                  </a:lnTo>
                  <a:lnTo>
                    <a:pt x="203355" y="262641"/>
                  </a:lnTo>
                  <a:lnTo>
                    <a:pt x="203355" y="153963"/>
                  </a:lnTo>
                  <a:lnTo>
                    <a:pt x="523393" y="153963"/>
                  </a:lnTo>
                  <a:lnTo>
                    <a:pt x="523045" y="150996"/>
                  </a:lnTo>
                  <a:lnTo>
                    <a:pt x="507226" y="108690"/>
                  </a:lnTo>
                  <a:lnTo>
                    <a:pt x="482936" y="73173"/>
                  </a:lnTo>
                  <a:lnTo>
                    <a:pt x="451871" y="45297"/>
                  </a:lnTo>
                  <a:lnTo>
                    <a:pt x="415368" y="24843"/>
                  </a:lnTo>
                  <a:lnTo>
                    <a:pt x="373357" y="10758"/>
                  </a:lnTo>
                  <a:lnTo>
                    <a:pt x="325421" y="2619"/>
                  </a:lnTo>
                  <a:lnTo>
                    <a:pt x="271143" y="0"/>
                  </a:lnTo>
                  <a:close/>
                </a:path>
                <a:path w="565150" h="625475">
                  <a:moveTo>
                    <a:pt x="441855" y="416605"/>
                  </a:moveTo>
                  <a:lnTo>
                    <a:pt x="230464" y="416605"/>
                  </a:lnTo>
                  <a:lnTo>
                    <a:pt x="329864" y="624912"/>
                  </a:lnTo>
                  <a:lnTo>
                    <a:pt x="564862" y="624912"/>
                  </a:lnTo>
                  <a:lnTo>
                    <a:pt x="441855" y="416605"/>
                  </a:lnTo>
                  <a:close/>
                </a:path>
                <a:path w="565150" h="625475">
                  <a:moveTo>
                    <a:pt x="523393" y="153963"/>
                  </a:moveTo>
                  <a:lnTo>
                    <a:pt x="254861" y="153963"/>
                  </a:lnTo>
                  <a:lnTo>
                    <a:pt x="270186" y="154785"/>
                  </a:lnTo>
                  <a:lnTo>
                    <a:pt x="282547" y="157136"/>
                  </a:lnTo>
                  <a:lnTo>
                    <a:pt x="314756" y="179214"/>
                  </a:lnTo>
                  <a:lnTo>
                    <a:pt x="322670" y="208297"/>
                  </a:lnTo>
                  <a:lnTo>
                    <a:pt x="320538" y="225528"/>
                  </a:lnTo>
                  <a:lnTo>
                    <a:pt x="292742" y="256143"/>
                  </a:lnTo>
                  <a:lnTo>
                    <a:pt x="254861" y="262641"/>
                  </a:lnTo>
                  <a:lnTo>
                    <a:pt x="520897" y="262641"/>
                  </a:lnTo>
                  <a:lnTo>
                    <a:pt x="528695" y="199240"/>
                  </a:lnTo>
                  <a:lnTo>
                    <a:pt x="523489" y="154785"/>
                  </a:lnTo>
                  <a:lnTo>
                    <a:pt x="523393" y="153963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8" name="object 5">
              <a:extLst>
                <a:ext uri="{FF2B5EF4-FFF2-40B4-BE49-F238E27FC236}">
                  <a16:creationId xmlns:a16="http://schemas.microsoft.com/office/drawing/2014/main" id="{F8B4E9E8-B195-73A2-29DC-6B2C2B2A72CD}"/>
                </a:ext>
              </a:extLst>
            </p:cNvPr>
            <p:cNvSpPr/>
            <p:nvPr/>
          </p:nvSpPr>
          <p:spPr>
            <a:xfrm>
              <a:off x="9812256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94" y="0"/>
                  </a:moveTo>
                  <a:lnTo>
                    <a:pt x="397673" y="0"/>
                  </a:lnTo>
                  <a:lnTo>
                    <a:pt x="397744" y="262696"/>
                  </a:lnTo>
                  <a:lnTo>
                    <a:pt x="398236" y="283569"/>
                  </a:lnTo>
                  <a:lnTo>
                    <a:pt x="399573" y="308680"/>
                  </a:lnTo>
                  <a:lnTo>
                    <a:pt x="402176" y="348638"/>
                  </a:lnTo>
                  <a:lnTo>
                    <a:pt x="221427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63" y="624902"/>
                  </a:lnTo>
                  <a:lnTo>
                    <a:pt x="198792" y="362187"/>
                  </a:lnTo>
                  <a:lnTo>
                    <a:pt x="198295" y="341324"/>
                  </a:lnTo>
                  <a:lnTo>
                    <a:pt x="196945" y="316212"/>
                  </a:lnTo>
                  <a:lnTo>
                    <a:pt x="194318" y="276242"/>
                  </a:lnTo>
                  <a:lnTo>
                    <a:pt x="384103" y="624902"/>
                  </a:lnTo>
                  <a:lnTo>
                    <a:pt x="596494" y="624902"/>
                  </a:lnTo>
                  <a:lnTo>
                    <a:pt x="59649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grpSp>
          <p:nvGrpSpPr>
            <p:cNvPr id="19" name="object 6">
              <a:extLst>
                <a:ext uri="{FF2B5EF4-FFF2-40B4-BE49-F238E27FC236}">
                  <a16:creationId xmlns:a16="http://schemas.microsoft.com/office/drawing/2014/main" id="{93C5DABA-13F8-41E0-8F6C-92754C807A39}"/>
                </a:ext>
              </a:extLst>
            </p:cNvPr>
            <p:cNvGrpSpPr/>
            <p:nvPr/>
          </p:nvGrpSpPr>
          <p:grpSpPr>
            <a:xfrm>
              <a:off x="10423963" y="6430743"/>
              <a:ext cx="605743" cy="115608"/>
              <a:chOff x="16486009" y="10170534"/>
              <a:chExt cx="958013" cy="182840"/>
            </a:xfrm>
          </p:grpSpPr>
          <p:pic>
            <p:nvPicPr>
              <p:cNvPr id="44" name="object 7">
                <a:extLst>
                  <a:ext uri="{FF2B5EF4-FFF2-40B4-BE49-F238E27FC236}">
                    <a16:creationId xmlns:a16="http://schemas.microsoft.com/office/drawing/2014/main" id="{C8528D06-5790-EB63-FB19-E6D426E06B5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486009" y="10174235"/>
                <a:ext cx="146634" cy="178863"/>
              </a:xfrm>
              <a:prstGeom prst="rect">
                <a:avLst/>
              </a:prstGeom>
            </p:spPr>
          </p:pic>
          <p:pic>
            <p:nvPicPr>
              <p:cNvPr id="45" name="object 8">
                <a:extLst>
                  <a:ext uri="{FF2B5EF4-FFF2-40B4-BE49-F238E27FC236}">
                    <a16:creationId xmlns:a16="http://schemas.microsoft.com/office/drawing/2014/main" id="{E12FD656-38FA-EDDD-E2BF-3288182E5EA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676450" y="10217566"/>
                <a:ext cx="113692" cy="132770"/>
              </a:xfrm>
              <a:prstGeom prst="rect">
                <a:avLst/>
              </a:prstGeom>
            </p:spPr>
          </p:pic>
          <p:sp>
            <p:nvSpPr>
              <p:cNvPr id="46" name="object 9">
                <a:extLst>
                  <a:ext uri="{FF2B5EF4-FFF2-40B4-BE49-F238E27FC236}">
                    <a16:creationId xmlns:a16="http://schemas.microsoft.com/office/drawing/2014/main" id="{7832081A-DF9A-BB0F-ADC4-00219864FB90}"/>
                  </a:ext>
                </a:extLst>
              </p:cNvPr>
              <p:cNvSpPr/>
              <p:nvPr/>
            </p:nvSpPr>
            <p:spPr>
              <a:xfrm>
                <a:off x="16831895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612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612" y="179806"/>
                    </a:lnTo>
                    <a:lnTo>
                      <a:pt x="20612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47" name="object 10">
                <a:extLst>
                  <a:ext uri="{FF2B5EF4-FFF2-40B4-BE49-F238E27FC236}">
                    <a16:creationId xmlns:a16="http://schemas.microsoft.com/office/drawing/2014/main" id="{33E8B51C-9F1D-3993-760E-5C8BF027F56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884726" y="10220309"/>
                <a:ext cx="130048" cy="131043"/>
              </a:xfrm>
              <a:prstGeom prst="rect">
                <a:avLst/>
              </a:prstGeom>
            </p:spPr>
          </p:pic>
          <p:pic>
            <p:nvPicPr>
              <p:cNvPr id="48" name="object 11">
                <a:extLst>
                  <a:ext uri="{FF2B5EF4-FFF2-40B4-BE49-F238E27FC236}">
                    <a16:creationId xmlns:a16="http://schemas.microsoft.com/office/drawing/2014/main" id="{C4CAEA6E-8E20-4274-A58D-0EB20E4D760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7037162" y="10217578"/>
                <a:ext cx="122980" cy="135796"/>
              </a:xfrm>
              <a:prstGeom prst="rect">
                <a:avLst/>
              </a:prstGeom>
            </p:spPr>
          </p:pic>
          <p:pic>
            <p:nvPicPr>
              <p:cNvPr id="49" name="object 12">
                <a:extLst>
                  <a:ext uri="{FF2B5EF4-FFF2-40B4-BE49-F238E27FC236}">
                    <a16:creationId xmlns:a16="http://schemas.microsoft.com/office/drawing/2014/main" id="{689E59D5-3CB0-5050-8842-3361588E7AD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7194136" y="10218037"/>
                <a:ext cx="191205" cy="134829"/>
              </a:xfrm>
              <a:prstGeom prst="rect">
                <a:avLst/>
              </a:prstGeom>
            </p:spPr>
          </p:pic>
          <p:sp>
            <p:nvSpPr>
              <p:cNvPr id="50" name="object 13">
                <a:extLst>
                  <a:ext uri="{FF2B5EF4-FFF2-40B4-BE49-F238E27FC236}">
                    <a16:creationId xmlns:a16="http://schemas.microsoft.com/office/drawing/2014/main" id="{57B54C8F-ADDB-719B-4C53-89CE181EB841}"/>
                  </a:ext>
                </a:extLst>
              </p:cNvPr>
              <p:cNvSpPr/>
              <p:nvPr/>
            </p:nvSpPr>
            <p:spPr>
              <a:xfrm>
                <a:off x="17421797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31" y="49784"/>
                    </a:lnTo>
                    <a:lnTo>
                      <a:pt x="1231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20" name="object 14">
              <a:extLst>
                <a:ext uri="{FF2B5EF4-FFF2-40B4-BE49-F238E27FC236}">
                  <a16:creationId xmlns:a16="http://schemas.microsoft.com/office/drawing/2014/main" id="{D88C5724-C390-ABE8-A521-40E7AA4A25E2}"/>
                </a:ext>
              </a:extLst>
            </p:cNvPr>
            <p:cNvGrpSpPr/>
            <p:nvPr/>
          </p:nvGrpSpPr>
          <p:grpSpPr>
            <a:xfrm>
              <a:off x="11052397" y="6428324"/>
              <a:ext cx="280727" cy="117887"/>
              <a:chOff x="17479908" y="10166708"/>
              <a:chExt cx="443984" cy="186444"/>
            </a:xfrm>
          </p:grpSpPr>
          <p:pic>
            <p:nvPicPr>
              <p:cNvPr id="41" name="object 15">
                <a:extLst>
                  <a:ext uri="{FF2B5EF4-FFF2-40B4-BE49-F238E27FC236}">
                    <a16:creationId xmlns:a16="http://schemas.microsoft.com/office/drawing/2014/main" id="{2DD6B65E-3583-4612-DB51-83B3852177A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644672" y="10218319"/>
                <a:ext cx="114425" cy="134833"/>
              </a:xfrm>
              <a:prstGeom prst="rect">
                <a:avLst/>
              </a:prstGeom>
            </p:spPr>
          </p:pic>
          <p:pic>
            <p:nvPicPr>
              <p:cNvPr id="42" name="object 16">
                <a:extLst>
                  <a:ext uri="{FF2B5EF4-FFF2-40B4-BE49-F238E27FC236}">
                    <a16:creationId xmlns:a16="http://schemas.microsoft.com/office/drawing/2014/main" id="{6C2940D9-91FE-70F3-9986-ED4E02EC1E85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479908" y="10166708"/>
                <a:ext cx="131283" cy="186402"/>
              </a:xfrm>
              <a:prstGeom prst="rect">
                <a:avLst/>
              </a:prstGeom>
            </p:spPr>
          </p:pic>
          <p:pic>
            <p:nvPicPr>
              <p:cNvPr id="43" name="object 17">
                <a:extLst>
                  <a:ext uri="{FF2B5EF4-FFF2-40B4-BE49-F238E27FC236}">
                    <a16:creationId xmlns:a16="http://schemas.microsoft.com/office/drawing/2014/main" id="{0D5A8729-D8D7-B63B-A442-4A4D3033C8D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792609" y="10166708"/>
                <a:ext cx="131283" cy="186402"/>
              </a:xfrm>
              <a:prstGeom prst="rect">
                <a:avLst/>
              </a:prstGeom>
            </p:spPr>
          </p:pic>
        </p:grpSp>
        <p:grpSp>
          <p:nvGrpSpPr>
            <p:cNvPr id="21" name="object 18">
              <a:extLst>
                <a:ext uri="{FF2B5EF4-FFF2-40B4-BE49-F238E27FC236}">
                  <a16:creationId xmlns:a16="http://schemas.microsoft.com/office/drawing/2014/main" id="{14AF4B3F-2C20-3574-0054-1E8605B966BA}"/>
                </a:ext>
              </a:extLst>
            </p:cNvPr>
            <p:cNvGrpSpPr/>
            <p:nvPr/>
          </p:nvGrpSpPr>
          <p:grpSpPr>
            <a:xfrm>
              <a:off x="11410269" y="6428329"/>
              <a:ext cx="654730" cy="118022"/>
              <a:chOff x="18045901" y="10166716"/>
              <a:chExt cx="1035487" cy="186657"/>
            </a:xfrm>
          </p:grpSpPr>
          <p:pic>
            <p:nvPicPr>
              <p:cNvPr id="33" name="object 19">
                <a:extLst>
                  <a:ext uri="{FF2B5EF4-FFF2-40B4-BE49-F238E27FC236}">
                    <a16:creationId xmlns:a16="http://schemas.microsoft.com/office/drawing/2014/main" id="{52141E47-003E-37E4-0BC9-EF5499C3C3C0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8045901" y="10174273"/>
                <a:ext cx="148937" cy="176067"/>
              </a:xfrm>
              <a:prstGeom prst="rect">
                <a:avLst/>
              </a:prstGeom>
            </p:spPr>
          </p:pic>
          <p:pic>
            <p:nvPicPr>
              <p:cNvPr id="34" name="object 20">
                <a:extLst>
                  <a:ext uri="{FF2B5EF4-FFF2-40B4-BE49-F238E27FC236}">
                    <a16:creationId xmlns:a16="http://schemas.microsoft.com/office/drawing/2014/main" id="{DD85145E-A47C-E6D8-D982-B2AB6B842FF3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8231547" y="10218319"/>
                <a:ext cx="114404" cy="134833"/>
              </a:xfrm>
              <a:prstGeom prst="rect">
                <a:avLst/>
              </a:prstGeom>
            </p:spPr>
          </p:pic>
          <p:pic>
            <p:nvPicPr>
              <p:cNvPr id="35" name="object 21">
                <a:extLst>
                  <a:ext uri="{FF2B5EF4-FFF2-40B4-BE49-F238E27FC236}">
                    <a16:creationId xmlns:a16="http://schemas.microsoft.com/office/drawing/2014/main" id="{A1E11CA8-059A-FB70-3A50-D981A29E4F7C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8378985" y="10217577"/>
                <a:ext cx="119724" cy="135796"/>
              </a:xfrm>
              <a:prstGeom prst="rect">
                <a:avLst/>
              </a:prstGeom>
            </p:spPr>
          </p:pic>
          <p:sp>
            <p:nvSpPr>
              <p:cNvPr id="36" name="object 22">
                <a:extLst>
                  <a:ext uri="{FF2B5EF4-FFF2-40B4-BE49-F238E27FC236}">
                    <a16:creationId xmlns:a16="http://schemas.microsoft.com/office/drawing/2014/main" id="{2AB2FE4E-9E34-3A18-CAD2-D55644BB94B3}"/>
                  </a:ext>
                </a:extLst>
              </p:cNvPr>
              <p:cNvSpPr/>
              <p:nvPr/>
            </p:nvSpPr>
            <p:spPr>
              <a:xfrm>
                <a:off x="18531181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37" name="object 23">
                <a:extLst>
                  <a:ext uri="{FF2B5EF4-FFF2-40B4-BE49-F238E27FC236}">
                    <a16:creationId xmlns:a16="http://schemas.microsoft.com/office/drawing/2014/main" id="{FF1319C6-E050-0EAC-2C21-562F780569CE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8588795" y="10217577"/>
                <a:ext cx="135556" cy="135796"/>
              </a:xfrm>
              <a:prstGeom prst="rect">
                <a:avLst/>
              </a:prstGeom>
            </p:spPr>
          </p:pic>
          <p:pic>
            <p:nvPicPr>
              <p:cNvPr id="38" name="object 24">
                <a:extLst>
                  <a:ext uri="{FF2B5EF4-FFF2-40B4-BE49-F238E27FC236}">
                    <a16:creationId xmlns:a16="http://schemas.microsoft.com/office/drawing/2014/main" id="{6B178BEF-58E0-3CA3-1030-EA3C1BDF9C7A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8759347" y="10217566"/>
                <a:ext cx="113682" cy="132770"/>
              </a:xfrm>
              <a:prstGeom prst="rect">
                <a:avLst/>
              </a:prstGeom>
            </p:spPr>
          </p:pic>
          <p:pic>
            <p:nvPicPr>
              <p:cNvPr id="39" name="object 25">
                <a:extLst>
                  <a:ext uri="{FF2B5EF4-FFF2-40B4-BE49-F238E27FC236}">
                    <a16:creationId xmlns:a16="http://schemas.microsoft.com/office/drawing/2014/main" id="{3F489D9E-6DA3-F420-9097-E0DB5AFE9185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8904482" y="10218319"/>
                <a:ext cx="114425" cy="134833"/>
              </a:xfrm>
              <a:prstGeom prst="rect">
                <a:avLst/>
              </a:prstGeom>
            </p:spPr>
          </p:pic>
          <p:sp>
            <p:nvSpPr>
              <p:cNvPr id="40" name="object 26">
                <a:extLst>
                  <a:ext uri="{FF2B5EF4-FFF2-40B4-BE49-F238E27FC236}">
                    <a16:creationId xmlns:a16="http://schemas.microsoft.com/office/drawing/2014/main" id="{E18AECAA-BBB5-DC89-B6A7-3EBC7CC4CB04}"/>
                  </a:ext>
                </a:extLst>
              </p:cNvPr>
              <p:cNvSpPr/>
              <p:nvPr/>
            </p:nvSpPr>
            <p:spPr>
              <a:xfrm>
                <a:off x="19061703" y="10166716"/>
                <a:ext cx="1968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84150">
                    <a:moveTo>
                      <a:pt x="19381" y="0"/>
                    </a:moveTo>
                    <a:lnTo>
                      <a:pt x="0" y="0"/>
                    </a:lnTo>
                    <a:lnTo>
                      <a:pt x="0" y="183617"/>
                    </a:lnTo>
                    <a:lnTo>
                      <a:pt x="19381" y="183617"/>
                    </a:lnTo>
                    <a:lnTo>
                      <a:pt x="19381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22" name="object 27">
              <a:extLst>
                <a:ext uri="{FF2B5EF4-FFF2-40B4-BE49-F238E27FC236}">
                  <a16:creationId xmlns:a16="http://schemas.microsoft.com/office/drawing/2014/main" id="{72949B73-8091-8E41-DF11-00441A63E9C8}"/>
                </a:ext>
              </a:extLst>
            </p:cNvPr>
            <p:cNvGrpSpPr/>
            <p:nvPr/>
          </p:nvGrpSpPr>
          <p:grpSpPr>
            <a:xfrm>
              <a:off x="10418876" y="6619228"/>
              <a:ext cx="183063" cy="117993"/>
              <a:chOff x="16477963" y="10468632"/>
              <a:chExt cx="289523" cy="186612"/>
            </a:xfrm>
          </p:grpSpPr>
          <p:pic>
            <p:nvPicPr>
              <p:cNvPr id="31" name="object 28">
                <a:extLst>
                  <a:ext uri="{FF2B5EF4-FFF2-40B4-BE49-F238E27FC236}">
                    <a16:creationId xmlns:a16="http://schemas.microsoft.com/office/drawing/2014/main" id="{59197EAC-157E-D86C-B76D-3E5BE1FC93B5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6477963" y="10468632"/>
                <a:ext cx="131283" cy="186371"/>
              </a:xfrm>
              <a:prstGeom prst="rect">
                <a:avLst/>
              </a:prstGeom>
            </p:spPr>
          </p:pic>
          <p:pic>
            <p:nvPicPr>
              <p:cNvPr id="32" name="object 29">
                <a:extLst>
                  <a:ext uri="{FF2B5EF4-FFF2-40B4-BE49-F238E27FC236}">
                    <a16:creationId xmlns:a16="http://schemas.microsoft.com/office/drawing/2014/main" id="{FAA12C6E-4579-ABEC-ABB3-696BC87A05E9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6644506" y="10519427"/>
                <a:ext cx="122980" cy="135817"/>
              </a:xfrm>
              <a:prstGeom prst="rect">
                <a:avLst/>
              </a:prstGeom>
            </p:spPr>
          </p:pic>
        </p:grpSp>
        <p:grpSp>
          <p:nvGrpSpPr>
            <p:cNvPr id="23" name="object 30">
              <a:extLst>
                <a:ext uri="{FF2B5EF4-FFF2-40B4-BE49-F238E27FC236}">
                  <a16:creationId xmlns:a16="http://schemas.microsoft.com/office/drawing/2014/main" id="{630F551D-C067-489C-67F4-7C3AB39553F4}"/>
                </a:ext>
              </a:extLst>
            </p:cNvPr>
            <p:cNvGrpSpPr/>
            <p:nvPr/>
          </p:nvGrpSpPr>
          <p:grpSpPr>
            <a:xfrm>
              <a:off x="10670822" y="6612538"/>
              <a:ext cx="248592" cy="124683"/>
              <a:chOff x="16876428" y="10458052"/>
              <a:chExt cx="393160" cy="197192"/>
            </a:xfrm>
          </p:grpSpPr>
          <p:pic>
            <p:nvPicPr>
              <p:cNvPr id="29" name="object 31">
                <a:extLst>
                  <a:ext uri="{FF2B5EF4-FFF2-40B4-BE49-F238E27FC236}">
                    <a16:creationId xmlns:a16="http://schemas.microsoft.com/office/drawing/2014/main" id="{9F3A2307-B04B-79CB-11B1-F0CB5FC71CE8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6876428" y="10476140"/>
                <a:ext cx="152173" cy="176067"/>
              </a:xfrm>
              <a:prstGeom prst="rect">
                <a:avLst/>
              </a:prstGeom>
            </p:spPr>
          </p:pic>
          <p:pic>
            <p:nvPicPr>
              <p:cNvPr id="30" name="object 32">
                <a:extLst>
                  <a:ext uri="{FF2B5EF4-FFF2-40B4-BE49-F238E27FC236}">
                    <a16:creationId xmlns:a16="http://schemas.microsoft.com/office/drawing/2014/main" id="{4102D612-ED50-B674-DE95-ECA681B6F1A5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7056025" y="10458052"/>
                <a:ext cx="213563" cy="197192"/>
              </a:xfrm>
              <a:prstGeom prst="rect">
                <a:avLst/>
              </a:prstGeom>
            </p:spPr>
          </p:pic>
        </p:grpSp>
        <p:grpSp>
          <p:nvGrpSpPr>
            <p:cNvPr id="24" name="object 33">
              <a:extLst>
                <a:ext uri="{FF2B5EF4-FFF2-40B4-BE49-F238E27FC236}">
                  <a16:creationId xmlns:a16="http://schemas.microsoft.com/office/drawing/2014/main" id="{8DF571A7-2E2E-0813-D779-5DCAD413C3BE}"/>
                </a:ext>
              </a:extLst>
            </p:cNvPr>
            <p:cNvGrpSpPr/>
            <p:nvPr/>
          </p:nvGrpSpPr>
          <p:grpSpPr>
            <a:xfrm>
              <a:off x="10987189" y="6623978"/>
              <a:ext cx="482571" cy="137092"/>
              <a:chOff x="17376778" y="10476145"/>
              <a:chExt cx="763210" cy="216817"/>
            </a:xfrm>
          </p:grpSpPr>
          <p:pic>
            <p:nvPicPr>
              <p:cNvPr id="25" name="object 34">
                <a:extLst>
                  <a:ext uri="{FF2B5EF4-FFF2-40B4-BE49-F238E27FC236}">
                    <a16:creationId xmlns:a16="http://schemas.microsoft.com/office/drawing/2014/main" id="{BA603702-BF26-A60F-D540-3AA9E3FBD456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7376778" y="10476145"/>
                <a:ext cx="156414" cy="176057"/>
              </a:xfrm>
              <a:prstGeom prst="rect">
                <a:avLst/>
              </a:prstGeom>
            </p:spPr>
          </p:pic>
          <p:pic>
            <p:nvPicPr>
              <p:cNvPr id="26" name="object 35">
                <a:extLst>
                  <a:ext uri="{FF2B5EF4-FFF2-40B4-BE49-F238E27FC236}">
                    <a16:creationId xmlns:a16="http://schemas.microsoft.com/office/drawing/2014/main" id="{1E75A7D8-F123-6D1E-13E7-451277C9A0D0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7564932" y="10514911"/>
                <a:ext cx="132278" cy="140330"/>
              </a:xfrm>
              <a:prstGeom prst="rect">
                <a:avLst/>
              </a:prstGeom>
            </p:spPr>
          </p:pic>
          <p:pic>
            <p:nvPicPr>
              <p:cNvPr id="27" name="object 36">
                <a:extLst>
                  <a:ext uri="{FF2B5EF4-FFF2-40B4-BE49-F238E27FC236}">
                    <a16:creationId xmlns:a16="http://schemas.microsoft.com/office/drawing/2014/main" id="{D8F4E4A6-73C1-3EDE-D18D-48CA74BBDC8C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7719634" y="10514884"/>
                <a:ext cx="141587" cy="178078"/>
              </a:xfrm>
              <a:prstGeom prst="rect">
                <a:avLst/>
              </a:prstGeom>
            </p:spPr>
          </p:pic>
          <p:pic>
            <p:nvPicPr>
              <p:cNvPr id="28" name="object 37">
                <a:extLst>
                  <a:ext uri="{FF2B5EF4-FFF2-40B4-BE49-F238E27FC236}">
                    <a16:creationId xmlns:a16="http://schemas.microsoft.com/office/drawing/2014/main" id="{BE297DB7-7D48-776A-1EC5-71416512206E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7895495" y="10514876"/>
                <a:ext cx="244493" cy="140368"/>
              </a:xfrm>
              <a:prstGeom prst="rect">
                <a:avLst/>
              </a:prstGeom>
            </p:spPr>
          </p:pic>
        </p:grpSp>
      </p:grpSp>
      <p:sp>
        <p:nvSpPr>
          <p:cNvPr id="51" name="object 38">
            <a:extLst>
              <a:ext uri="{FF2B5EF4-FFF2-40B4-BE49-F238E27FC236}">
                <a16:creationId xmlns:a16="http://schemas.microsoft.com/office/drawing/2014/main" id="{2E520BA9-AD27-81EE-5FE4-B2F7E0979A09}"/>
              </a:ext>
            </a:extLst>
          </p:cNvPr>
          <p:cNvSpPr/>
          <p:nvPr/>
        </p:nvSpPr>
        <p:spPr>
          <a:xfrm>
            <a:off x="0" y="0"/>
            <a:ext cx="899303" cy="883920"/>
          </a:xfrm>
          <a:custGeom>
            <a:avLst/>
            <a:gdLst/>
            <a:ahLst/>
            <a:cxnLst/>
            <a:rect l="l" t="t" r="r" b="b"/>
            <a:pathLst>
              <a:path w="5791200" h="5692140">
                <a:moveTo>
                  <a:pt x="5790787" y="0"/>
                </a:moveTo>
                <a:lnTo>
                  <a:pt x="0" y="0"/>
                </a:lnTo>
                <a:lnTo>
                  <a:pt x="0" y="5691659"/>
                </a:lnTo>
                <a:lnTo>
                  <a:pt x="5790787" y="0"/>
                </a:lnTo>
                <a:close/>
              </a:path>
            </a:pathLst>
          </a:custGeom>
          <a:solidFill>
            <a:srgbClr val="E422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pic>
        <p:nvPicPr>
          <p:cNvPr id="52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E55E9ECD-A045-0B51-99E5-03CC2F8853DA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0589245" y="9168"/>
            <a:ext cx="1600966" cy="9828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1776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5BA819-959E-CB6D-2C4E-5BD933062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FC833479-86EE-C2DE-B616-A92604E19AC9}"/>
              </a:ext>
            </a:extLst>
          </p:cNvPr>
          <p:cNvSpPr txBox="1"/>
          <p:nvPr/>
        </p:nvSpPr>
        <p:spPr>
          <a:xfrm>
            <a:off x="952411" y="1003689"/>
            <a:ext cx="10845888" cy="358870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es-AR" sz="2000" kern="1200" noProof="0" dirty="0">
                <a:latin typeface="Aptos Narrow"/>
              </a:rPr>
              <a:t>Se construyen </a:t>
            </a:r>
            <a:r>
              <a:rPr lang="es-AR" sz="2000" dirty="0">
                <a:latin typeface="Aptos Narrow"/>
              </a:rPr>
              <a:t>categorías</a:t>
            </a:r>
            <a:r>
              <a:rPr lang="es-AR" sz="2000" kern="1200" noProof="0" dirty="0">
                <a:latin typeface="Aptos Narrow"/>
              </a:rPr>
              <a:t> </a:t>
            </a:r>
            <a:r>
              <a:rPr lang="es-AR" sz="2000" dirty="0">
                <a:latin typeface="Aptos Narrow"/>
              </a:rPr>
              <a:t>en relación con la ocupación o vacío de edificación:</a:t>
            </a:r>
            <a:r>
              <a:rPr lang="es-AR" sz="2000" kern="1200" noProof="0" dirty="0">
                <a:latin typeface="Aptos Narrow"/>
              </a:rPr>
              <a:t> </a:t>
            </a:r>
            <a:endParaRPr lang="es-AR" dirty="0">
              <a:latin typeface="Aptos Narrow"/>
            </a:endParaRPr>
          </a:p>
        </p:txBody>
      </p:sp>
      <p:pic>
        <p:nvPicPr>
          <p:cNvPr id="9" name="Picture 8" descr="A screenshot of a game&#10;&#10;AI-generated content may be incorrect.">
            <a:extLst>
              <a:ext uri="{FF2B5EF4-FFF2-40B4-BE49-F238E27FC236}">
                <a16:creationId xmlns:a16="http://schemas.microsoft.com/office/drawing/2014/main" id="{99B1E933-DA53-9286-2059-9D921A69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905" y="1607177"/>
            <a:ext cx="2203726" cy="2386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7DB3F9-B5C5-79DF-4A43-F129B67CAD71}"/>
              </a:ext>
            </a:extLst>
          </p:cNvPr>
          <p:cNvSpPr txBox="1"/>
          <p:nvPr/>
        </p:nvSpPr>
        <p:spPr>
          <a:xfrm>
            <a:off x="7090170" y="2820168"/>
            <a:ext cx="1764322" cy="672525"/>
          </a:xfrm>
          <a:prstGeom prst="leftArrow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AR" sz="1600" dirty="0"/>
              <a:t>Vacías 2022 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B629B6-AF45-CC85-7F4D-A941801EE46B}"/>
              </a:ext>
            </a:extLst>
          </p:cNvPr>
          <p:cNvSpPr txBox="1"/>
          <p:nvPr/>
        </p:nvSpPr>
        <p:spPr>
          <a:xfrm>
            <a:off x="6546145" y="3414144"/>
            <a:ext cx="2101932" cy="672525"/>
          </a:xfrm>
          <a:prstGeom prst="lef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AR" sz="1600" dirty="0"/>
              <a:t>Crecimiento 2022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04CE34-8700-2086-C337-608C59E57298}"/>
              </a:ext>
            </a:extLst>
          </p:cNvPr>
          <p:cNvSpPr txBox="1"/>
          <p:nvPr/>
        </p:nvSpPr>
        <p:spPr>
          <a:xfrm>
            <a:off x="3368516" y="2831208"/>
            <a:ext cx="1837636" cy="672525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sz="1600" dirty="0">
                <a:solidFill>
                  <a:srgbClr val="FFC000"/>
                </a:solidFill>
              </a:rPr>
              <a:t>Ocupación 2014</a:t>
            </a:r>
            <a:endParaRPr lang="en-US" sz="1600">
              <a:solidFill>
                <a:srgbClr val="FFC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630BAB-0CF8-07E6-7D87-ED4CAB08CD6D}"/>
              </a:ext>
            </a:extLst>
          </p:cNvPr>
          <p:cNvSpPr txBox="1"/>
          <p:nvPr/>
        </p:nvSpPr>
        <p:spPr>
          <a:xfrm>
            <a:off x="3043459" y="3488820"/>
            <a:ext cx="2692778" cy="672525"/>
          </a:xfrm>
          <a:prstGeom prst="rightArrow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sz="1600" dirty="0"/>
              <a:t>Densificación 2014-2022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E28E98-5D9E-4D69-36CF-B46FAA9A5917}"/>
              </a:ext>
            </a:extLst>
          </p:cNvPr>
          <p:cNvSpPr txBox="1"/>
          <p:nvPr/>
        </p:nvSpPr>
        <p:spPr>
          <a:xfrm>
            <a:off x="1800342" y="2113383"/>
            <a:ext cx="810592" cy="44267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sz="2000"/>
              <a:t>2014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E85764-AB1E-E4EF-F23A-6D715EDCBCFF}"/>
              </a:ext>
            </a:extLst>
          </p:cNvPr>
          <p:cNvSpPr txBox="1"/>
          <p:nvPr/>
        </p:nvSpPr>
        <p:spPr>
          <a:xfrm>
            <a:off x="1800342" y="3416514"/>
            <a:ext cx="810593" cy="4426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sz="2000" dirty="0"/>
              <a:t>2022</a:t>
            </a:r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873E991-E4D0-FCAC-2F3F-1982E74C4870}"/>
              </a:ext>
            </a:extLst>
          </p:cNvPr>
          <p:cNvCxnSpPr/>
          <p:nvPr/>
        </p:nvCxnSpPr>
        <p:spPr>
          <a:xfrm>
            <a:off x="830725" y="2800286"/>
            <a:ext cx="11054520" cy="33130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6">
            <a:extLst>
              <a:ext uri="{FF2B5EF4-FFF2-40B4-BE49-F238E27FC236}">
                <a16:creationId xmlns:a16="http://schemas.microsoft.com/office/drawing/2014/main" id="{75CD90EB-0844-F853-46EA-3E721C0B6D3F}"/>
              </a:ext>
            </a:extLst>
          </p:cNvPr>
          <p:cNvSpPr txBox="1"/>
          <p:nvPr/>
        </p:nvSpPr>
        <p:spPr>
          <a:xfrm>
            <a:off x="952412" y="4288839"/>
            <a:ext cx="10932834" cy="171438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AR" b="1" dirty="0">
                <a:solidFill>
                  <a:schemeClr val="accent2">
                    <a:lumMod val="50000"/>
                  </a:schemeClr>
                </a:solidFill>
                <a:latin typeface="Aptos Narrow"/>
              </a:rPr>
              <a:t>Ocupación: </a:t>
            </a:r>
            <a:r>
              <a:rPr lang="es-AR" dirty="0">
                <a:latin typeface="Aptos Narrow"/>
              </a:rPr>
              <a:t>Parcelas identificadas en 2014 y no se observa nueva edificación en 2022. </a:t>
            </a:r>
          </a:p>
          <a:p>
            <a:pPr>
              <a:lnSpc>
                <a:spcPct val="150000"/>
              </a:lnSpc>
            </a:pPr>
            <a:r>
              <a:rPr lang="es-AR" b="1" dirty="0">
                <a:solidFill>
                  <a:srgbClr val="FFC000"/>
                </a:solidFill>
                <a:latin typeface="Aptos Narrow"/>
              </a:rPr>
              <a:t>Densificación: </a:t>
            </a:r>
            <a:r>
              <a:rPr lang="es-AR" dirty="0">
                <a:latin typeface="Aptos Narrow"/>
              </a:rPr>
              <a:t>Parcelas que en 2014 se encuentran ocupadas y que en 2022 se suma una nueva edificación.</a:t>
            </a:r>
          </a:p>
          <a:p>
            <a:pPr>
              <a:lnSpc>
                <a:spcPct val="150000"/>
              </a:lnSpc>
            </a:pPr>
            <a:r>
              <a:rPr lang="es-AR" b="1" dirty="0">
                <a:solidFill>
                  <a:schemeClr val="accent6"/>
                </a:solidFill>
                <a:latin typeface="Aptos Narrow"/>
              </a:rPr>
              <a:t>Crecimiento: </a:t>
            </a:r>
            <a:r>
              <a:rPr lang="es-AR" dirty="0">
                <a:latin typeface="Aptos Narrow"/>
              </a:rPr>
              <a:t>Parcelas que en 2014 están vacías y que en 2022 se ocupan con nueva edificación. </a:t>
            </a:r>
            <a:endParaRPr lang="en-US">
              <a:solidFill>
                <a:srgbClr val="000000"/>
              </a:solidFill>
              <a:latin typeface="Aptos Narrow"/>
            </a:endParaRPr>
          </a:p>
          <a:p>
            <a:pPr>
              <a:lnSpc>
                <a:spcPct val="150000"/>
              </a:lnSpc>
            </a:pPr>
            <a:r>
              <a:rPr lang="es-AR" b="1" dirty="0">
                <a:solidFill>
                  <a:schemeClr val="bg1">
                    <a:lumMod val="50000"/>
                  </a:schemeClr>
                </a:solidFill>
                <a:latin typeface="Aptos Narrow"/>
              </a:rPr>
              <a:t>Vacías de edificación: </a:t>
            </a:r>
            <a:r>
              <a:rPr lang="es-AR" dirty="0">
                <a:latin typeface="Aptos Narrow"/>
              </a:rPr>
              <a:t>No se observaron ocupaciones ni en 2014, ni en 2022.</a:t>
            </a:r>
            <a:endParaRPr lang="en-US" dirty="0">
              <a:latin typeface="Aptos Narrow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2B22D6-229F-8B96-69A7-6349089A7B3A}"/>
              </a:ext>
            </a:extLst>
          </p:cNvPr>
          <p:cNvSpPr txBox="1"/>
          <p:nvPr/>
        </p:nvSpPr>
        <p:spPr>
          <a:xfrm>
            <a:off x="899303" y="282749"/>
            <a:ext cx="58521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ptos Narrow" panose="020B0004020202020204" pitchFamily="34" charset="0"/>
              </a:rPr>
              <a:t>METODOLOGÍA</a:t>
            </a:r>
            <a:endParaRPr lang="es-AR" sz="2800" dirty="0">
              <a:solidFill>
                <a:schemeClr val="bg1">
                  <a:lumMod val="50000"/>
                </a:schemeClr>
              </a:solidFill>
              <a:latin typeface="Aptos Narrow" panose="020B0004020202020204" pitchFamily="34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7452264B-4CA6-4A4E-8249-BA80826B9D64}"/>
              </a:ext>
            </a:extLst>
          </p:cNvPr>
          <p:cNvGrpSpPr/>
          <p:nvPr/>
        </p:nvGrpSpPr>
        <p:grpSpPr>
          <a:xfrm>
            <a:off x="8276986" y="6127288"/>
            <a:ext cx="3521313" cy="401515"/>
            <a:chOff x="8543686" y="6393988"/>
            <a:chExt cx="3521313" cy="401515"/>
          </a:xfrm>
        </p:grpSpPr>
        <p:sp>
          <p:nvSpPr>
            <p:cNvPr id="6" name="object 2">
              <a:extLst>
                <a:ext uri="{FF2B5EF4-FFF2-40B4-BE49-F238E27FC236}">
                  <a16:creationId xmlns:a16="http://schemas.microsoft.com/office/drawing/2014/main" id="{EAD45957-7B06-2985-684C-C8547138D26E}"/>
                </a:ext>
              </a:extLst>
            </p:cNvPr>
            <p:cNvSpPr/>
            <p:nvPr/>
          </p:nvSpPr>
          <p:spPr>
            <a:xfrm>
              <a:off x="8543686" y="6393998"/>
              <a:ext cx="360150" cy="401505"/>
            </a:xfrm>
            <a:custGeom>
              <a:avLst/>
              <a:gdLst/>
              <a:ahLst/>
              <a:cxnLst/>
              <a:rect l="l" t="t" r="r" b="b"/>
              <a:pathLst>
                <a:path w="569594" h="635000">
                  <a:moveTo>
                    <a:pt x="569354" y="0"/>
                  </a:moveTo>
                  <a:lnTo>
                    <a:pt x="363318" y="0"/>
                  </a:lnTo>
                  <a:lnTo>
                    <a:pt x="363318" y="366774"/>
                  </a:lnTo>
                  <a:lnTo>
                    <a:pt x="362120" y="390754"/>
                  </a:lnTo>
                  <a:lnTo>
                    <a:pt x="343434" y="434688"/>
                  </a:lnTo>
                  <a:lnTo>
                    <a:pt x="303401" y="455709"/>
                  </a:lnTo>
                  <a:lnTo>
                    <a:pt x="284692" y="457336"/>
                  </a:lnTo>
                  <a:lnTo>
                    <a:pt x="265972" y="455709"/>
                  </a:lnTo>
                  <a:lnTo>
                    <a:pt x="225940" y="434688"/>
                  </a:lnTo>
                  <a:lnTo>
                    <a:pt x="206487" y="391145"/>
                  </a:lnTo>
                  <a:lnTo>
                    <a:pt x="205145" y="366774"/>
                  </a:lnTo>
                  <a:lnTo>
                    <a:pt x="205145" y="0"/>
                  </a:lnTo>
                  <a:lnTo>
                    <a:pt x="0" y="0"/>
                  </a:lnTo>
                  <a:lnTo>
                    <a:pt x="0" y="357716"/>
                  </a:lnTo>
                  <a:lnTo>
                    <a:pt x="4238" y="425213"/>
                  </a:lnTo>
                  <a:lnTo>
                    <a:pt x="16951" y="479974"/>
                  </a:lnTo>
                  <a:lnTo>
                    <a:pt x="38135" y="524550"/>
                  </a:lnTo>
                  <a:lnTo>
                    <a:pt x="67788" y="561490"/>
                  </a:lnTo>
                  <a:lnTo>
                    <a:pt x="98152" y="586507"/>
                  </a:lnTo>
                  <a:lnTo>
                    <a:pt x="135027" y="606869"/>
                  </a:lnTo>
                  <a:lnTo>
                    <a:pt x="178409" y="622056"/>
                  </a:lnTo>
                  <a:lnTo>
                    <a:pt x="228298" y="631549"/>
                  </a:lnTo>
                  <a:lnTo>
                    <a:pt x="284692" y="634828"/>
                  </a:lnTo>
                  <a:lnTo>
                    <a:pt x="341092" y="631549"/>
                  </a:lnTo>
                  <a:lnTo>
                    <a:pt x="390984" y="622056"/>
                  </a:lnTo>
                  <a:lnTo>
                    <a:pt x="434368" y="606869"/>
                  </a:lnTo>
                  <a:lnTo>
                    <a:pt x="471243" y="586507"/>
                  </a:lnTo>
                  <a:lnTo>
                    <a:pt x="501607" y="561490"/>
                  </a:lnTo>
                  <a:lnTo>
                    <a:pt x="531257" y="524550"/>
                  </a:lnTo>
                  <a:lnTo>
                    <a:pt x="552434" y="479974"/>
                  </a:lnTo>
                  <a:lnTo>
                    <a:pt x="565140" y="425213"/>
                  </a:lnTo>
                  <a:lnTo>
                    <a:pt x="569354" y="357716"/>
                  </a:lnTo>
                  <a:lnTo>
                    <a:pt x="56935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226FED53-3F0A-820E-2141-F0B9B1248F1A}"/>
                </a:ext>
              </a:extLst>
            </p:cNvPr>
            <p:cNvSpPr/>
            <p:nvPr/>
          </p:nvSpPr>
          <p:spPr>
            <a:xfrm>
              <a:off x="8972265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84" y="0"/>
                  </a:moveTo>
                  <a:lnTo>
                    <a:pt x="397652" y="0"/>
                  </a:lnTo>
                  <a:lnTo>
                    <a:pt x="397723" y="262696"/>
                  </a:lnTo>
                  <a:lnTo>
                    <a:pt x="398216" y="283569"/>
                  </a:lnTo>
                  <a:lnTo>
                    <a:pt x="399556" y="308680"/>
                  </a:lnTo>
                  <a:lnTo>
                    <a:pt x="402165" y="348638"/>
                  </a:lnTo>
                  <a:lnTo>
                    <a:pt x="221406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10" y="624902"/>
                  </a:lnTo>
                  <a:lnTo>
                    <a:pt x="198740" y="362166"/>
                  </a:lnTo>
                  <a:lnTo>
                    <a:pt x="198246" y="341303"/>
                  </a:lnTo>
                  <a:lnTo>
                    <a:pt x="196906" y="316191"/>
                  </a:lnTo>
                  <a:lnTo>
                    <a:pt x="194297" y="276221"/>
                  </a:lnTo>
                  <a:lnTo>
                    <a:pt x="384093" y="624902"/>
                  </a:lnTo>
                  <a:lnTo>
                    <a:pt x="596484" y="624902"/>
                  </a:lnTo>
                  <a:lnTo>
                    <a:pt x="59648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B6F354F7-B2C4-D5DD-0A81-2AB60A45E1A0}"/>
                </a:ext>
              </a:extLst>
            </p:cNvPr>
            <p:cNvSpPr/>
            <p:nvPr/>
          </p:nvSpPr>
          <p:spPr>
            <a:xfrm>
              <a:off x="9420833" y="6393988"/>
              <a:ext cx="357340" cy="395483"/>
            </a:xfrm>
            <a:custGeom>
              <a:avLst/>
              <a:gdLst/>
              <a:ahLst/>
              <a:cxnLst/>
              <a:rect l="l" t="t" r="r" b="b"/>
              <a:pathLst>
                <a:path w="565150" h="625475">
                  <a:moveTo>
                    <a:pt x="271143" y="0"/>
                  </a:moveTo>
                  <a:lnTo>
                    <a:pt x="0" y="0"/>
                  </a:lnTo>
                  <a:lnTo>
                    <a:pt x="0" y="624912"/>
                  </a:lnTo>
                  <a:lnTo>
                    <a:pt x="204234" y="624912"/>
                  </a:lnTo>
                  <a:lnTo>
                    <a:pt x="204234" y="416605"/>
                  </a:lnTo>
                  <a:lnTo>
                    <a:pt x="441855" y="416605"/>
                  </a:lnTo>
                  <a:lnTo>
                    <a:pt x="424740" y="387621"/>
                  </a:lnTo>
                  <a:lnTo>
                    <a:pt x="445970" y="373938"/>
                  </a:lnTo>
                  <a:lnTo>
                    <a:pt x="473053" y="350782"/>
                  </a:lnTo>
                  <a:lnTo>
                    <a:pt x="499917" y="315630"/>
                  </a:lnTo>
                  <a:lnTo>
                    <a:pt x="520489" y="265957"/>
                  </a:lnTo>
                  <a:lnTo>
                    <a:pt x="520897" y="262641"/>
                  </a:lnTo>
                  <a:lnTo>
                    <a:pt x="203355" y="262641"/>
                  </a:lnTo>
                  <a:lnTo>
                    <a:pt x="203355" y="153963"/>
                  </a:lnTo>
                  <a:lnTo>
                    <a:pt x="523393" y="153963"/>
                  </a:lnTo>
                  <a:lnTo>
                    <a:pt x="523045" y="150996"/>
                  </a:lnTo>
                  <a:lnTo>
                    <a:pt x="507226" y="108690"/>
                  </a:lnTo>
                  <a:lnTo>
                    <a:pt x="482936" y="73173"/>
                  </a:lnTo>
                  <a:lnTo>
                    <a:pt x="451871" y="45297"/>
                  </a:lnTo>
                  <a:lnTo>
                    <a:pt x="415368" y="24843"/>
                  </a:lnTo>
                  <a:lnTo>
                    <a:pt x="373357" y="10758"/>
                  </a:lnTo>
                  <a:lnTo>
                    <a:pt x="325421" y="2619"/>
                  </a:lnTo>
                  <a:lnTo>
                    <a:pt x="271143" y="0"/>
                  </a:lnTo>
                  <a:close/>
                </a:path>
                <a:path w="565150" h="625475">
                  <a:moveTo>
                    <a:pt x="441855" y="416605"/>
                  </a:moveTo>
                  <a:lnTo>
                    <a:pt x="230464" y="416605"/>
                  </a:lnTo>
                  <a:lnTo>
                    <a:pt x="329864" y="624912"/>
                  </a:lnTo>
                  <a:lnTo>
                    <a:pt x="564862" y="624912"/>
                  </a:lnTo>
                  <a:lnTo>
                    <a:pt x="441855" y="416605"/>
                  </a:lnTo>
                  <a:close/>
                </a:path>
                <a:path w="565150" h="625475">
                  <a:moveTo>
                    <a:pt x="523393" y="153963"/>
                  </a:moveTo>
                  <a:lnTo>
                    <a:pt x="254861" y="153963"/>
                  </a:lnTo>
                  <a:lnTo>
                    <a:pt x="270186" y="154785"/>
                  </a:lnTo>
                  <a:lnTo>
                    <a:pt x="282547" y="157136"/>
                  </a:lnTo>
                  <a:lnTo>
                    <a:pt x="314756" y="179214"/>
                  </a:lnTo>
                  <a:lnTo>
                    <a:pt x="322670" y="208297"/>
                  </a:lnTo>
                  <a:lnTo>
                    <a:pt x="320538" y="225528"/>
                  </a:lnTo>
                  <a:lnTo>
                    <a:pt x="292742" y="256143"/>
                  </a:lnTo>
                  <a:lnTo>
                    <a:pt x="254861" y="262641"/>
                  </a:lnTo>
                  <a:lnTo>
                    <a:pt x="520897" y="262641"/>
                  </a:lnTo>
                  <a:lnTo>
                    <a:pt x="528695" y="199240"/>
                  </a:lnTo>
                  <a:lnTo>
                    <a:pt x="523489" y="154785"/>
                  </a:lnTo>
                  <a:lnTo>
                    <a:pt x="523393" y="153963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65D9FCD7-D096-F325-E8C0-648A9A5C5405}"/>
                </a:ext>
              </a:extLst>
            </p:cNvPr>
            <p:cNvSpPr/>
            <p:nvPr/>
          </p:nvSpPr>
          <p:spPr>
            <a:xfrm>
              <a:off x="9812256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94" y="0"/>
                  </a:moveTo>
                  <a:lnTo>
                    <a:pt x="397673" y="0"/>
                  </a:lnTo>
                  <a:lnTo>
                    <a:pt x="397744" y="262696"/>
                  </a:lnTo>
                  <a:lnTo>
                    <a:pt x="398236" y="283569"/>
                  </a:lnTo>
                  <a:lnTo>
                    <a:pt x="399573" y="308680"/>
                  </a:lnTo>
                  <a:lnTo>
                    <a:pt x="402176" y="348638"/>
                  </a:lnTo>
                  <a:lnTo>
                    <a:pt x="221427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63" y="624902"/>
                  </a:lnTo>
                  <a:lnTo>
                    <a:pt x="198792" y="362187"/>
                  </a:lnTo>
                  <a:lnTo>
                    <a:pt x="198295" y="341324"/>
                  </a:lnTo>
                  <a:lnTo>
                    <a:pt x="196945" y="316212"/>
                  </a:lnTo>
                  <a:lnTo>
                    <a:pt x="194318" y="276242"/>
                  </a:lnTo>
                  <a:lnTo>
                    <a:pt x="384103" y="624902"/>
                  </a:lnTo>
                  <a:lnTo>
                    <a:pt x="596494" y="624902"/>
                  </a:lnTo>
                  <a:lnTo>
                    <a:pt x="59649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grpSp>
          <p:nvGrpSpPr>
            <p:cNvPr id="11" name="object 6">
              <a:extLst>
                <a:ext uri="{FF2B5EF4-FFF2-40B4-BE49-F238E27FC236}">
                  <a16:creationId xmlns:a16="http://schemas.microsoft.com/office/drawing/2014/main" id="{0994F66B-9F9B-FEF8-0E8A-5A4BC9C80A80}"/>
                </a:ext>
              </a:extLst>
            </p:cNvPr>
            <p:cNvGrpSpPr/>
            <p:nvPr/>
          </p:nvGrpSpPr>
          <p:grpSpPr>
            <a:xfrm>
              <a:off x="10423963" y="6430743"/>
              <a:ext cx="605743" cy="115608"/>
              <a:chOff x="16486009" y="10170534"/>
              <a:chExt cx="958013" cy="182840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id="{DC6BD439-B4B1-05F3-ACE1-CFE96107AEE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486009" y="10174235"/>
                <a:ext cx="146634" cy="178863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id="{CED94A5E-DE85-326C-20D0-B58C402F272D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676450" y="10217566"/>
                <a:ext cx="113692" cy="132770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id="{1AE7578D-FED0-A195-DE38-4E1239488706}"/>
                  </a:ext>
                </a:extLst>
              </p:cNvPr>
              <p:cNvSpPr/>
              <p:nvPr/>
            </p:nvSpPr>
            <p:spPr>
              <a:xfrm>
                <a:off x="16831895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612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612" y="179806"/>
                    </a:lnTo>
                    <a:lnTo>
                      <a:pt x="20612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48" name="object 10">
                <a:extLst>
                  <a:ext uri="{FF2B5EF4-FFF2-40B4-BE49-F238E27FC236}">
                    <a16:creationId xmlns:a16="http://schemas.microsoft.com/office/drawing/2014/main" id="{EFBEF5E2-E386-FAFE-88AE-5376C5D1266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884726" y="10220309"/>
                <a:ext cx="130048" cy="131043"/>
              </a:xfrm>
              <a:prstGeom prst="rect">
                <a:avLst/>
              </a:prstGeom>
            </p:spPr>
          </p:pic>
          <p:pic>
            <p:nvPicPr>
              <p:cNvPr id="49" name="object 11">
                <a:extLst>
                  <a:ext uri="{FF2B5EF4-FFF2-40B4-BE49-F238E27FC236}">
                    <a16:creationId xmlns:a16="http://schemas.microsoft.com/office/drawing/2014/main" id="{8F001B8B-E742-C3D6-5731-80C8C1C6038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7037162" y="10217578"/>
                <a:ext cx="122980" cy="135796"/>
              </a:xfrm>
              <a:prstGeom prst="rect">
                <a:avLst/>
              </a:prstGeom>
            </p:spPr>
          </p:pic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id="{9EF4F810-E9F9-BE22-7A9B-CA9AF882795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7194136" y="10218037"/>
                <a:ext cx="191205" cy="134829"/>
              </a:xfrm>
              <a:prstGeom prst="rect">
                <a:avLst/>
              </a:prstGeom>
            </p:spPr>
          </p:pic>
          <p:sp>
            <p:nvSpPr>
              <p:cNvPr id="51" name="object 13">
                <a:extLst>
                  <a:ext uri="{FF2B5EF4-FFF2-40B4-BE49-F238E27FC236}">
                    <a16:creationId xmlns:a16="http://schemas.microsoft.com/office/drawing/2014/main" id="{78F443CF-AB8C-49A7-ADBF-933D618747C2}"/>
                  </a:ext>
                </a:extLst>
              </p:cNvPr>
              <p:cNvSpPr/>
              <p:nvPr/>
            </p:nvSpPr>
            <p:spPr>
              <a:xfrm>
                <a:off x="17421797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31" y="49784"/>
                    </a:lnTo>
                    <a:lnTo>
                      <a:pt x="1231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2" name="object 14">
              <a:extLst>
                <a:ext uri="{FF2B5EF4-FFF2-40B4-BE49-F238E27FC236}">
                  <a16:creationId xmlns:a16="http://schemas.microsoft.com/office/drawing/2014/main" id="{F2B759A7-3F8B-83FA-C0A4-B61DC2427382}"/>
                </a:ext>
              </a:extLst>
            </p:cNvPr>
            <p:cNvGrpSpPr/>
            <p:nvPr/>
          </p:nvGrpSpPr>
          <p:grpSpPr>
            <a:xfrm>
              <a:off x="11052397" y="6428324"/>
              <a:ext cx="280727" cy="117887"/>
              <a:chOff x="17479908" y="10166708"/>
              <a:chExt cx="443984" cy="186444"/>
            </a:xfrm>
          </p:grpSpPr>
          <p:pic>
            <p:nvPicPr>
              <p:cNvPr id="42" name="object 15">
                <a:extLst>
                  <a:ext uri="{FF2B5EF4-FFF2-40B4-BE49-F238E27FC236}">
                    <a16:creationId xmlns:a16="http://schemas.microsoft.com/office/drawing/2014/main" id="{EADD325F-2F4D-B8AF-CBB7-0E4BED53F0DD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644672" y="10218319"/>
                <a:ext cx="114425" cy="134833"/>
              </a:xfrm>
              <a:prstGeom prst="rect">
                <a:avLst/>
              </a:prstGeom>
            </p:spPr>
          </p:pic>
          <p:pic>
            <p:nvPicPr>
              <p:cNvPr id="43" name="object 16">
                <a:extLst>
                  <a:ext uri="{FF2B5EF4-FFF2-40B4-BE49-F238E27FC236}">
                    <a16:creationId xmlns:a16="http://schemas.microsoft.com/office/drawing/2014/main" id="{3AFA8C04-9E3D-FFCF-C7DA-76DB78EDE798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479908" y="10166708"/>
                <a:ext cx="131283" cy="186402"/>
              </a:xfrm>
              <a:prstGeom prst="rect">
                <a:avLst/>
              </a:prstGeom>
            </p:spPr>
          </p:pic>
          <p:pic>
            <p:nvPicPr>
              <p:cNvPr id="44" name="object 17">
                <a:extLst>
                  <a:ext uri="{FF2B5EF4-FFF2-40B4-BE49-F238E27FC236}">
                    <a16:creationId xmlns:a16="http://schemas.microsoft.com/office/drawing/2014/main" id="{4A2CB1A6-2F75-D219-DF67-FBD807A9B455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792609" y="10166708"/>
                <a:ext cx="131283" cy="186402"/>
              </a:xfrm>
              <a:prstGeom prst="rect">
                <a:avLst/>
              </a:prstGeom>
            </p:spPr>
          </p:pic>
        </p:grpSp>
        <p:grpSp>
          <p:nvGrpSpPr>
            <p:cNvPr id="19" name="object 18">
              <a:extLst>
                <a:ext uri="{FF2B5EF4-FFF2-40B4-BE49-F238E27FC236}">
                  <a16:creationId xmlns:a16="http://schemas.microsoft.com/office/drawing/2014/main" id="{51C2CA52-32DD-19B5-3475-D03A8DB532FE}"/>
                </a:ext>
              </a:extLst>
            </p:cNvPr>
            <p:cNvGrpSpPr/>
            <p:nvPr/>
          </p:nvGrpSpPr>
          <p:grpSpPr>
            <a:xfrm>
              <a:off x="11410269" y="6428329"/>
              <a:ext cx="654730" cy="118022"/>
              <a:chOff x="18045901" y="10166716"/>
              <a:chExt cx="1035487" cy="186657"/>
            </a:xfrm>
          </p:grpSpPr>
          <p:pic>
            <p:nvPicPr>
              <p:cNvPr id="34" name="object 19">
                <a:extLst>
                  <a:ext uri="{FF2B5EF4-FFF2-40B4-BE49-F238E27FC236}">
                    <a16:creationId xmlns:a16="http://schemas.microsoft.com/office/drawing/2014/main" id="{A98F0802-DC92-93FC-A5D5-C7BAFF2273C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8045901" y="10174273"/>
                <a:ext cx="148937" cy="176067"/>
              </a:xfrm>
              <a:prstGeom prst="rect">
                <a:avLst/>
              </a:prstGeom>
            </p:spPr>
          </p:pic>
          <p:pic>
            <p:nvPicPr>
              <p:cNvPr id="35" name="object 20">
                <a:extLst>
                  <a:ext uri="{FF2B5EF4-FFF2-40B4-BE49-F238E27FC236}">
                    <a16:creationId xmlns:a16="http://schemas.microsoft.com/office/drawing/2014/main" id="{ED400F4F-0D21-9B65-336A-1ED1AD62714C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8231547" y="10218319"/>
                <a:ext cx="114404" cy="134833"/>
              </a:xfrm>
              <a:prstGeom prst="rect">
                <a:avLst/>
              </a:prstGeom>
            </p:spPr>
          </p:pic>
          <p:pic>
            <p:nvPicPr>
              <p:cNvPr id="36" name="object 21">
                <a:extLst>
                  <a:ext uri="{FF2B5EF4-FFF2-40B4-BE49-F238E27FC236}">
                    <a16:creationId xmlns:a16="http://schemas.microsoft.com/office/drawing/2014/main" id="{B553EF89-CCDF-D6D4-58DC-1874AAE6288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8378985" y="10217577"/>
                <a:ext cx="119724" cy="135796"/>
              </a:xfrm>
              <a:prstGeom prst="rect">
                <a:avLst/>
              </a:prstGeom>
            </p:spPr>
          </p:pic>
          <p:sp>
            <p:nvSpPr>
              <p:cNvPr id="37" name="object 22">
                <a:extLst>
                  <a:ext uri="{FF2B5EF4-FFF2-40B4-BE49-F238E27FC236}">
                    <a16:creationId xmlns:a16="http://schemas.microsoft.com/office/drawing/2014/main" id="{ABEDD64B-A02D-1885-1F1A-BD7322B9663F}"/>
                  </a:ext>
                </a:extLst>
              </p:cNvPr>
              <p:cNvSpPr/>
              <p:nvPr/>
            </p:nvSpPr>
            <p:spPr>
              <a:xfrm>
                <a:off x="18531181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38" name="object 23">
                <a:extLst>
                  <a:ext uri="{FF2B5EF4-FFF2-40B4-BE49-F238E27FC236}">
                    <a16:creationId xmlns:a16="http://schemas.microsoft.com/office/drawing/2014/main" id="{BE00796C-E937-F5A4-A992-C0B29C667582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8588795" y="10217577"/>
                <a:ext cx="135556" cy="135796"/>
              </a:xfrm>
              <a:prstGeom prst="rect">
                <a:avLst/>
              </a:prstGeom>
            </p:spPr>
          </p:pic>
          <p:pic>
            <p:nvPicPr>
              <p:cNvPr id="39" name="object 24">
                <a:extLst>
                  <a:ext uri="{FF2B5EF4-FFF2-40B4-BE49-F238E27FC236}">
                    <a16:creationId xmlns:a16="http://schemas.microsoft.com/office/drawing/2014/main" id="{79528307-E16C-BFC6-13E3-5DFF9316D67E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8759347" y="10217566"/>
                <a:ext cx="113682" cy="132770"/>
              </a:xfrm>
              <a:prstGeom prst="rect">
                <a:avLst/>
              </a:prstGeom>
            </p:spPr>
          </p:pic>
          <p:pic>
            <p:nvPicPr>
              <p:cNvPr id="40" name="object 25">
                <a:extLst>
                  <a:ext uri="{FF2B5EF4-FFF2-40B4-BE49-F238E27FC236}">
                    <a16:creationId xmlns:a16="http://schemas.microsoft.com/office/drawing/2014/main" id="{254C6D7B-931B-F731-5988-F2D5327C6B38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8904482" y="10218319"/>
                <a:ext cx="114425" cy="134833"/>
              </a:xfrm>
              <a:prstGeom prst="rect">
                <a:avLst/>
              </a:prstGeom>
            </p:spPr>
          </p:pic>
          <p:sp>
            <p:nvSpPr>
              <p:cNvPr id="41" name="object 26">
                <a:extLst>
                  <a:ext uri="{FF2B5EF4-FFF2-40B4-BE49-F238E27FC236}">
                    <a16:creationId xmlns:a16="http://schemas.microsoft.com/office/drawing/2014/main" id="{CEDBDDE6-4C1F-382A-3642-60BD2E41A432}"/>
                  </a:ext>
                </a:extLst>
              </p:cNvPr>
              <p:cNvSpPr/>
              <p:nvPr/>
            </p:nvSpPr>
            <p:spPr>
              <a:xfrm>
                <a:off x="19061703" y="10166716"/>
                <a:ext cx="1968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84150">
                    <a:moveTo>
                      <a:pt x="19381" y="0"/>
                    </a:moveTo>
                    <a:lnTo>
                      <a:pt x="0" y="0"/>
                    </a:lnTo>
                    <a:lnTo>
                      <a:pt x="0" y="183617"/>
                    </a:lnTo>
                    <a:lnTo>
                      <a:pt x="19381" y="183617"/>
                    </a:lnTo>
                    <a:lnTo>
                      <a:pt x="19381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21" name="object 27">
              <a:extLst>
                <a:ext uri="{FF2B5EF4-FFF2-40B4-BE49-F238E27FC236}">
                  <a16:creationId xmlns:a16="http://schemas.microsoft.com/office/drawing/2014/main" id="{50D419D1-BB7D-A3CD-8850-615A7248B717}"/>
                </a:ext>
              </a:extLst>
            </p:cNvPr>
            <p:cNvGrpSpPr/>
            <p:nvPr/>
          </p:nvGrpSpPr>
          <p:grpSpPr>
            <a:xfrm>
              <a:off x="10418876" y="6619228"/>
              <a:ext cx="183063" cy="117993"/>
              <a:chOff x="16477963" y="10468632"/>
              <a:chExt cx="289523" cy="186612"/>
            </a:xfrm>
          </p:grpSpPr>
          <p:pic>
            <p:nvPicPr>
              <p:cNvPr id="32" name="object 28">
                <a:extLst>
                  <a:ext uri="{FF2B5EF4-FFF2-40B4-BE49-F238E27FC236}">
                    <a16:creationId xmlns:a16="http://schemas.microsoft.com/office/drawing/2014/main" id="{7947532F-14AF-CF29-5DF4-AAE008F250C3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6477963" y="10468632"/>
                <a:ext cx="131283" cy="186371"/>
              </a:xfrm>
              <a:prstGeom prst="rect">
                <a:avLst/>
              </a:prstGeom>
            </p:spPr>
          </p:pic>
          <p:pic>
            <p:nvPicPr>
              <p:cNvPr id="33" name="object 29">
                <a:extLst>
                  <a:ext uri="{FF2B5EF4-FFF2-40B4-BE49-F238E27FC236}">
                    <a16:creationId xmlns:a16="http://schemas.microsoft.com/office/drawing/2014/main" id="{792A8AAF-897F-694A-3FD1-D002474812D0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6644506" y="10519427"/>
                <a:ext cx="122980" cy="135817"/>
              </a:xfrm>
              <a:prstGeom prst="rect">
                <a:avLst/>
              </a:prstGeom>
            </p:spPr>
          </p:pic>
        </p:grpSp>
        <p:grpSp>
          <p:nvGrpSpPr>
            <p:cNvPr id="22" name="object 30">
              <a:extLst>
                <a:ext uri="{FF2B5EF4-FFF2-40B4-BE49-F238E27FC236}">
                  <a16:creationId xmlns:a16="http://schemas.microsoft.com/office/drawing/2014/main" id="{42021B2B-0AE2-9865-807E-C6BFA5204189}"/>
                </a:ext>
              </a:extLst>
            </p:cNvPr>
            <p:cNvGrpSpPr/>
            <p:nvPr/>
          </p:nvGrpSpPr>
          <p:grpSpPr>
            <a:xfrm>
              <a:off x="10670822" y="6612538"/>
              <a:ext cx="248592" cy="124683"/>
              <a:chOff x="16876428" y="10458052"/>
              <a:chExt cx="393160" cy="197192"/>
            </a:xfrm>
          </p:grpSpPr>
          <p:pic>
            <p:nvPicPr>
              <p:cNvPr id="30" name="object 31">
                <a:extLst>
                  <a:ext uri="{FF2B5EF4-FFF2-40B4-BE49-F238E27FC236}">
                    <a16:creationId xmlns:a16="http://schemas.microsoft.com/office/drawing/2014/main" id="{A561288A-9FFD-2CD5-BAFE-3B2569111AA9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6876428" y="10476140"/>
                <a:ext cx="152173" cy="176067"/>
              </a:xfrm>
              <a:prstGeom prst="rect">
                <a:avLst/>
              </a:prstGeom>
            </p:spPr>
          </p:pic>
          <p:pic>
            <p:nvPicPr>
              <p:cNvPr id="31" name="object 32">
                <a:extLst>
                  <a:ext uri="{FF2B5EF4-FFF2-40B4-BE49-F238E27FC236}">
                    <a16:creationId xmlns:a16="http://schemas.microsoft.com/office/drawing/2014/main" id="{A9E983C0-3FF6-EE4B-49EC-8DDD3739A85B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7056025" y="10458052"/>
                <a:ext cx="213563" cy="197192"/>
              </a:xfrm>
              <a:prstGeom prst="rect">
                <a:avLst/>
              </a:prstGeom>
            </p:spPr>
          </p:pic>
        </p:grpSp>
        <p:grpSp>
          <p:nvGrpSpPr>
            <p:cNvPr id="24" name="object 33">
              <a:extLst>
                <a:ext uri="{FF2B5EF4-FFF2-40B4-BE49-F238E27FC236}">
                  <a16:creationId xmlns:a16="http://schemas.microsoft.com/office/drawing/2014/main" id="{0D9CAFBD-AD13-DB6C-4FB8-D9554537BACA}"/>
                </a:ext>
              </a:extLst>
            </p:cNvPr>
            <p:cNvGrpSpPr/>
            <p:nvPr/>
          </p:nvGrpSpPr>
          <p:grpSpPr>
            <a:xfrm>
              <a:off x="10987189" y="6623978"/>
              <a:ext cx="482571" cy="137092"/>
              <a:chOff x="17376778" y="10476145"/>
              <a:chExt cx="763210" cy="216817"/>
            </a:xfrm>
          </p:grpSpPr>
          <p:pic>
            <p:nvPicPr>
              <p:cNvPr id="26" name="object 34">
                <a:extLst>
                  <a:ext uri="{FF2B5EF4-FFF2-40B4-BE49-F238E27FC236}">
                    <a16:creationId xmlns:a16="http://schemas.microsoft.com/office/drawing/2014/main" id="{78FD23EB-8616-F92D-1A53-BD059C77F2D7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7376778" y="10476145"/>
                <a:ext cx="156414" cy="176057"/>
              </a:xfrm>
              <a:prstGeom prst="rect">
                <a:avLst/>
              </a:prstGeom>
            </p:spPr>
          </p:pic>
          <p:pic>
            <p:nvPicPr>
              <p:cNvPr id="27" name="object 35">
                <a:extLst>
                  <a:ext uri="{FF2B5EF4-FFF2-40B4-BE49-F238E27FC236}">
                    <a16:creationId xmlns:a16="http://schemas.microsoft.com/office/drawing/2014/main" id="{2BC04919-DFBA-E4DE-BD5C-9A2E5B2DFD77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7564932" y="10514911"/>
                <a:ext cx="132278" cy="140330"/>
              </a:xfrm>
              <a:prstGeom prst="rect">
                <a:avLst/>
              </a:prstGeom>
            </p:spPr>
          </p:pic>
          <p:pic>
            <p:nvPicPr>
              <p:cNvPr id="28" name="object 36">
                <a:extLst>
                  <a:ext uri="{FF2B5EF4-FFF2-40B4-BE49-F238E27FC236}">
                    <a16:creationId xmlns:a16="http://schemas.microsoft.com/office/drawing/2014/main" id="{BEFBEBCD-5A08-194E-80F8-72D828F46ECF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7719634" y="10514884"/>
                <a:ext cx="141587" cy="178078"/>
              </a:xfrm>
              <a:prstGeom prst="rect">
                <a:avLst/>
              </a:prstGeom>
            </p:spPr>
          </p:pic>
          <p:pic>
            <p:nvPicPr>
              <p:cNvPr id="29" name="object 37">
                <a:extLst>
                  <a:ext uri="{FF2B5EF4-FFF2-40B4-BE49-F238E27FC236}">
                    <a16:creationId xmlns:a16="http://schemas.microsoft.com/office/drawing/2014/main" id="{152373FD-89C2-12BA-F392-C7BAFAF7B898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7895495" y="10514876"/>
                <a:ext cx="244493" cy="140368"/>
              </a:xfrm>
              <a:prstGeom prst="rect">
                <a:avLst/>
              </a:prstGeom>
            </p:spPr>
          </p:pic>
        </p:grpSp>
      </p:grpSp>
      <p:sp>
        <p:nvSpPr>
          <p:cNvPr id="52" name="object 38">
            <a:extLst>
              <a:ext uri="{FF2B5EF4-FFF2-40B4-BE49-F238E27FC236}">
                <a16:creationId xmlns:a16="http://schemas.microsoft.com/office/drawing/2014/main" id="{55BB9F18-CA0A-F143-4B45-382F27FE340A}"/>
              </a:ext>
            </a:extLst>
          </p:cNvPr>
          <p:cNvSpPr/>
          <p:nvPr/>
        </p:nvSpPr>
        <p:spPr>
          <a:xfrm>
            <a:off x="0" y="0"/>
            <a:ext cx="899303" cy="883920"/>
          </a:xfrm>
          <a:custGeom>
            <a:avLst/>
            <a:gdLst/>
            <a:ahLst/>
            <a:cxnLst/>
            <a:rect l="l" t="t" r="r" b="b"/>
            <a:pathLst>
              <a:path w="5791200" h="5692140">
                <a:moveTo>
                  <a:pt x="5790787" y="0"/>
                </a:moveTo>
                <a:lnTo>
                  <a:pt x="0" y="0"/>
                </a:lnTo>
                <a:lnTo>
                  <a:pt x="0" y="5691659"/>
                </a:lnTo>
                <a:lnTo>
                  <a:pt x="5790787" y="0"/>
                </a:lnTo>
                <a:close/>
              </a:path>
            </a:pathLst>
          </a:custGeom>
          <a:solidFill>
            <a:srgbClr val="E422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pic>
        <p:nvPicPr>
          <p:cNvPr id="53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FA673C11-7245-5707-DC6E-2314A0FB7D05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0589245" y="9168"/>
            <a:ext cx="1600966" cy="9828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0833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9BCA55-512C-2520-09DC-F9F775C39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FC52270-D79E-3877-BA10-2DA43AFC9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40ACB848-9A3E-9E25-EA54-455CD818C5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6953" y="0"/>
            <a:ext cx="1600966" cy="982870"/>
          </a:xfrm>
          <a:prstGeom prst="rect">
            <a:avLst/>
          </a:prstGeom>
          <a:ln>
            <a:noFill/>
          </a:ln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2B1AC1DE-0A15-8E3F-F3C1-3B6E099D9909}"/>
              </a:ext>
            </a:extLst>
          </p:cNvPr>
          <p:cNvSpPr txBox="1"/>
          <p:nvPr/>
        </p:nvSpPr>
        <p:spPr>
          <a:xfrm>
            <a:off x="883574" y="4595241"/>
            <a:ext cx="1714356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85750">
              <a:buFont typeface="Wingdings"/>
              <a:buChar char="§"/>
            </a:pPr>
            <a:r>
              <a:rPr lang="es-AR" dirty="0">
                <a:latin typeface="Aptos Narrow"/>
              </a:rPr>
              <a:t>Crecimiento hacia el interior de las zonas urbanizadas.</a:t>
            </a:r>
            <a:endParaRPr lang="en-US" dirty="0">
              <a:latin typeface="Aptos Narrow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6B728935-3E02-88A7-72CE-F3F978E28138}"/>
              </a:ext>
            </a:extLst>
          </p:cNvPr>
          <p:cNvSpPr txBox="1"/>
          <p:nvPr/>
        </p:nvSpPr>
        <p:spPr>
          <a:xfrm>
            <a:off x="5302045" y="4602306"/>
            <a:ext cx="3274002" cy="175432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85750">
              <a:buFont typeface="Wingdings"/>
              <a:buChar char="§"/>
            </a:pPr>
            <a:r>
              <a:rPr lang="es-AR" dirty="0">
                <a:latin typeface="Aptos Narrow"/>
              </a:rPr>
              <a:t>Incremento de superficie de borde en contacto con lo ya urbanizado. Transformación de suelo vacante a urbanizado. Fraccionamientos de grandes parcelas.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62418F39-3247-DB90-08F0-0C17F2DC90A4}"/>
              </a:ext>
            </a:extLst>
          </p:cNvPr>
          <p:cNvSpPr txBox="1"/>
          <p:nvPr/>
        </p:nvSpPr>
        <p:spPr>
          <a:xfrm>
            <a:off x="8621021" y="4664236"/>
            <a:ext cx="3164832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85750">
              <a:buFont typeface="Wingdings"/>
              <a:buChar char="§"/>
            </a:pPr>
            <a:r>
              <a:rPr lang="es-AR" dirty="0">
                <a:latin typeface="Aptos Narrow"/>
              </a:rPr>
              <a:t>Urbanización a saltos, </a:t>
            </a:r>
          </a:p>
          <a:p>
            <a:r>
              <a:rPr lang="es-AR" dirty="0">
                <a:latin typeface="Aptos Narrow"/>
              </a:rPr>
              <a:t>sin contacto con zonas</a:t>
            </a:r>
          </a:p>
          <a:p>
            <a:r>
              <a:rPr lang="es-AR" dirty="0">
                <a:latin typeface="Aptos Narrow"/>
              </a:rPr>
              <a:t>urbanizadas, con generación de nuevos núcleos.</a:t>
            </a:r>
            <a:endParaRPr lang="en-US" dirty="0">
              <a:latin typeface="Aptos Narrow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3D12AB-81AD-BB48-14FB-6D3520AA4DF5}"/>
              </a:ext>
            </a:extLst>
          </p:cNvPr>
          <p:cNvSpPr/>
          <p:nvPr/>
        </p:nvSpPr>
        <p:spPr>
          <a:xfrm>
            <a:off x="883574" y="2767980"/>
            <a:ext cx="1675269" cy="1675268"/>
          </a:xfrm>
          <a:prstGeom prst="ellipse">
            <a:avLst/>
          </a:prstGeom>
          <a:solidFill>
            <a:srgbClr val="E075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DDB2166-8081-F110-880A-892E133281A4}"/>
              </a:ext>
            </a:extLst>
          </p:cNvPr>
          <p:cNvSpPr/>
          <p:nvPr/>
        </p:nvSpPr>
        <p:spPr>
          <a:xfrm>
            <a:off x="9314542" y="2765782"/>
            <a:ext cx="1675268" cy="167526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43F993-F477-6FA1-805A-048D57DF22A5}"/>
              </a:ext>
            </a:extLst>
          </p:cNvPr>
          <p:cNvSpPr/>
          <p:nvPr/>
        </p:nvSpPr>
        <p:spPr>
          <a:xfrm>
            <a:off x="5976827" y="2760544"/>
            <a:ext cx="1675267" cy="1675268"/>
          </a:xfrm>
          <a:prstGeom prst="ellipse">
            <a:avLst/>
          </a:prstGeom>
          <a:solidFill>
            <a:srgbClr val="E075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4634DC1-4A0C-64A0-A5B6-7A82E377FA71}"/>
              </a:ext>
            </a:extLst>
          </p:cNvPr>
          <p:cNvSpPr/>
          <p:nvPr/>
        </p:nvSpPr>
        <p:spPr>
          <a:xfrm>
            <a:off x="1848682" y="3257962"/>
            <a:ext cx="491056" cy="5135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146EEA5-8224-3D4C-C29F-834D39361CCE}"/>
              </a:ext>
            </a:extLst>
          </p:cNvPr>
          <p:cNvSpPr/>
          <p:nvPr/>
        </p:nvSpPr>
        <p:spPr>
          <a:xfrm>
            <a:off x="1031958" y="3565526"/>
            <a:ext cx="374804" cy="4184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D5BF1E-BD61-9795-313E-AE586AC8DDDF}"/>
              </a:ext>
            </a:extLst>
          </p:cNvPr>
          <p:cNvSpPr/>
          <p:nvPr/>
        </p:nvSpPr>
        <p:spPr>
          <a:xfrm>
            <a:off x="10429775" y="3152304"/>
            <a:ext cx="462409" cy="462409"/>
          </a:xfrm>
          <a:prstGeom prst="rect">
            <a:avLst/>
          </a:prstGeom>
          <a:solidFill>
            <a:srgbClr val="E075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3BADE3-7746-288C-BBEE-90B8C3ED1684}"/>
              </a:ext>
            </a:extLst>
          </p:cNvPr>
          <p:cNvSpPr/>
          <p:nvPr/>
        </p:nvSpPr>
        <p:spPr>
          <a:xfrm>
            <a:off x="8994725" y="3329000"/>
            <a:ext cx="868652" cy="869987"/>
          </a:xfrm>
          <a:prstGeom prst="rect">
            <a:avLst/>
          </a:prstGeom>
          <a:solidFill>
            <a:srgbClr val="E075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B8ABF6-8541-407F-D587-3D953303841A}"/>
              </a:ext>
            </a:extLst>
          </p:cNvPr>
          <p:cNvSpPr/>
          <p:nvPr/>
        </p:nvSpPr>
        <p:spPr>
          <a:xfrm rot="5400000">
            <a:off x="6832611" y="3290345"/>
            <a:ext cx="1377131" cy="6152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4D8263-52BE-7FFB-C9FA-D5B8DDEA9127}"/>
              </a:ext>
            </a:extLst>
          </p:cNvPr>
          <p:cNvSpPr/>
          <p:nvPr/>
        </p:nvSpPr>
        <p:spPr>
          <a:xfrm>
            <a:off x="6239314" y="3710284"/>
            <a:ext cx="325661" cy="3256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E36BC8-0712-BF55-17BA-96FCA3545652}"/>
              </a:ext>
            </a:extLst>
          </p:cNvPr>
          <p:cNvSpPr txBox="1"/>
          <p:nvPr/>
        </p:nvSpPr>
        <p:spPr>
          <a:xfrm>
            <a:off x="5946947" y="1498977"/>
            <a:ext cx="1831857" cy="374571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sz="1600" dirty="0"/>
              <a:t>Crecimiento 2022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FF6F1F-46AE-1AA7-E854-5F4EC3F01B13}"/>
              </a:ext>
            </a:extLst>
          </p:cNvPr>
          <p:cNvSpPr txBox="1"/>
          <p:nvPr/>
        </p:nvSpPr>
        <p:spPr>
          <a:xfrm>
            <a:off x="629247" y="1002537"/>
            <a:ext cx="2121975" cy="37457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sz="1600" dirty="0">
                <a:solidFill>
                  <a:schemeClr val="accent2"/>
                </a:solidFill>
              </a:rPr>
              <a:t>Ocupación 2014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16C91BA-F3BE-446B-8267-3C0B3DDA19A9}"/>
              </a:ext>
            </a:extLst>
          </p:cNvPr>
          <p:cNvSpPr txBox="1"/>
          <p:nvPr/>
        </p:nvSpPr>
        <p:spPr>
          <a:xfrm>
            <a:off x="498206" y="1450239"/>
            <a:ext cx="2435481" cy="37457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sz="1600" dirty="0"/>
              <a:t>Densificación 2014-2022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901AEE-DB26-0ADF-6161-274A21644B22}"/>
              </a:ext>
            </a:extLst>
          </p:cNvPr>
          <p:cNvSpPr txBox="1"/>
          <p:nvPr/>
        </p:nvSpPr>
        <p:spPr>
          <a:xfrm>
            <a:off x="8621020" y="2062399"/>
            <a:ext cx="3003103" cy="408623"/>
          </a:xfrm>
          <a:prstGeom prst="roundRect">
            <a:avLst/>
          </a:prstGeom>
          <a:solidFill>
            <a:srgbClr val="E07575"/>
          </a:solidFill>
          <a:ln>
            <a:solidFill>
              <a:srgbClr val="FFFF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dirty="0">
                <a:latin typeface="Aptos Narrow"/>
              </a:rPr>
              <a:t>4-NUEVOS NÚCLEOS</a:t>
            </a:r>
            <a:endParaRPr lang="en-US">
              <a:latin typeface="Aptos Narrow"/>
            </a:endParaRPr>
          </a:p>
        </p:txBody>
      </p:sp>
      <p:sp>
        <p:nvSpPr>
          <p:cNvPr id="2" name="TextBox 40">
            <a:extLst>
              <a:ext uri="{FF2B5EF4-FFF2-40B4-BE49-F238E27FC236}">
                <a16:creationId xmlns:a16="http://schemas.microsoft.com/office/drawing/2014/main" id="{9AFF2A85-F4E2-7D86-5344-1766ABEE2E33}"/>
              </a:ext>
            </a:extLst>
          </p:cNvPr>
          <p:cNvSpPr txBox="1"/>
          <p:nvPr/>
        </p:nvSpPr>
        <p:spPr>
          <a:xfrm>
            <a:off x="5801539" y="1041789"/>
            <a:ext cx="2037415" cy="37457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sz="1600" dirty="0">
                <a:solidFill>
                  <a:schemeClr val="accent2"/>
                </a:solidFill>
              </a:rPr>
              <a:t>Ocupación 2014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5" name="TextBox 44">
            <a:extLst>
              <a:ext uri="{FF2B5EF4-FFF2-40B4-BE49-F238E27FC236}">
                <a16:creationId xmlns:a16="http://schemas.microsoft.com/office/drawing/2014/main" id="{52799044-99AD-02B7-54C3-00B95063A8F8}"/>
              </a:ext>
            </a:extLst>
          </p:cNvPr>
          <p:cNvSpPr txBox="1"/>
          <p:nvPr/>
        </p:nvSpPr>
        <p:spPr>
          <a:xfrm>
            <a:off x="2874597" y="2055545"/>
            <a:ext cx="2299505" cy="4086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algn="ctr">
              <a:defRPr sz="2000">
                <a:latin typeface="Aptos Narrow" panose="020B0004020202020204" pitchFamily="34" charset="0"/>
              </a:defRPr>
            </a:lvl1pPr>
          </a:lstStyle>
          <a:p>
            <a:r>
              <a:rPr lang="en-US" sz="1800" dirty="0">
                <a:latin typeface="Aptos Narrow"/>
              </a:rPr>
              <a:t>2-COMPLETAMIENTO</a:t>
            </a:r>
          </a:p>
        </p:txBody>
      </p:sp>
      <p:sp>
        <p:nvSpPr>
          <p:cNvPr id="12" name="Rectangle 22">
            <a:extLst>
              <a:ext uri="{FF2B5EF4-FFF2-40B4-BE49-F238E27FC236}">
                <a16:creationId xmlns:a16="http://schemas.microsoft.com/office/drawing/2014/main" id="{FBDAD991-D56A-5F3C-22A9-4FCB32EBDB20}"/>
              </a:ext>
            </a:extLst>
          </p:cNvPr>
          <p:cNvSpPr/>
          <p:nvPr/>
        </p:nvSpPr>
        <p:spPr>
          <a:xfrm>
            <a:off x="3186714" y="2765782"/>
            <a:ext cx="1675269" cy="1675268"/>
          </a:xfrm>
          <a:prstGeom prst="ellipse">
            <a:avLst/>
          </a:prstGeom>
          <a:solidFill>
            <a:srgbClr val="E075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6" name="Rectangle 33">
            <a:extLst>
              <a:ext uri="{FF2B5EF4-FFF2-40B4-BE49-F238E27FC236}">
                <a16:creationId xmlns:a16="http://schemas.microsoft.com/office/drawing/2014/main" id="{A464D80D-7DDE-1F9A-4EEB-0ED9BE3AC982}"/>
              </a:ext>
            </a:extLst>
          </p:cNvPr>
          <p:cNvSpPr/>
          <p:nvPr/>
        </p:nvSpPr>
        <p:spPr>
          <a:xfrm rot="5400000">
            <a:off x="3547645" y="3726362"/>
            <a:ext cx="325659" cy="3340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000">
              <a:solidFill>
                <a:schemeClr val="tx1"/>
              </a:solidFill>
              <a:latin typeface="Aptos Narrow" panose="020B0004020202020204" pitchFamily="34" charset="0"/>
            </a:endParaRPr>
          </a:p>
        </p:txBody>
      </p:sp>
      <p:sp>
        <p:nvSpPr>
          <p:cNvPr id="17" name="Rectangle 30">
            <a:extLst>
              <a:ext uri="{FF2B5EF4-FFF2-40B4-BE49-F238E27FC236}">
                <a16:creationId xmlns:a16="http://schemas.microsoft.com/office/drawing/2014/main" id="{4DE66C89-98B5-8E7D-172E-49564E68CD27}"/>
              </a:ext>
            </a:extLst>
          </p:cNvPr>
          <p:cNvSpPr/>
          <p:nvPr/>
        </p:nvSpPr>
        <p:spPr>
          <a:xfrm>
            <a:off x="4152335" y="3051425"/>
            <a:ext cx="466238" cy="44816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Conector: angular 59">
            <a:extLst>
              <a:ext uri="{FF2B5EF4-FFF2-40B4-BE49-F238E27FC236}">
                <a16:creationId xmlns:a16="http://schemas.microsoft.com/office/drawing/2014/main" id="{61DF0414-B436-0CA1-416A-A6BE4287A3C2}"/>
              </a:ext>
            </a:extLst>
          </p:cNvPr>
          <p:cNvCxnSpPr>
            <a:cxnSpLocks/>
            <a:stCxn id="5" idx="0"/>
            <a:endCxn id="2" idx="1"/>
          </p:cNvCxnSpPr>
          <p:nvPr/>
        </p:nvCxnSpPr>
        <p:spPr>
          <a:xfrm rot="5400000" flipH="1" flipV="1">
            <a:off x="4499709" y="753716"/>
            <a:ext cx="826470" cy="1777189"/>
          </a:xfrm>
          <a:prstGeom prst="bentConnector2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2" name="Conector: angular 61">
            <a:extLst>
              <a:ext uri="{FF2B5EF4-FFF2-40B4-BE49-F238E27FC236}">
                <a16:creationId xmlns:a16="http://schemas.microsoft.com/office/drawing/2014/main" id="{97478533-FEB9-3CBA-94FC-C81F14080F36}"/>
              </a:ext>
            </a:extLst>
          </p:cNvPr>
          <p:cNvCxnSpPr>
            <a:cxnSpLocks/>
            <a:stCxn id="4" idx="0"/>
            <a:endCxn id="2" idx="3"/>
          </p:cNvCxnSpPr>
          <p:nvPr/>
        </p:nvCxnSpPr>
        <p:spPr>
          <a:xfrm rot="16200000" flipV="1">
            <a:off x="8564101" y="503928"/>
            <a:ext cx="833324" cy="2283618"/>
          </a:xfrm>
          <a:prstGeom prst="bentConnector2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0E469FE8-88DA-62CB-19EE-E7D0A753A079}"/>
              </a:ext>
            </a:extLst>
          </p:cNvPr>
          <p:cNvCxnSpPr>
            <a:cxnSpLocks/>
            <a:stCxn id="43" idx="2"/>
            <a:endCxn id="23" idx="0"/>
          </p:cNvCxnSpPr>
          <p:nvPr/>
        </p:nvCxnSpPr>
        <p:spPr>
          <a:xfrm>
            <a:off x="1715947" y="1824810"/>
            <a:ext cx="5262" cy="94317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id="{D64D6AB6-91E7-8E59-C621-2D9929A3D2CB}"/>
              </a:ext>
            </a:extLst>
          </p:cNvPr>
          <p:cNvCxnSpPr>
            <a:cxnSpLocks/>
            <a:stCxn id="39" idx="2"/>
            <a:endCxn id="14" idx="0"/>
          </p:cNvCxnSpPr>
          <p:nvPr/>
        </p:nvCxnSpPr>
        <p:spPr>
          <a:xfrm>
            <a:off x="6862876" y="1873548"/>
            <a:ext cx="0" cy="19783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2A7A589-0E7A-786E-475F-848954976A02}"/>
              </a:ext>
            </a:extLst>
          </p:cNvPr>
          <p:cNvSpPr txBox="1"/>
          <p:nvPr/>
        </p:nvSpPr>
        <p:spPr>
          <a:xfrm>
            <a:off x="629247" y="2071378"/>
            <a:ext cx="2121976" cy="40862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Aptos Narrow"/>
              </a:rPr>
              <a:t>1-RELLENO </a:t>
            </a:r>
            <a:endParaRPr lang="en-US" dirty="0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64CB13D5-BA4E-8843-EB54-E111E5B751CA}"/>
              </a:ext>
            </a:extLst>
          </p:cNvPr>
          <p:cNvSpPr txBox="1"/>
          <p:nvPr/>
        </p:nvSpPr>
        <p:spPr>
          <a:xfrm>
            <a:off x="5297476" y="2071378"/>
            <a:ext cx="3130800" cy="4086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>
              <a:defRPr sz="16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latin typeface="Aptos Narrow"/>
              </a:rPr>
              <a:t>3-BORDE / PERIURBANO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B29AF3A1-A310-0FFB-6756-3FE01EA8A074}"/>
              </a:ext>
            </a:extLst>
          </p:cNvPr>
          <p:cNvSpPr txBox="1"/>
          <p:nvPr/>
        </p:nvSpPr>
        <p:spPr>
          <a:xfrm>
            <a:off x="2932227" y="4588462"/>
            <a:ext cx="2399933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indent="285750">
              <a:buFont typeface="Wingdings"/>
              <a:buChar char="§"/>
            </a:pPr>
            <a:r>
              <a:rPr lang="es-AR" dirty="0">
                <a:latin typeface="Aptos Narrow"/>
              </a:rPr>
              <a:t>Crecimiento por ocupación de vacíos urbanos o parcelas subutilizadas (bienes ociosos) dentro del tejido urbanizado. </a:t>
            </a:r>
            <a:endParaRPr lang="en-US" dirty="0">
              <a:latin typeface="Aptos Narrow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47B61CD-1FE1-BC45-AB88-8979ABCA9C98}"/>
              </a:ext>
            </a:extLst>
          </p:cNvPr>
          <p:cNvSpPr txBox="1"/>
          <p:nvPr/>
        </p:nvSpPr>
        <p:spPr>
          <a:xfrm>
            <a:off x="899303" y="282749"/>
            <a:ext cx="9252873" cy="518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3375"/>
              </a:lnSpc>
              <a:buNone/>
            </a:pPr>
            <a:r>
              <a:rPr lang="en-US" sz="2800" b="0" i="0" dirty="0">
                <a:solidFill>
                  <a:schemeClr val="bg1">
                    <a:lumMod val="50000"/>
                  </a:schemeClr>
                </a:solidFill>
                <a:effectLst/>
                <a:latin typeface="Aptos Narrow"/>
              </a:rPr>
              <a:t>PATRONES ESPACIALES DE EXPANSIÓN URBANA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650D1F0-FC57-125F-A78F-584D5AE2D8C2}"/>
              </a:ext>
            </a:extLst>
          </p:cNvPr>
          <p:cNvGrpSpPr/>
          <p:nvPr/>
        </p:nvGrpSpPr>
        <p:grpSpPr>
          <a:xfrm>
            <a:off x="8276986" y="6127288"/>
            <a:ext cx="3521313" cy="401515"/>
            <a:chOff x="8543686" y="6393988"/>
            <a:chExt cx="3521313" cy="401515"/>
          </a:xfrm>
        </p:grpSpPr>
        <p:sp>
          <p:nvSpPr>
            <p:cNvPr id="7" name="object 2">
              <a:extLst>
                <a:ext uri="{FF2B5EF4-FFF2-40B4-BE49-F238E27FC236}">
                  <a16:creationId xmlns:a16="http://schemas.microsoft.com/office/drawing/2014/main" id="{135B8040-5791-A726-76B1-5FBA6DD3D88B}"/>
                </a:ext>
              </a:extLst>
            </p:cNvPr>
            <p:cNvSpPr/>
            <p:nvPr/>
          </p:nvSpPr>
          <p:spPr>
            <a:xfrm>
              <a:off x="8543686" y="6393998"/>
              <a:ext cx="360150" cy="401505"/>
            </a:xfrm>
            <a:custGeom>
              <a:avLst/>
              <a:gdLst/>
              <a:ahLst/>
              <a:cxnLst/>
              <a:rect l="l" t="t" r="r" b="b"/>
              <a:pathLst>
                <a:path w="569594" h="635000">
                  <a:moveTo>
                    <a:pt x="569354" y="0"/>
                  </a:moveTo>
                  <a:lnTo>
                    <a:pt x="363318" y="0"/>
                  </a:lnTo>
                  <a:lnTo>
                    <a:pt x="363318" y="366774"/>
                  </a:lnTo>
                  <a:lnTo>
                    <a:pt x="362120" y="390754"/>
                  </a:lnTo>
                  <a:lnTo>
                    <a:pt x="343434" y="434688"/>
                  </a:lnTo>
                  <a:lnTo>
                    <a:pt x="303401" y="455709"/>
                  </a:lnTo>
                  <a:lnTo>
                    <a:pt x="284692" y="457336"/>
                  </a:lnTo>
                  <a:lnTo>
                    <a:pt x="265972" y="455709"/>
                  </a:lnTo>
                  <a:lnTo>
                    <a:pt x="225940" y="434688"/>
                  </a:lnTo>
                  <a:lnTo>
                    <a:pt x="206487" y="391145"/>
                  </a:lnTo>
                  <a:lnTo>
                    <a:pt x="205145" y="366774"/>
                  </a:lnTo>
                  <a:lnTo>
                    <a:pt x="205145" y="0"/>
                  </a:lnTo>
                  <a:lnTo>
                    <a:pt x="0" y="0"/>
                  </a:lnTo>
                  <a:lnTo>
                    <a:pt x="0" y="357716"/>
                  </a:lnTo>
                  <a:lnTo>
                    <a:pt x="4238" y="425213"/>
                  </a:lnTo>
                  <a:lnTo>
                    <a:pt x="16951" y="479974"/>
                  </a:lnTo>
                  <a:lnTo>
                    <a:pt x="38135" y="524550"/>
                  </a:lnTo>
                  <a:lnTo>
                    <a:pt x="67788" y="561490"/>
                  </a:lnTo>
                  <a:lnTo>
                    <a:pt x="98152" y="586507"/>
                  </a:lnTo>
                  <a:lnTo>
                    <a:pt x="135027" y="606869"/>
                  </a:lnTo>
                  <a:lnTo>
                    <a:pt x="178409" y="622056"/>
                  </a:lnTo>
                  <a:lnTo>
                    <a:pt x="228298" y="631549"/>
                  </a:lnTo>
                  <a:lnTo>
                    <a:pt x="284692" y="634828"/>
                  </a:lnTo>
                  <a:lnTo>
                    <a:pt x="341092" y="631549"/>
                  </a:lnTo>
                  <a:lnTo>
                    <a:pt x="390984" y="622056"/>
                  </a:lnTo>
                  <a:lnTo>
                    <a:pt x="434368" y="606869"/>
                  </a:lnTo>
                  <a:lnTo>
                    <a:pt x="471243" y="586507"/>
                  </a:lnTo>
                  <a:lnTo>
                    <a:pt x="501607" y="561490"/>
                  </a:lnTo>
                  <a:lnTo>
                    <a:pt x="531257" y="524550"/>
                  </a:lnTo>
                  <a:lnTo>
                    <a:pt x="552434" y="479974"/>
                  </a:lnTo>
                  <a:lnTo>
                    <a:pt x="565140" y="425213"/>
                  </a:lnTo>
                  <a:lnTo>
                    <a:pt x="569354" y="357716"/>
                  </a:lnTo>
                  <a:lnTo>
                    <a:pt x="56935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D6B77867-F09A-100D-BA18-BF0AE0F8CE57}"/>
                </a:ext>
              </a:extLst>
            </p:cNvPr>
            <p:cNvSpPr/>
            <p:nvPr/>
          </p:nvSpPr>
          <p:spPr>
            <a:xfrm>
              <a:off x="8972265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84" y="0"/>
                  </a:moveTo>
                  <a:lnTo>
                    <a:pt x="397652" y="0"/>
                  </a:lnTo>
                  <a:lnTo>
                    <a:pt x="397723" y="262696"/>
                  </a:lnTo>
                  <a:lnTo>
                    <a:pt x="398216" y="283569"/>
                  </a:lnTo>
                  <a:lnTo>
                    <a:pt x="399556" y="308680"/>
                  </a:lnTo>
                  <a:lnTo>
                    <a:pt x="402165" y="348638"/>
                  </a:lnTo>
                  <a:lnTo>
                    <a:pt x="221406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10" y="624902"/>
                  </a:lnTo>
                  <a:lnTo>
                    <a:pt x="198740" y="362166"/>
                  </a:lnTo>
                  <a:lnTo>
                    <a:pt x="198246" y="341303"/>
                  </a:lnTo>
                  <a:lnTo>
                    <a:pt x="196906" y="316191"/>
                  </a:lnTo>
                  <a:lnTo>
                    <a:pt x="194297" y="276221"/>
                  </a:lnTo>
                  <a:lnTo>
                    <a:pt x="384093" y="624902"/>
                  </a:lnTo>
                  <a:lnTo>
                    <a:pt x="596484" y="624902"/>
                  </a:lnTo>
                  <a:lnTo>
                    <a:pt x="59648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9" name="object 4">
              <a:extLst>
                <a:ext uri="{FF2B5EF4-FFF2-40B4-BE49-F238E27FC236}">
                  <a16:creationId xmlns:a16="http://schemas.microsoft.com/office/drawing/2014/main" id="{4E1769A5-B480-0C7A-763D-4DDE792B1B7C}"/>
                </a:ext>
              </a:extLst>
            </p:cNvPr>
            <p:cNvSpPr/>
            <p:nvPr/>
          </p:nvSpPr>
          <p:spPr>
            <a:xfrm>
              <a:off x="9420833" y="6393988"/>
              <a:ext cx="357340" cy="395483"/>
            </a:xfrm>
            <a:custGeom>
              <a:avLst/>
              <a:gdLst/>
              <a:ahLst/>
              <a:cxnLst/>
              <a:rect l="l" t="t" r="r" b="b"/>
              <a:pathLst>
                <a:path w="565150" h="625475">
                  <a:moveTo>
                    <a:pt x="271143" y="0"/>
                  </a:moveTo>
                  <a:lnTo>
                    <a:pt x="0" y="0"/>
                  </a:lnTo>
                  <a:lnTo>
                    <a:pt x="0" y="624912"/>
                  </a:lnTo>
                  <a:lnTo>
                    <a:pt x="204234" y="624912"/>
                  </a:lnTo>
                  <a:lnTo>
                    <a:pt x="204234" y="416605"/>
                  </a:lnTo>
                  <a:lnTo>
                    <a:pt x="441855" y="416605"/>
                  </a:lnTo>
                  <a:lnTo>
                    <a:pt x="424740" y="387621"/>
                  </a:lnTo>
                  <a:lnTo>
                    <a:pt x="445970" y="373938"/>
                  </a:lnTo>
                  <a:lnTo>
                    <a:pt x="473053" y="350782"/>
                  </a:lnTo>
                  <a:lnTo>
                    <a:pt x="499917" y="315630"/>
                  </a:lnTo>
                  <a:lnTo>
                    <a:pt x="520489" y="265957"/>
                  </a:lnTo>
                  <a:lnTo>
                    <a:pt x="520897" y="262641"/>
                  </a:lnTo>
                  <a:lnTo>
                    <a:pt x="203355" y="262641"/>
                  </a:lnTo>
                  <a:lnTo>
                    <a:pt x="203355" y="153963"/>
                  </a:lnTo>
                  <a:lnTo>
                    <a:pt x="523393" y="153963"/>
                  </a:lnTo>
                  <a:lnTo>
                    <a:pt x="523045" y="150996"/>
                  </a:lnTo>
                  <a:lnTo>
                    <a:pt x="507226" y="108690"/>
                  </a:lnTo>
                  <a:lnTo>
                    <a:pt x="482936" y="73173"/>
                  </a:lnTo>
                  <a:lnTo>
                    <a:pt x="451871" y="45297"/>
                  </a:lnTo>
                  <a:lnTo>
                    <a:pt x="415368" y="24843"/>
                  </a:lnTo>
                  <a:lnTo>
                    <a:pt x="373357" y="10758"/>
                  </a:lnTo>
                  <a:lnTo>
                    <a:pt x="325421" y="2619"/>
                  </a:lnTo>
                  <a:lnTo>
                    <a:pt x="271143" y="0"/>
                  </a:lnTo>
                  <a:close/>
                </a:path>
                <a:path w="565150" h="625475">
                  <a:moveTo>
                    <a:pt x="441855" y="416605"/>
                  </a:moveTo>
                  <a:lnTo>
                    <a:pt x="230464" y="416605"/>
                  </a:lnTo>
                  <a:lnTo>
                    <a:pt x="329864" y="624912"/>
                  </a:lnTo>
                  <a:lnTo>
                    <a:pt x="564862" y="624912"/>
                  </a:lnTo>
                  <a:lnTo>
                    <a:pt x="441855" y="416605"/>
                  </a:lnTo>
                  <a:close/>
                </a:path>
                <a:path w="565150" h="625475">
                  <a:moveTo>
                    <a:pt x="523393" y="153963"/>
                  </a:moveTo>
                  <a:lnTo>
                    <a:pt x="254861" y="153963"/>
                  </a:lnTo>
                  <a:lnTo>
                    <a:pt x="270186" y="154785"/>
                  </a:lnTo>
                  <a:lnTo>
                    <a:pt x="282547" y="157136"/>
                  </a:lnTo>
                  <a:lnTo>
                    <a:pt x="314756" y="179214"/>
                  </a:lnTo>
                  <a:lnTo>
                    <a:pt x="322670" y="208297"/>
                  </a:lnTo>
                  <a:lnTo>
                    <a:pt x="320538" y="225528"/>
                  </a:lnTo>
                  <a:lnTo>
                    <a:pt x="292742" y="256143"/>
                  </a:lnTo>
                  <a:lnTo>
                    <a:pt x="254861" y="262641"/>
                  </a:lnTo>
                  <a:lnTo>
                    <a:pt x="520897" y="262641"/>
                  </a:lnTo>
                  <a:lnTo>
                    <a:pt x="528695" y="199240"/>
                  </a:lnTo>
                  <a:lnTo>
                    <a:pt x="523489" y="154785"/>
                  </a:lnTo>
                  <a:lnTo>
                    <a:pt x="523393" y="153963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20" name="object 5">
              <a:extLst>
                <a:ext uri="{FF2B5EF4-FFF2-40B4-BE49-F238E27FC236}">
                  <a16:creationId xmlns:a16="http://schemas.microsoft.com/office/drawing/2014/main" id="{70162F92-DB45-FDB8-014D-9A40FB4035D1}"/>
                </a:ext>
              </a:extLst>
            </p:cNvPr>
            <p:cNvSpPr/>
            <p:nvPr/>
          </p:nvSpPr>
          <p:spPr>
            <a:xfrm>
              <a:off x="9812256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94" y="0"/>
                  </a:moveTo>
                  <a:lnTo>
                    <a:pt x="397673" y="0"/>
                  </a:lnTo>
                  <a:lnTo>
                    <a:pt x="397744" y="262696"/>
                  </a:lnTo>
                  <a:lnTo>
                    <a:pt x="398236" y="283569"/>
                  </a:lnTo>
                  <a:lnTo>
                    <a:pt x="399573" y="308680"/>
                  </a:lnTo>
                  <a:lnTo>
                    <a:pt x="402176" y="348638"/>
                  </a:lnTo>
                  <a:lnTo>
                    <a:pt x="221427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63" y="624902"/>
                  </a:lnTo>
                  <a:lnTo>
                    <a:pt x="198792" y="362187"/>
                  </a:lnTo>
                  <a:lnTo>
                    <a:pt x="198295" y="341324"/>
                  </a:lnTo>
                  <a:lnTo>
                    <a:pt x="196945" y="316212"/>
                  </a:lnTo>
                  <a:lnTo>
                    <a:pt x="194318" y="276242"/>
                  </a:lnTo>
                  <a:lnTo>
                    <a:pt x="384103" y="624902"/>
                  </a:lnTo>
                  <a:lnTo>
                    <a:pt x="596494" y="624902"/>
                  </a:lnTo>
                  <a:lnTo>
                    <a:pt x="59649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grpSp>
          <p:nvGrpSpPr>
            <p:cNvPr id="21" name="object 6">
              <a:extLst>
                <a:ext uri="{FF2B5EF4-FFF2-40B4-BE49-F238E27FC236}">
                  <a16:creationId xmlns:a16="http://schemas.microsoft.com/office/drawing/2014/main" id="{AAFCF275-510B-1E1D-FA29-6B34EA1E7917}"/>
                </a:ext>
              </a:extLst>
            </p:cNvPr>
            <p:cNvGrpSpPr/>
            <p:nvPr/>
          </p:nvGrpSpPr>
          <p:grpSpPr>
            <a:xfrm>
              <a:off x="10423963" y="6430743"/>
              <a:ext cx="605743" cy="115608"/>
              <a:chOff x="16486009" y="10170534"/>
              <a:chExt cx="958013" cy="182840"/>
            </a:xfrm>
          </p:grpSpPr>
          <p:pic>
            <p:nvPicPr>
              <p:cNvPr id="59" name="object 7">
                <a:extLst>
                  <a:ext uri="{FF2B5EF4-FFF2-40B4-BE49-F238E27FC236}">
                    <a16:creationId xmlns:a16="http://schemas.microsoft.com/office/drawing/2014/main" id="{33152BC5-7D91-DBF5-DE3A-7B87FC68695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486009" y="10174235"/>
                <a:ext cx="146634" cy="178863"/>
              </a:xfrm>
              <a:prstGeom prst="rect">
                <a:avLst/>
              </a:prstGeom>
            </p:spPr>
          </p:pic>
          <p:pic>
            <p:nvPicPr>
              <p:cNvPr id="61" name="object 8">
                <a:extLst>
                  <a:ext uri="{FF2B5EF4-FFF2-40B4-BE49-F238E27FC236}">
                    <a16:creationId xmlns:a16="http://schemas.microsoft.com/office/drawing/2014/main" id="{77B734C0-68D8-CA05-1EBC-A1CE6ABD172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676450" y="10217566"/>
                <a:ext cx="113692" cy="132770"/>
              </a:xfrm>
              <a:prstGeom prst="rect">
                <a:avLst/>
              </a:prstGeom>
            </p:spPr>
          </p:pic>
          <p:sp>
            <p:nvSpPr>
              <p:cNvPr id="63" name="object 9">
                <a:extLst>
                  <a:ext uri="{FF2B5EF4-FFF2-40B4-BE49-F238E27FC236}">
                    <a16:creationId xmlns:a16="http://schemas.microsoft.com/office/drawing/2014/main" id="{3935C1D5-0B39-5DD9-181E-CDD234B5AA83}"/>
                  </a:ext>
                </a:extLst>
              </p:cNvPr>
              <p:cNvSpPr/>
              <p:nvPr/>
            </p:nvSpPr>
            <p:spPr>
              <a:xfrm>
                <a:off x="16831895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612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612" y="179806"/>
                    </a:lnTo>
                    <a:lnTo>
                      <a:pt x="20612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64" name="object 10">
                <a:extLst>
                  <a:ext uri="{FF2B5EF4-FFF2-40B4-BE49-F238E27FC236}">
                    <a16:creationId xmlns:a16="http://schemas.microsoft.com/office/drawing/2014/main" id="{44CBE927-AB5E-B7D6-F339-D8AAB6631E1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884726" y="10220309"/>
                <a:ext cx="130048" cy="131043"/>
              </a:xfrm>
              <a:prstGeom prst="rect">
                <a:avLst/>
              </a:prstGeom>
            </p:spPr>
          </p:pic>
          <p:pic>
            <p:nvPicPr>
              <p:cNvPr id="65" name="object 11">
                <a:extLst>
                  <a:ext uri="{FF2B5EF4-FFF2-40B4-BE49-F238E27FC236}">
                    <a16:creationId xmlns:a16="http://schemas.microsoft.com/office/drawing/2014/main" id="{F80AC888-741D-E8D3-96D0-D7976364703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7037162" y="10217578"/>
                <a:ext cx="122980" cy="135796"/>
              </a:xfrm>
              <a:prstGeom prst="rect">
                <a:avLst/>
              </a:prstGeom>
            </p:spPr>
          </p:pic>
          <p:pic>
            <p:nvPicPr>
              <p:cNvPr id="66" name="object 12">
                <a:extLst>
                  <a:ext uri="{FF2B5EF4-FFF2-40B4-BE49-F238E27FC236}">
                    <a16:creationId xmlns:a16="http://schemas.microsoft.com/office/drawing/2014/main" id="{9C2E6467-1667-5BE4-DBE1-28B42008A6E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194136" y="10218037"/>
                <a:ext cx="191205" cy="134829"/>
              </a:xfrm>
              <a:prstGeom prst="rect">
                <a:avLst/>
              </a:prstGeom>
            </p:spPr>
          </p:pic>
          <p:sp>
            <p:nvSpPr>
              <p:cNvPr id="68" name="object 13">
                <a:extLst>
                  <a:ext uri="{FF2B5EF4-FFF2-40B4-BE49-F238E27FC236}">
                    <a16:creationId xmlns:a16="http://schemas.microsoft.com/office/drawing/2014/main" id="{11996442-CF93-D23B-2CBF-5B9037C429F0}"/>
                  </a:ext>
                </a:extLst>
              </p:cNvPr>
              <p:cNvSpPr/>
              <p:nvPr/>
            </p:nvSpPr>
            <p:spPr>
              <a:xfrm>
                <a:off x="17421797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31" y="49784"/>
                    </a:lnTo>
                    <a:lnTo>
                      <a:pt x="1231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22" name="object 14">
              <a:extLst>
                <a:ext uri="{FF2B5EF4-FFF2-40B4-BE49-F238E27FC236}">
                  <a16:creationId xmlns:a16="http://schemas.microsoft.com/office/drawing/2014/main" id="{4EC2F6B3-077C-DB93-EA48-5FF8C2F488A1}"/>
                </a:ext>
              </a:extLst>
            </p:cNvPr>
            <p:cNvGrpSpPr/>
            <p:nvPr/>
          </p:nvGrpSpPr>
          <p:grpSpPr>
            <a:xfrm>
              <a:off x="11052397" y="6428324"/>
              <a:ext cx="280727" cy="117887"/>
              <a:chOff x="17479908" y="10166708"/>
              <a:chExt cx="443984" cy="186444"/>
            </a:xfrm>
          </p:grpSpPr>
          <p:pic>
            <p:nvPicPr>
              <p:cNvPr id="56" name="object 15">
                <a:extLst>
                  <a:ext uri="{FF2B5EF4-FFF2-40B4-BE49-F238E27FC236}">
                    <a16:creationId xmlns:a16="http://schemas.microsoft.com/office/drawing/2014/main" id="{9551F828-E360-4314-B8F7-6111E2143655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644672" y="10218319"/>
                <a:ext cx="114425" cy="134833"/>
              </a:xfrm>
              <a:prstGeom prst="rect">
                <a:avLst/>
              </a:prstGeom>
            </p:spPr>
          </p:pic>
          <p:pic>
            <p:nvPicPr>
              <p:cNvPr id="57" name="object 16">
                <a:extLst>
                  <a:ext uri="{FF2B5EF4-FFF2-40B4-BE49-F238E27FC236}">
                    <a16:creationId xmlns:a16="http://schemas.microsoft.com/office/drawing/2014/main" id="{CDD77A8F-DB9B-AE2A-39A7-A72A705DAFAF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479908" y="10166708"/>
                <a:ext cx="131283" cy="186402"/>
              </a:xfrm>
              <a:prstGeom prst="rect">
                <a:avLst/>
              </a:prstGeom>
            </p:spPr>
          </p:pic>
          <p:pic>
            <p:nvPicPr>
              <p:cNvPr id="58" name="object 17">
                <a:extLst>
                  <a:ext uri="{FF2B5EF4-FFF2-40B4-BE49-F238E27FC236}">
                    <a16:creationId xmlns:a16="http://schemas.microsoft.com/office/drawing/2014/main" id="{FE9C8458-0663-9A0F-E9E6-CD5FAF9CE5F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7792609" y="10166708"/>
                <a:ext cx="131283" cy="186402"/>
              </a:xfrm>
              <a:prstGeom prst="rect">
                <a:avLst/>
              </a:prstGeom>
            </p:spPr>
          </p:pic>
        </p:grpSp>
        <p:grpSp>
          <p:nvGrpSpPr>
            <p:cNvPr id="24" name="object 18">
              <a:extLst>
                <a:ext uri="{FF2B5EF4-FFF2-40B4-BE49-F238E27FC236}">
                  <a16:creationId xmlns:a16="http://schemas.microsoft.com/office/drawing/2014/main" id="{C2A6BCD1-45D8-DFB4-B58B-75982045A5F8}"/>
                </a:ext>
              </a:extLst>
            </p:cNvPr>
            <p:cNvGrpSpPr/>
            <p:nvPr/>
          </p:nvGrpSpPr>
          <p:grpSpPr>
            <a:xfrm>
              <a:off x="11410269" y="6428329"/>
              <a:ext cx="654730" cy="118022"/>
              <a:chOff x="18045901" y="10166716"/>
              <a:chExt cx="1035487" cy="186657"/>
            </a:xfrm>
          </p:grpSpPr>
          <p:pic>
            <p:nvPicPr>
              <p:cNvPr id="48" name="object 19">
                <a:extLst>
                  <a:ext uri="{FF2B5EF4-FFF2-40B4-BE49-F238E27FC236}">
                    <a16:creationId xmlns:a16="http://schemas.microsoft.com/office/drawing/2014/main" id="{515DEF0E-539D-DA88-3167-27E83B67423B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8045901" y="10174273"/>
                <a:ext cx="148937" cy="176067"/>
              </a:xfrm>
              <a:prstGeom prst="rect">
                <a:avLst/>
              </a:prstGeom>
            </p:spPr>
          </p:pic>
          <p:pic>
            <p:nvPicPr>
              <p:cNvPr id="49" name="object 20">
                <a:extLst>
                  <a:ext uri="{FF2B5EF4-FFF2-40B4-BE49-F238E27FC236}">
                    <a16:creationId xmlns:a16="http://schemas.microsoft.com/office/drawing/2014/main" id="{9CDD8303-3A40-F8C2-211D-6C47C2E336CF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8231547" y="10218319"/>
                <a:ext cx="114404" cy="134833"/>
              </a:xfrm>
              <a:prstGeom prst="rect">
                <a:avLst/>
              </a:prstGeom>
            </p:spPr>
          </p:pic>
          <p:pic>
            <p:nvPicPr>
              <p:cNvPr id="50" name="object 21">
                <a:extLst>
                  <a:ext uri="{FF2B5EF4-FFF2-40B4-BE49-F238E27FC236}">
                    <a16:creationId xmlns:a16="http://schemas.microsoft.com/office/drawing/2014/main" id="{ED6C14CE-9D89-90F9-1DAF-630A1115319E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8378985" y="10217577"/>
                <a:ext cx="119724" cy="135796"/>
              </a:xfrm>
              <a:prstGeom prst="rect">
                <a:avLst/>
              </a:prstGeom>
            </p:spPr>
          </p:pic>
          <p:sp>
            <p:nvSpPr>
              <p:cNvPr id="51" name="object 22">
                <a:extLst>
                  <a:ext uri="{FF2B5EF4-FFF2-40B4-BE49-F238E27FC236}">
                    <a16:creationId xmlns:a16="http://schemas.microsoft.com/office/drawing/2014/main" id="{BCC6B821-885D-F38B-D75F-B91574BD9578}"/>
                  </a:ext>
                </a:extLst>
              </p:cNvPr>
              <p:cNvSpPr/>
              <p:nvPr/>
            </p:nvSpPr>
            <p:spPr>
              <a:xfrm>
                <a:off x="18531181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52" name="object 23">
                <a:extLst>
                  <a:ext uri="{FF2B5EF4-FFF2-40B4-BE49-F238E27FC236}">
                    <a16:creationId xmlns:a16="http://schemas.microsoft.com/office/drawing/2014/main" id="{E15B2422-9608-F3E1-4C00-F30972C4DD9B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8588795" y="10217577"/>
                <a:ext cx="135556" cy="135796"/>
              </a:xfrm>
              <a:prstGeom prst="rect">
                <a:avLst/>
              </a:prstGeom>
            </p:spPr>
          </p:pic>
          <p:pic>
            <p:nvPicPr>
              <p:cNvPr id="53" name="object 24">
                <a:extLst>
                  <a:ext uri="{FF2B5EF4-FFF2-40B4-BE49-F238E27FC236}">
                    <a16:creationId xmlns:a16="http://schemas.microsoft.com/office/drawing/2014/main" id="{D5C5E1A9-1B9F-2B5C-7879-B1945D127C5D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8759347" y="10217566"/>
                <a:ext cx="113682" cy="132770"/>
              </a:xfrm>
              <a:prstGeom prst="rect">
                <a:avLst/>
              </a:prstGeom>
            </p:spPr>
          </p:pic>
          <p:pic>
            <p:nvPicPr>
              <p:cNvPr id="54" name="object 25">
                <a:extLst>
                  <a:ext uri="{FF2B5EF4-FFF2-40B4-BE49-F238E27FC236}">
                    <a16:creationId xmlns:a16="http://schemas.microsoft.com/office/drawing/2014/main" id="{01A23600-07F1-503D-4D8E-47435F91F19F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8904482" y="10218319"/>
                <a:ext cx="114425" cy="134833"/>
              </a:xfrm>
              <a:prstGeom prst="rect">
                <a:avLst/>
              </a:prstGeom>
            </p:spPr>
          </p:pic>
          <p:sp>
            <p:nvSpPr>
              <p:cNvPr id="55" name="object 26">
                <a:extLst>
                  <a:ext uri="{FF2B5EF4-FFF2-40B4-BE49-F238E27FC236}">
                    <a16:creationId xmlns:a16="http://schemas.microsoft.com/office/drawing/2014/main" id="{CA5E430D-0392-0F70-428C-A44FC4B789E7}"/>
                  </a:ext>
                </a:extLst>
              </p:cNvPr>
              <p:cNvSpPr/>
              <p:nvPr/>
            </p:nvSpPr>
            <p:spPr>
              <a:xfrm>
                <a:off x="19061703" y="10166716"/>
                <a:ext cx="1968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84150">
                    <a:moveTo>
                      <a:pt x="19381" y="0"/>
                    </a:moveTo>
                    <a:lnTo>
                      <a:pt x="0" y="0"/>
                    </a:lnTo>
                    <a:lnTo>
                      <a:pt x="0" y="183617"/>
                    </a:lnTo>
                    <a:lnTo>
                      <a:pt x="19381" y="183617"/>
                    </a:lnTo>
                    <a:lnTo>
                      <a:pt x="19381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25" name="object 27">
              <a:extLst>
                <a:ext uri="{FF2B5EF4-FFF2-40B4-BE49-F238E27FC236}">
                  <a16:creationId xmlns:a16="http://schemas.microsoft.com/office/drawing/2014/main" id="{6D02FC13-D772-35D7-2728-C37CF0704A4C}"/>
                </a:ext>
              </a:extLst>
            </p:cNvPr>
            <p:cNvGrpSpPr/>
            <p:nvPr/>
          </p:nvGrpSpPr>
          <p:grpSpPr>
            <a:xfrm>
              <a:off x="10418876" y="6619228"/>
              <a:ext cx="183063" cy="117993"/>
              <a:chOff x="16477963" y="10468632"/>
              <a:chExt cx="289523" cy="186612"/>
            </a:xfrm>
          </p:grpSpPr>
          <p:pic>
            <p:nvPicPr>
              <p:cNvPr id="46" name="object 28">
                <a:extLst>
                  <a:ext uri="{FF2B5EF4-FFF2-40B4-BE49-F238E27FC236}">
                    <a16:creationId xmlns:a16="http://schemas.microsoft.com/office/drawing/2014/main" id="{7763A96D-35B0-0DE0-6BD6-3EF562494576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6477963" y="10468632"/>
                <a:ext cx="131283" cy="186371"/>
              </a:xfrm>
              <a:prstGeom prst="rect">
                <a:avLst/>
              </a:prstGeom>
            </p:spPr>
          </p:pic>
          <p:pic>
            <p:nvPicPr>
              <p:cNvPr id="47" name="object 29">
                <a:extLst>
                  <a:ext uri="{FF2B5EF4-FFF2-40B4-BE49-F238E27FC236}">
                    <a16:creationId xmlns:a16="http://schemas.microsoft.com/office/drawing/2014/main" id="{F7685476-1E21-2F00-3D63-66C2FC94C796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6644506" y="10519427"/>
                <a:ext cx="122980" cy="135817"/>
              </a:xfrm>
              <a:prstGeom prst="rect">
                <a:avLst/>
              </a:prstGeom>
            </p:spPr>
          </p:pic>
        </p:grpSp>
        <p:grpSp>
          <p:nvGrpSpPr>
            <p:cNvPr id="26" name="object 30">
              <a:extLst>
                <a:ext uri="{FF2B5EF4-FFF2-40B4-BE49-F238E27FC236}">
                  <a16:creationId xmlns:a16="http://schemas.microsoft.com/office/drawing/2014/main" id="{4A608931-C6B0-6052-FA78-BA161FFB1336}"/>
                </a:ext>
              </a:extLst>
            </p:cNvPr>
            <p:cNvGrpSpPr/>
            <p:nvPr/>
          </p:nvGrpSpPr>
          <p:grpSpPr>
            <a:xfrm>
              <a:off x="10670822" y="6612538"/>
              <a:ext cx="248592" cy="124683"/>
              <a:chOff x="16876428" y="10458052"/>
              <a:chExt cx="393160" cy="197192"/>
            </a:xfrm>
          </p:grpSpPr>
          <p:pic>
            <p:nvPicPr>
              <p:cNvPr id="42" name="object 31">
                <a:extLst>
                  <a:ext uri="{FF2B5EF4-FFF2-40B4-BE49-F238E27FC236}">
                    <a16:creationId xmlns:a16="http://schemas.microsoft.com/office/drawing/2014/main" id="{8FB5235B-DEAF-D42B-DE1F-D2A6E09293AF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6876428" y="10476140"/>
                <a:ext cx="152173" cy="176067"/>
              </a:xfrm>
              <a:prstGeom prst="rect">
                <a:avLst/>
              </a:prstGeom>
            </p:spPr>
          </p:pic>
          <p:pic>
            <p:nvPicPr>
              <p:cNvPr id="44" name="object 32">
                <a:extLst>
                  <a:ext uri="{FF2B5EF4-FFF2-40B4-BE49-F238E27FC236}">
                    <a16:creationId xmlns:a16="http://schemas.microsoft.com/office/drawing/2014/main" id="{7D896BDB-06C0-C707-FC2B-8B6FF380BE24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7056025" y="10458052"/>
                <a:ext cx="213563" cy="197192"/>
              </a:xfrm>
              <a:prstGeom prst="rect">
                <a:avLst/>
              </a:prstGeom>
            </p:spPr>
          </p:pic>
        </p:grpSp>
        <p:grpSp>
          <p:nvGrpSpPr>
            <p:cNvPr id="27" name="object 33">
              <a:extLst>
                <a:ext uri="{FF2B5EF4-FFF2-40B4-BE49-F238E27FC236}">
                  <a16:creationId xmlns:a16="http://schemas.microsoft.com/office/drawing/2014/main" id="{0C639552-84A3-F1BE-C0B4-4B02AD2223ED}"/>
                </a:ext>
              </a:extLst>
            </p:cNvPr>
            <p:cNvGrpSpPr/>
            <p:nvPr/>
          </p:nvGrpSpPr>
          <p:grpSpPr>
            <a:xfrm>
              <a:off x="10987189" y="6623978"/>
              <a:ext cx="482571" cy="137092"/>
              <a:chOff x="17376778" y="10476145"/>
              <a:chExt cx="763210" cy="216817"/>
            </a:xfrm>
          </p:grpSpPr>
          <p:pic>
            <p:nvPicPr>
              <p:cNvPr id="36" name="object 34">
                <a:extLst>
                  <a:ext uri="{FF2B5EF4-FFF2-40B4-BE49-F238E27FC236}">
                    <a16:creationId xmlns:a16="http://schemas.microsoft.com/office/drawing/2014/main" id="{FDE8992B-4791-4011-F6F9-094DE13C1549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7376778" y="10476145"/>
                <a:ext cx="156414" cy="176057"/>
              </a:xfrm>
              <a:prstGeom prst="rect">
                <a:avLst/>
              </a:prstGeom>
            </p:spPr>
          </p:pic>
          <p:pic>
            <p:nvPicPr>
              <p:cNvPr id="37" name="object 35">
                <a:extLst>
                  <a:ext uri="{FF2B5EF4-FFF2-40B4-BE49-F238E27FC236}">
                    <a16:creationId xmlns:a16="http://schemas.microsoft.com/office/drawing/2014/main" id="{67063E20-564A-98E9-4043-B56527878F15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7564932" y="10514911"/>
                <a:ext cx="132278" cy="140330"/>
              </a:xfrm>
              <a:prstGeom prst="rect">
                <a:avLst/>
              </a:prstGeom>
            </p:spPr>
          </p:pic>
          <p:pic>
            <p:nvPicPr>
              <p:cNvPr id="38" name="object 36">
                <a:extLst>
                  <a:ext uri="{FF2B5EF4-FFF2-40B4-BE49-F238E27FC236}">
                    <a16:creationId xmlns:a16="http://schemas.microsoft.com/office/drawing/2014/main" id="{28ABE29A-DA9E-5592-2688-BA1F2B35178A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7719634" y="10514884"/>
                <a:ext cx="141587" cy="178078"/>
              </a:xfrm>
              <a:prstGeom prst="rect">
                <a:avLst/>
              </a:prstGeom>
            </p:spPr>
          </p:pic>
          <p:pic>
            <p:nvPicPr>
              <p:cNvPr id="40" name="object 37">
                <a:extLst>
                  <a:ext uri="{FF2B5EF4-FFF2-40B4-BE49-F238E27FC236}">
                    <a16:creationId xmlns:a16="http://schemas.microsoft.com/office/drawing/2014/main" id="{9E9F3692-940D-C72A-0DCD-90B0A4C89272}"/>
                  </a:ext>
                </a:extLst>
              </p:cNvPr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17895495" y="10514876"/>
                <a:ext cx="244493" cy="140368"/>
              </a:xfrm>
              <a:prstGeom prst="rect">
                <a:avLst/>
              </a:prstGeom>
            </p:spPr>
          </p:pic>
        </p:grpSp>
      </p:grpSp>
      <p:sp>
        <p:nvSpPr>
          <p:cNvPr id="69" name="object 38">
            <a:extLst>
              <a:ext uri="{FF2B5EF4-FFF2-40B4-BE49-F238E27FC236}">
                <a16:creationId xmlns:a16="http://schemas.microsoft.com/office/drawing/2014/main" id="{39782200-7D0D-6954-9152-257D963ED9DF}"/>
              </a:ext>
            </a:extLst>
          </p:cNvPr>
          <p:cNvSpPr/>
          <p:nvPr/>
        </p:nvSpPr>
        <p:spPr>
          <a:xfrm>
            <a:off x="0" y="0"/>
            <a:ext cx="899303" cy="883920"/>
          </a:xfrm>
          <a:custGeom>
            <a:avLst/>
            <a:gdLst/>
            <a:ahLst/>
            <a:cxnLst/>
            <a:rect l="l" t="t" r="r" b="b"/>
            <a:pathLst>
              <a:path w="5791200" h="5692140">
                <a:moveTo>
                  <a:pt x="5790787" y="0"/>
                </a:moveTo>
                <a:lnTo>
                  <a:pt x="0" y="0"/>
                </a:lnTo>
                <a:lnTo>
                  <a:pt x="0" y="5691659"/>
                </a:lnTo>
                <a:lnTo>
                  <a:pt x="5790787" y="0"/>
                </a:lnTo>
                <a:close/>
              </a:path>
            </a:pathLst>
          </a:custGeom>
          <a:solidFill>
            <a:srgbClr val="E422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4109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50114-CCC2-9230-9267-B5D71C7A7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1937FA66-7058-941B-2722-F7DF2AF2C3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96604" y="1720273"/>
            <a:ext cx="7814428" cy="5137727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A55301-9004-A600-126F-B103B6DBFF10}"/>
              </a:ext>
            </a:extLst>
          </p:cNvPr>
          <p:cNvSpPr txBox="1"/>
          <p:nvPr/>
        </p:nvSpPr>
        <p:spPr>
          <a:xfrm>
            <a:off x="6295747" y="1347017"/>
            <a:ext cx="1831857" cy="374571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sz="1600" dirty="0"/>
              <a:t>Crecimiento 2022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F32943-C8D6-E926-27EF-FCBC7DDC00E6}"/>
              </a:ext>
            </a:extLst>
          </p:cNvPr>
          <p:cNvSpPr txBox="1"/>
          <p:nvPr/>
        </p:nvSpPr>
        <p:spPr>
          <a:xfrm>
            <a:off x="423567" y="856787"/>
            <a:ext cx="2121975" cy="37457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sz="1600" dirty="0">
                <a:solidFill>
                  <a:schemeClr val="accent2"/>
                </a:solidFill>
              </a:rPr>
              <a:t>Ocupación 2014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1D46B7-5E00-B324-75FC-4138640AE82C}"/>
              </a:ext>
            </a:extLst>
          </p:cNvPr>
          <p:cNvSpPr txBox="1"/>
          <p:nvPr/>
        </p:nvSpPr>
        <p:spPr>
          <a:xfrm>
            <a:off x="292526" y="1304489"/>
            <a:ext cx="2435481" cy="37457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sz="1600" dirty="0"/>
              <a:t>Densificación 2014-2022</a:t>
            </a:r>
            <a:endParaRPr lang="en-US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16FCF0-5364-339D-5422-5C3B6756130A}"/>
              </a:ext>
            </a:extLst>
          </p:cNvPr>
          <p:cNvSpPr txBox="1"/>
          <p:nvPr/>
        </p:nvSpPr>
        <p:spPr>
          <a:xfrm>
            <a:off x="9232655" y="1938513"/>
            <a:ext cx="2529656" cy="408623"/>
          </a:xfrm>
          <a:prstGeom prst="roundRect">
            <a:avLst/>
          </a:prstGeom>
          <a:solidFill>
            <a:srgbClr val="E07575"/>
          </a:solidFill>
          <a:ln>
            <a:solidFill>
              <a:srgbClr val="FFFF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dirty="0">
                <a:latin typeface="Aptos Narrow"/>
              </a:rPr>
              <a:t>4-NUEVOS NÚCLEOS</a:t>
            </a:r>
            <a:endParaRPr lang="en-US">
              <a:latin typeface="Aptos Narrow"/>
            </a:endParaRPr>
          </a:p>
        </p:txBody>
      </p:sp>
      <p:sp>
        <p:nvSpPr>
          <p:cNvPr id="29" name="TextBox 40">
            <a:extLst>
              <a:ext uri="{FF2B5EF4-FFF2-40B4-BE49-F238E27FC236}">
                <a16:creationId xmlns:a16="http://schemas.microsoft.com/office/drawing/2014/main" id="{84395E20-38FB-FBDD-A9DF-2F4FDF250C95}"/>
              </a:ext>
            </a:extLst>
          </p:cNvPr>
          <p:cNvSpPr txBox="1"/>
          <p:nvPr/>
        </p:nvSpPr>
        <p:spPr>
          <a:xfrm>
            <a:off x="6192809" y="896039"/>
            <a:ext cx="2037415" cy="37457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sz="1600" dirty="0">
                <a:solidFill>
                  <a:schemeClr val="accent2"/>
                </a:solidFill>
              </a:rPr>
              <a:t>Ocupación 2014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31" name="TextBox 44">
            <a:extLst>
              <a:ext uri="{FF2B5EF4-FFF2-40B4-BE49-F238E27FC236}">
                <a16:creationId xmlns:a16="http://schemas.microsoft.com/office/drawing/2014/main" id="{9F64CD77-D9EE-4938-15FE-0A7265B150DA}"/>
              </a:ext>
            </a:extLst>
          </p:cNvPr>
          <p:cNvSpPr txBox="1"/>
          <p:nvPr/>
        </p:nvSpPr>
        <p:spPr>
          <a:xfrm>
            <a:off x="2977455" y="1923039"/>
            <a:ext cx="2529656" cy="4086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algn="ctr">
              <a:defRPr sz="2000">
                <a:latin typeface="Aptos Narrow" panose="020B0004020202020204" pitchFamily="34" charset="0"/>
              </a:defRPr>
            </a:lvl1pPr>
          </a:lstStyle>
          <a:p>
            <a:r>
              <a:rPr lang="en-US" sz="1800" dirty="0">
                <a:latin typeface="Aptos Narrow"/>
              </a:rPr>
              <a:t>2-COMPLETAMIENTO</a:t>
            </a:r>
          </a:p>
        </p:txBody>
      </p:sp>
      <p:cxnSp>
        <p:nvCxnSpPr>
          <p:cNvPr id="33" name="Conector: angular 59">
            <a:extLst>
              <a:ext uri="{FF2B5EF4-FFF2-40B4-BE49-F238E27FC236}">
                <a16:creationId xmlns:a16="http://schemas.microsoft.com/office/drawing/2014/main" id="{0DED041D-C406-F6A6-E6F6-AA041F96580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797689" y="506147"/>
            <a:ext cx="839714" cy="1950526"/>
          </a:xfrm>
          <a:prstGeom prst="bentConnector2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Conector: angular 61">
            <a:extLst>
              <a:ext uri="{FF2B5EF4-FFF2-40B4-BE49-F238E27FC236}">
                <a16:creationId xmlns:a16="http://schemas.microsoft.com/office/drawing/2014/main" id="{10E53B44-59EF-EE3F-2506-93DE6F8524DD}"/>
              </a:ext>
            </a:extLst>
          </p:cNvPr>
          <p:cNvCxnSpPr>
            <a:cxnSpLocks/>
          </p:cNvCxnSpPr>
          <p:nvPr/>
        </p:nvCxnSpPr>
        <p:spPr>
          <a:xfrm flipH="1" flipV="1">
            <a:off x="8276406" y="1037145"/>
            <a:ext cx="2185965" cy="951896"/>
          </a:xfrm>
          <a:prstGeom prst="bentConnector3">
            <a:avLst>
              <a:gd name="adj1" fmla="val -25"/>
            </a:avLst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Conector recto 66">
            <a:extLst>
              <a:ext uri="{FF2B5EF4-FFF2-40B4-BE49-F238E27FC236}">
                <a16:creationId xmlns:a16="http://schemas.microsoft.com/office/drawing/2014/main" id="{C9FEDB98-B92C-A872-E9F8-2CC6DBB004A3}"/>
              </a:ext>
            </a:extLst>
          </p:cNvPr>
          <p:cNvCxnSpPr>
            <a:cxnSpLocks/>
          </p:cNvCxnSpPr>
          <p:nvPr/>
        </p:nvCxnSpPr>
        <p:spPr>
          <a:xfrm>
            <a:off x="1421919" y="1679060"/>
            <a:ext cx="1424" cy="25144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Conector recto 70">
            <a:extLst>
              <a:ext uri="{FF2B5EF4-FFF2-40B4-BE49-F238E27FC236}">
                <a16:creationId xmlns:a16="http://schemas.microsoft.com/office/drawing/2014/main" id="{A597240B-1184-B60E-09C3-D49E16B495EB}"/>
              </a:ext>
            </a:extLst>
          </p:cNvPr>
          <p:cNvCxnSpPr>
            <a:cxnSpLocks/>
          </p:cNvCxnSpPr>
          <p:nvPr/>
        </p:nvCxnSpPr>
        <p:spPr>
          <a:xfrm>
            <a:off x="7170049" y="1722319"/>
            <a:ext cx="18395" cy="20609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6360232-6FF1-6448-E60D-C52BD0673254}"/>
              </a:ext>
            </a:extLst>
          </p:cNvPr>
          <p:cNvSpPr txBox="1"/>
          <p:nvPr/>
        </p:nvSpPr>
        <p:spPr>
          <a:xfrm>
            <a:off x="355002" y="1925628"/>
            <a:ext cx="2299505" cy="40862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Aptos Narrow"/>
              </a:rPr>
              <a:t>1-RELLENO </a:t>
            </a:r>
            <a:endParaRPr lang="en-US" dirty="0"/>
          </a:p>
        </p:txBody>
      </p:sp>
      <p:sp>
        <p:nvSpPr>
          <p:cNvPr id="43" name="TextBox 6">
            <a:extLst>
              <a:ext uri="{FF2B5EF4-FFF2-40B4-BE49-F238E27FC236}">
                <a16:creationId xmlns:a16="http://schemas.microsoft.com/office/drawing/2014/main" id="{DEEF2E8E-19CD-C661-5E80-9AA6D7541419}"/>
              </a:ext>
            </a:extLst>
          </p:cNvPr>
          <p:cNvSpPr txBox="1"/>
          <p:nvPr/>
        </p:nvSpPr>
        <p:spPr>
          <a:xfrm>
            <a:off x="5695693" y="1937067"/>
            <a:ext cx="3136089" cy="4086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>
              <a:defRPr sz="16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latin typeface="Aptos Narrow"/>
              </a:rPr>
              <a:t>3-BORDE / PERIURBANO</a:t>
            </a:r>
          </a:p>
        </p:txBody>
      </p:sp>
      <p:pic>
        <p:nvPicPr>
          <p:cNvPr id="45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1008ABB7-39E7-9111-B914-1A72D37026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86953" y="0"/>
            <a:ext cx="1600966" cy="98287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7C693F-1B45-BCB3-BF69-EA4A14CA7AF8}"/>
              </a:ext>
            </a:extLst>
          </p:cNvPr>
          <p:cNvSpPr txBox="1"/>
          <p:nvPr/>
        </p:nvSpPr>
        <p:spPr>
          <a:xfrm>
            <a:off x="292700" y="4828455"/>
            <a:ext cx="344747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latin typeface="Aptos Narrow"/>
              </a:rPr>
              <a:t>El Mapa muestra la parcelas ocupadas en 2022.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dirty="0">
                <a:latin typeface="Aptos Narrow"/>
              </a:rPr>
              <a:t>En rojo las menores de 1ha y en marrón las mayores a 1ha, en gris las vacías sin distinción.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56EB148-4261-BF4E-7EDE-8D62F4FCD483}"/>
              </a:ext>
            </a:extLst>
          </p:cNvPr>
          <p:cNvSpPr txBox="1"/>
          <p:nvPr/>
        </p:nvSpPr>
        <p:spPr>
          <a:xfrm>
            <a:off x="899303" y="282749"/>
            <a:ext cx="9252873" cy="518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3375"/>
              </a:lnSpc>
              <a:buNone/>
            </a:pPr>
            <a:r>
              <a:rPr lang="en-US" sz="2800" b="0" i="0" dirty="0">
                <a:solidFill>
                  <a:schemeClr val="bg1">
                    <a:lumMod val="50000"/>
                  </a:schemeClr>
                </a:solidFill>
                <a:effectLst/>
                <a:latin typeface="Aptos Narrow"/>
              </a:rPr>
              <a:t>PATRONES ESPACIALES DE EXPANSIÓN URBANA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F0D90612-AA65-42BA-145D-3DE2EE5AE16C}"/>
              </a:ext>
            </a:extLst>
          </p:cNvPr>
          <p:cNvGrpSpPr/>
          <p:nvPr/>
        </p:nvGrpSpPr>
        <p:grpSpPr>
          <a:xfrm>
            <a:off x="8276986" y="6127288"/>
            <a:ext cx="3521313" cy="401515"/>
            <a:chOff x="8543686" y="6393988"/>
            <a:chExt cx="3521313" cy="401515"/>
          </a:xfrm>
        </p:grpSpPr>
        <p:sp>
          <p:nvSpPr>
            <p:cNvPr id="4" name="object 2">
              <a:extLst>
                <a:ext uri="{FF2B5EF4-FFF2-40B4-BE49-F238E27FC236}">
                  <a16:creationId xmlns:a16="http://schemas.microsoft.com/office/drawing/2014/main" id="{69AD7C56-1933-FBB4-B3E2-6AB131EAE955}"/>
                </a:ext>
              </a:extLst>
            </p:cNvPr>
            <p:cNvSpPr/>
            <p:nvPr/>
          </p:nvSpPr>
          <p:spPr>
            <a:xfrm>
              <a:off x="8543686" y="6393998"/>
              <a:ext cx="360150" cy="401505"/>
            </a:xfrm>
            <a:custGeom>
              <a:avLst/>
              <a:gdLst/>
              <a:ahLst/>
              <a:cxnLst/>
              <a:rect l="l" t="t" r="r" b="b"/>
              <a:pathLst>
                <a:path w="569594" h="635000">
                  <a:moveTo>
                    <a:pt x="569354" y="0"/>
                  </a:moveTo>
                  <a:lnTo>
                    <a:pt x="363318" y="0"/>
                  </a:lnTo>
                  <a:lnTo>
                    <a:pt x="363318" y="366774"/>
                  </a:lnTo>
                  <a:lnTo>
                    <a:pt x="362120" y="390754"/>
                  </a:lnTo>
                  <a:lnTo>
                    <a:pt x="343434" y="434688"/>
                  </a:lnTo>
                  <a:lnTo>
                    <a:pt x="303401" y="455709"/>
                  </a:lnTo>
                  <a:lnTo>
                    <a:pt x="284692" y="457336"/>
                  </a:lnTo>
                  <a:lnTo>
                    <a:pt x="265972" y="455709"/>
                  </a:lnTo>
                  <a:lnTo>
                    <a:pt x="225940" y="434688"/>
                  </a:lnTo>
                  <a:lnTo>
                    <a:pt x="206487" y="391145"/>
                  </a:lnTo>
                  <a:lnTo>
                    <a:pt x="205145" y="366774"/>
                  </a:lnTo>
                  <a:lnTo>
                    <a:pt x="205145" y="0"/>
                  </a:lnTo>
                  <a:lnTo>
                    <a:pt x="0" y="0"/>
                  </a:lnTo>
                  <a:lnTo>
                    <a:pt x="0" y="357716"/>
                  </a:lnTo>
                  <a:lnTo>
                    <a:pt x="4238" y="425213"/>
                  </a:lnTo>
                  <a:lnTo>
                    <a:pt x="16951" y="479974"/>
                  </a:lnTo>
                  <a:lnTo>
                    <a:pt x="38135" y="524550"/>
                  </a:lnTo>
                  <a:lnTo>
                    <a:pt x="67788" y="561490"/>
                  </a:lnTo>
                  <a:lnTo>
                    <a:pt x="98152" y="586507"/>
                  </a:lnTo>
                  <a:lnTo>
                    <a:pt x="135027" y="606869"/>
                  </a:lnTo>
                  <a:lnTo>
                    <a:pt x="178409" y="622056"/>
                  </a:lnTo>
                  <a:lnTo>
                    <a:pt x="228298" y="631549"/>
                  </a:lnTo>
                  <a:lnTo>
                    <a:pt x="284692" y="634828"/>
                  </a:lnTo>
                  <a:lnTo>
                    <a:pt x="341092" y="631549"/>
                  </a:lnTo>
                  <a:lnTo>
                    <a:pt x="390984" y="622056"/>
                  </a:lnTo>
                  <a:lnTo>
                    <a:pt x="434368" y="606869"/>
                  </a:lnTo>
                  <a:lnTo>
                    <a:pt x="471243" y="586507"/>
                  </a:lnTo>
                  <a:lnTo>
                    <a:pt x="501607" y="561490"/>
                  </a:lnTo>
                  <a:lnTo>
                    <a:pt x="531257" y="524550"/>
                  </a:lnTo>
                  <a:lnTo>
                    <a:pt x="552434" y="479974"/>
                  </a:lnTo>
                  <a:lnTo>
                    <a:pt x="565140" y="425213"/>
                  </a:lnTo>
                  <a:lnTo>
                    <a:pt x="569354" y="357716"/>
                  </a:lnTo>
                  <a:lnTo>
                    <a:pt x="56935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7488DF5B-C94C-0BEB-09D5-86459DA6F98A}"/>
                </a:ext>
              </a:extLst>
            </p:cNvPr>
            <p:cNvSpPr/>
            <p:nvPr/>
          </p:nvSpPr>
          <p:spPr>
            <a:xfrm>
              <a:off x="8972265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84" y="0"/>
                  </a:moveTo>
                  <a:lnTo>
                    <a:pt x="397652" y="0"/>
                  </a:lnTo>
                  <a:lnTo>
                    <a:pt x="397723" y="262696"/>
                  </a:lnTo>
                  <a:lnTo>
                    <a:pt x="398216" y="283569"/>
                  </a:lnTo>
                  <a:lnTo>
                    <a:pt x="399556" y="308680"/>
                  </a:lnTo>
                  <a:lnTo>
                    <a:pt x="402165" y="348638"/>
                  </a:lnTo>
                  <a:lnTo>
                    <a:pt x="221406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10" y="624902"/>
                  </a:lnTo>
                  <a:lnTo>
                    <a:pt x="198740" y="362166"/>
                  </a:lnTo>
                  <a:lnTo>
                    <a:pt x="198246" y="341303"/>
                  </a:lnTo>
                  <a:lnTo>
                    <a:pt x="196906" y="316191"/>
                  </a:lnTo>
                  <a:lnTo>
                    <a:pt x="194297" y="276221"/>
                  </a:lnTo>
                  <a:lnTo>
                    <a:pt x="384093" y="624902"/>
                  </a:lnTo>
                  <a:lnTo>
                    <a:pt x="596484" y="624902"/>
                  </a:lnTo>
                  <a:lnTo>
                    <a:pt x="59648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A58E9B5F-8994-059A-9EFA-D2F17DF98F22}"/>
                </a:ext>
              </a:extLst>
            </p:cNvPr>
            <p:cNvSpPr/>
            <p:nvPr/>
          </p:nvSpPr>
          <p:spPr>
            <a:xfrm>
              <a:off x="9420833" y="6393988"/>
              <a:ext cx="357340" cy="395483"/>
            </a:xfrm>
            <a:custGeom>
              <a:avLst/>
              <a:gdLst/>
              <a:ahLst/>
              <a:cxnLst/>
              <a:rect l="l" t="t" r="r" b="b"/>
              <a:pathLst>
                <a:path w="565150" h="625475">
                  <a:moveTo>
                    <a:pt x="271143" y="0"/>
                  </a:moveTo>
                  <a:lnTo>
                    <a:pt x="0" y="0"/>
                  </a:lnTo>
                  <a:lnTo>
                    <a:pt x="0" y="624912"/>
                  </a:lnTo>
                  <a:lnTo>
                    <a:pt x="204234" y="624912"/>
                  </a:lnTo>
                  <a:lnTo>
                    <a:pt x="204234" y="416605"/>
                  </a:lnTo>
                  <a:lnTo>
                    <a:pt x="441855" y="416605"/>
                  </a:lnTo>
                  <a:lnTo>
                    <a:pt x="424740" y="387621"/>
                  </a:lnTo>
                  <a:lnTo>
                    <a:pt x="445970" y="373938"/>
                  </a:lnTo>
                  <a:lnTo>
                    <a:pt x="473053" y="350782"/>
                  </a:lnTo>
                  <a:lnTo>
                    <a:pt x="499917" y="315630"/>
                  </a:lnTo>
                  <a:lnTo>
                    <a:pt x="520489" y="265957"/>
                  </a:lnTo>
                  <a:lnTo>
                    <a:pt x="520897" y="262641"/>
                  </a:lnTo>
                  <a:lnTo>
                    <a:pt x="203355" y="262641"/>
                  </a:lnTo>
                  <a:lnTo>
                    <a:pt x="203355" y="153963"/>
                  </a:lnTo>
                  <a:lnTo>
                    <a:pt x="523393" y="153963"/>
                  </a:lnTo>
                  <a:lnTo>
                    <a:pt x="523045" y="150996"/>
                  </a:lnTo>
                  <a:lnTo>
                    <a:pt x="507226" y="108690"/>
                  </a:lnTo>
                  <a:lnTo>
                    <a:pt x="482936" y="73173"/>
                  </a:lnTo>
                  <a:lnTo>
                    <a:pt x="451871" y="45297"/>
                  </a:lnTo>
                  <a:lnTo>
                    <a:pt x="415368" y="24843"/>
                  </a:lnTo>
                  <a:lnTo>
                    <a:pt x="373357" y="10758"/>
                  </a:lnTo>
                  <a:lnTo>
                    <a:pt x="325421" y="2619"/>
                  </a:lnTo>
                  <a:lnTo>
                    <a:pt x="271143" y="0"/>
                  </a:lnTo>
                  <a:close/>
                </a:path>
                <a:path w="565150" h="625475">
                  <a:moveTo>
                    <a:pt x="441855" y="416605"/>
                  </a:moveTo>
                  <a:lnTo>
                    <a:pt x="230464" y="416605"/>
                  </a:lnTo>
                  <a:lnTo>
                    <a:pt x="329864" y="624912"/>
                  </a:lnTo>
                  <a:lnTo>
                    <a:pt x="564862" y="624912"/>
                  </a:lnTo>
                  <a:lnTo>
                    <a:pt x="441855" y="416605"/>
                  </a:lnTo>
                  <a:close/>
                </a:path>
                <a:path w="565150" h="625475">
                  <a:moveTo>
                    <a:pt x="523393" y="153963"/>
                  </a:moveTo>
                  <a:lnTo>
                    <a:pt x="254861" y="153963"/>
                  </a:lnTo>
                  <a:lnTo>
                    <a:pt x="270186" y="154785"/>
                  </a:lnTo>
                  <a:lnTo>
                    <a:pt x="282547" y="157136"/>
                  </a:lnTo>
                  <a:lnTo>
                    <a:pt x="314756" y="179214"/>
                  </a:lnTo>
                  <a:lnTo>
                    <a:pt x="322670" y="208297"/>
                  </a:lnTo>
                  <a:lnTo>
                    <a:pt x="320538" y="225528"/>
                  </a:lnTo>
                  <a:lnTo>
                    <a:pt x="292742" y="256143"/>
                  </a:lnTo>
                  <a:lnTo>
                    <a:pt x="254861" y="262641"/>
                  </a:lnTo>
                  <a:lnTo>
                    <a:pt x="520897" y="262641"/>
                  </a:lnTo>
                  <a:lnTo>
                    <a:pt x="528695" y="199240"/>
                  </a:lnTo>
                  <a:lnTo>
                    <a:pt x="523489" y="154785"/>
                  </a:lnTo>
                  <a:lnTo>
                    <a:pt x="523393" y="153963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F1871AA6-F2CF-D259-2552-046136547275}"/>
                </a:ext>
              </a:extLst>
            </p:cNvPr>
            <p:cNvSpPr/>
            <p:nvPr/>
          </p:nvSpPr>
          <p:spPr>
            <a:xfrm>
              <a:off x="9812256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94" y="0"/>
                  </a:moveTo>
                  <a:lnTo>
                    <a:pt x="397673" y="0"/>
                  </a:lnTo>
                  <a:lnTo>
                    <a:pt x="397744" y="262696"/>
                  </a:lnTo>
                  <a:lnTo>
                    <a:pt x="398236" y="283569"/>
                  </a:lnTo>
                  <a:lnTo>
                    <a:pt x="399573" y="308680"/>
                  </a:lnTo>
                  <a:lnTo>
                    <a:pt x="402176" y="348638"/>
                  </a:lnTo>
                  <a:lnTo>
                    <a:pt x="221427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63" y="624902"/>
                  </a:lnTo>
                  <a:lnTo>
                    <a:pt x="198792" y="362187"/>
                  </a:lnTo>
                  <a:lnTo>
                    <a:pt x="198295" y="341324"/>
                  </a:lnTo>
                  <a:lnTo>
                    <a:pt x="196945" y="316212"/>
                  </a:lnTo>
                  <a:lnTo>
                    <a:pt x="194318" y="276242"/>
                  </a:lnTo>
                  <a:lnTo>
                    <a:pt x="384103" y="624902"/>
                  </a:lnTo>
                  <a:lnTo>
                    <a:pt x="596494" y="624902"/>
                  </a:lnTo>
                  <a:lnTo>
                    <a:pt x="59649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grpSp>
          <p:nvGrpSpPr>
            <p:cNvPr id="11" name="object 6">
              <a:extLst>
                <a:ext uri="{FF2B5EF4-FFF2-40B4-BE49-F238E27FC236}">
                  <a16:creationId xmlns:a16="http://schemas.microsoft.com/office/drawing/2014/main" id="{6543C717-807C-7018-50F7-4BEA5F680D14}"/>
                </a:ext>
              </a:extLst>
            </p:cNvPr>
            <p:cNvGrpSpPr/>
            <p:nvPr/>
          </p:nvGrpSpPr>
          <p:grpSpPr>
            <a:xfrm>
              <a:off x="10423963" y="6430743"/>
              <a:ext cx="605743" cy="115608"/>
              <a:chOff x="16486009" y="10170534"/>
              <a:chExt cx="958013" cy="182840"/>
            </a:xfrm>
          </p:grpSpPr>
          <p:pic>
            <p:nvPicPr>
              <p:cNvPr id="49" name="object 7">
                <a:extLst>
                  <a:ext uri="{FF2B5EF4-FFF2-40B4-BE49-F238E27FC236}">
                    <a16:creationId xmlns:a16="http://schemas.microsoft.com/office/drawing/2014/main" id="{6596F85E-C641-8866-47AF-56930723B07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486009" y="10174235"/>
                <a:ext cx="146634" cy="178863"/>
              </a:xfrm>
              <a:prstGeom prst="rect">
                <a:avLst/>
              </a:prstGeom>
            </p:spPr>
          </p:pic>
          <p:pic>
            <p:nvPicPr>
              <p:cNvPr id="50" name="object 8">
                <a:extLst>
                  <a:ext uri="{FF2B5EF4-FFF2-40B4-BE49-F238E27FC236}">
                    <a16:creationId xmlns:a16="http://schemas.microsoft.com/office/drawing/2014/main" id="{7EF3153C-951B-0F7F-C28B-27F084D6EEA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676450" y="10217566"/>
                <a:ext cx="113692" cy="132770"/>
              </a:xfrm>
              <a:prstGeom prst="rect">
                <a:avLst/>
              </a:prstGeom>
            </p:spPr>
          </p:pic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412CAEA6-A3BF-F7BA-2DBB-BD5D74A58C00}"/>
                  </a:ext>
                </a:extLst>
              </p:cNvPr>
              <p:cNvSpPr/>
              <p:nvPr/>
            </p:nvSpPr>
            <p:spPr>
              <a:xfrm>
                <a:off x="16831895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612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612" y="179806"/>
                    </a:lnTo>
                    <a:lnTo>
                      <a:pt x="20612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52" name="object 10">
                <a:extLst>
                  <a:ext uri="{FF2B5EF4-FFF2-40B4-BE49-F238E27FC236}">
                    <a16:creationId xmlns:a16="http://schemas.microsoft.com/office/drawing/2014/main" id="{CA0EAEB3-23D5-7532-14C1-18F4A3A06CD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884726" y="10220309"/>
                <a:ext cx="130048" cy="131043"/>
              </a:xfrm>
              <a:prstGeom prst="rect">
                <a:avLst/>
              </a:prstGeom>
            </p:spPr>
          </p:pic>
          <p:pic>
            <p:nvPicPr>
              <p:cNvPr id="53" name="object 11">
                <a:extLst>
                  <a:ext uri="{FF2B5EF4-FFF2-40B4-BE49-F238E27FC236}">
                    <a16:creationId xmlns:a16="http://schemas.microsoft.com/office/drawing/2014/main" id="{2E9315FB-6527-18DB-C488-E0C757639B91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7037162" y="10217578"/>
                <a:ext cx="122980" cy="135796"/>
              </a:xfrm>
              <a:prstGeom prst="rect">
                <a:avLst/>
              </a:prstGeom>
            </p:spPr>
          </p:pic>
          <p:pic>
            <p:nvPicPr>
              <p:cNvPr id="54" name="object 12">
                <a:extLst>
                  <a:ext uri="{FF2B5EF4-FFF2-40B4-BE49-F238E27FC236}">
                    <a16:creationId xmlns:a16="http://schemas.microsoft.com/office/drawing/2014/main" id="{949AF89F-D38A-52F8-3D29-C11AEC6FC60E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7194136" y="10218037"/>
                <a:ext cx="191205" cy="134829"/>
              </a:xfrm>
              <a:prstGeom prst="rect">
                <a:avLst/>
              </a:prstGeom>
            </p:spPr>
          </p:pic>
          <p:sp>
            <p:nvSpPr>
              <p:cNvPr id="55" name="object 13">
                <a:extLst>
                  <a:ext uri="{FF2B5EF4-FFF2-40B4-BE49-F238E27FC236}">
                    <a16:creationId xmlns:a16="http://schemas.microsoft.com/office/drawing/2014/main" id="{FD3FAB63-D79B-2181-296C-544548A73FDC}"/>
                  </a:ext>
                </a:extLst>
              </p:cNvPr>
              <p:cNvSpPr/>
              <p:nvPr/>
            </p:nvSpPr>
            <p:spPr>
              <a:xfrm>
                <a:off x="17421797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31" y="49784"/>
                    </a:lnTo>
                    <a:lnTo>
                      <a:pt x="1231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2" name="object 14">
              <a:extLst>
                <a:ext uri="{FF2B5EF4-FFF2-40B4-BE49-F238E27FC236}">
                  <a16:creationId xmlns:a16="http://schemas.microsoft.com/office/drawing/2014/main" id="{1C736CD3-9EA0-8C19-8E08-56E7FAB50F03}"/>
                </a:ext>
              </a:extLst>
            </p:cNvPr>
            <p:cNvGrpSpPr/>
            <p:nvPr/>
          </p:nvGrpSpPr>
          <p:grpSpPr>
            <a:xfrm>
              <a:off x="11052397" y="6428324"/>
              <a:ext cx="280727" cy="117887"/>
              <a:chOff x="17479908" y="10166708"/>
              <a:chExt cx="443984" cy="186444"/>
            </a:xfrm>
          </p:grpSpPr>
          <p:pic>
            <p:nvPicPr>
              <p:cNvPr id="44" name="object 15">
                <a:extLst>
                  <a:ext uri="{FF2B5EF4-FFF2-40B4-BE49-F238E27FC236}">
                    <a16:creationId xmlns:a16="http://schemas.microsoft.com/office/drawing/2014/main" id="{5D1F6918-F6A8-F024-9D2A-29405F14E828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644672" y="10218319"/>
                <a:ext cx="114425" cy="134833"/>
              </a:xfrm>
              <a:prstGeom prst="rect">
                <a:avLst/>
              </a:prstGeom>
            </p:spPr>
          </p:pic>
          <p:pic>
            <p:nvPicPr>
              <p:cNvPr id="46" name="object 16">
                <a:extLst>
                  <a:ext uri="{FF2B5EF4-FFF2-40B4-BE49-F238E27FC236}">
                    <a16:creationId xmlns:a16="http://schemas.microsoft.com/office/drawing/2014/main" id="{E5E07491-9F6D-FF36-3FA7-3397ACA30F45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479908" y="10166708"/>
                <a:ext cx="131283" cy="186402"/>
              </a:xfrm>
              <a:prstGeom prst="rect">
                <a:avLst/>
              </a:prstGeom>
            </p:spPr>
          </p:pic>
          <p:pic>
            <p:nvPicPr>
              <p:cNvPr id="48" name="object 17">
                <a:extLst>
                  <a:ext uri="{FF2B5EF4-FFF2-40B4-BE49-F238E27FC236}">
                    <a16:creationId xmlns:a16="http://schemas.microsoft.com/office/drawing/2014/main" id="{8B3FD40E-7BC1-E056-5F46-C92266D19EC3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792609" y="10166708"/>
                <a:ext cx="131283" cy="186402"/>
              </a:xfrm>
              <a:prstGeom prst="rect">
                <a:avLst/>
              </a:prstGeom>
            </p:spPr>
          </p:pic>
        </p:grpSp>
        <p:grpSp>
          <p:nvGrpSpPr>
            <p:cNvPr id="13" name="object 18">
              <a:extLst>
                <a:ext uri="{FF2B5EF4-FFF2-40B4-BE49-F238E27FC236}">
                  <a16:creationId xmlns:a16="http://schemas.microsoft.com/office/drawing/2014/main" id="{2C403B19-BCBB-FC1C-E05A-5E3C9395EFD5}"/>
                </a:ext>
              </a:extLst>
            </p:cNvPr>
            <p:cNvGrpSpPr/>
            <p:nvPr/>
          </p:nvGrpSpPr>
          <p:grpSpPr>
            <a:xfrm>
              <a:off x="11410269" y="6428329"/>
              <a:ext cx="654730" cy="118022"/>
              <a:chOff x="18045901" y="10166716"/>
              <a:chExt cx="1035487" cy="186657"/>
            </a:xfrm>
          </p:grpSpPr>
          <p:pic>
            <p:nvPicPr>
              <p:cNvPr id="28" name="object 19">
                <a:extLst>
                  <a:ext uri="{FF2B5EF4-FFF2-40B4-BE49-F238E27FC236}">
                    <a16:creationId xmlns:a16="http://schemas.microsoft.com/office/drawing/2014/main" id="{7490966E-47E5-B602-755D-D31061E5BA5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8045901" y="10174273"/>
                <a:ext cx="148937" cy="176067"/>
              </a:xfrm>
              <a:prstGeom prst="rect">
                <a:avLst/>
              </a:prstGeom>
            </p:spPr>
          </p:pic>
          <p:pic>
            <p:nvPicPr>
              <p:cNvPr id="30" name="object 20">
                <a:extLst>
                  <a:ext uri="{FF2B5EF4-FFF2-40B4-BE49-F238E27FC236}">
                    <a16:creationId xmlns:a16="http://schemas.microsoft.com/office/drawing/2014/main" id="{67F64E4C-6362-FD1B-1EBF-BFB22431EA3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8231547" y="10218319"/>
                <a:ext cx="114404" cy="134833"/>
              </a:xfrm>
              <a:prstGeom prst="rect">
                <a:avLst/>
              </a:prstGeom>
            </p:spPr>
          </p:pic>
          <p:pic>
            <p:nvPicPr>
              <p:cNvPr id="32" name="object 21">
                <a:extLst>
                  <a:ext uri="{FF2B5EF4-FFF2-40B4-BE49-F238E27FC236}">
                    <a16:creationId xmlns:a16="http://schemas.microsoft.com/office/drawing/2014/main" id="{21056B30-A5A5-0B05-5676-2E5527FF1609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8378985" y="10217577"/>
                <a:ext cx="119724" cy="135796"/>
              </a:xfrm>
              <a:prstGeom prst="rect">
                <a:avLst/>
              </a:prstGeom>
            </p:spPr>
          </p:pic>
          <p:sp>
            <p:nvSpPr>
              <p:cNvPr id="34" name="object 22">
                <a:extLst>
                  <a:ext uri="{FF2B5EF4-FFF2-40B4-BE49-F238E27FC236}">
                    <a16:creationId xmlns:a16="http://schemas.microsoft.com/office/drawing/2014/main" id="{00252DC0-723D-8C5C-C5D1-9C89B766FDB3}"/>
                  </a:ext>
                </a:extLst>
              </p:cNvPr>
              <p:cNvSpPr/>
              <p:nvPr/>
            </p:nvSpPr>
            <p:spPr>
              <a:xfrm>
                <a:off x="18531181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36" name="object 23">
                <a:extLst>
                  <a:ext uri="{FF2B5EF4-FFF2-40B4-BE49-F238E27FC236}">
                    <a16:creationId xmlns:a16="http://schemas.microsoft.com/office/drawing/2014/main" id="{D1CC7B62-D2CA-3A7B-6886-4A9970F0EB7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8588795" y="10217577"/>
                <a:ext cx="135556" cy="135796"/>
              </a:xfrm>
              <a:prstGeom prst="rect">
                <a:avLst/>
              </a:prstGeom>
            </p:spPr>
          </p:pic>
          <p:pic>
            <p:nvPicPr>
              <p:cNvPr id="38" name="object 24">
                <a:extLst>
                  <a:ext uri="{FF2B5EF4-FFF2-40B4-BE49-F238E27FC236}">
                    <a16:creationId xmlns:a16="http://schemas.microsoft.com/office/drawing/2014/main" id="{8A6ABD2B-2442-6683-AD94-69D7C21DBA50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8759347" y="10217566"/>
                <a:ext cx="113682" cy="132770"/>
              </a:xfrm>
              <a:prstGeom prst="rect">
                <a:avLst/>
              </a:prstGeom>
            </p:spPr>
          </p:pic>
          <p:pic>
            <p:nvPicPr>
              <p:cNvPr id="40" name="object 25">
                <a:extLst>
                  <a:ext uri="{FF2B5EF4-FFF2-40B4-BE49-F238E27FC236}">
                    <a16:creationId xmlns:a16="http://schemas.microsoft.com/office/drawing/2014/main" id="{AAB55667-B942-55DC-A2F7-4DFAA655C5AD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8904482" y="10218319"/>
                <a:ext cx="114425" cy="134833"/>
              </a:xfrm>
              <a:prstGeom prst="rect">
                <a:avLst/>
              </a:prstGeom>
            </p:spPr>
          </p:pic>
          <p:sp>
            <p:nvSpPr>
              <p:cNvPr id="42" name="object 26">
                <a:extLst>
                  <a:ext uri="{FF2B5EF4-FFF2-40B4-BE49-F238E27FC236}">
                    <a16:creationId xmlns:a16="http://schemas.microsoft.com/office/drawing/2014/main" id="{C20AD889-91C3-F669-14A7-9E0B466C4CE7}"/>
                  </a:ext>
                </a:extLst>
              </p:cNvPr>
              <p:cNvSpPr/>
              <p:nvPr/>
            </p:nvSpPr>
            <p:spPr>
              <a:xfrm>
                <a:off x="19061703" y="10166716"/>
                <a:ext cx="1968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84150">
                    <a:moveTo>
                      <a:pt x="19381" y="0"/>
                    </a:moveTo>
                    <a:lnTo>
                      <a:pt x="0" y="0"/>
                    </a:lnTo>
                    <a:lnTo>
                      <a:pt x="0" y="183617"/>
                    </a:lnTo>
                    <a:lnTo>
                      <a:pt x="19381" y="183617"/>
                    </a:lnTo>
                    <a:lnTo>
                      <a:pt x="19381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4" name="object 27">
              <a:extLst>
                <a:ext uri="{FF2B5EF4-FFF2-40B4-BE49-F238E27FC236}">
                  <a16:creationId xmlns:a16="http://schemas.microsoft.com/office/drawing/2014/main" id="{333E1A7A-103E-B3B1-7859-01C2ACE8EBB2}"/>
                </a:ext>
              </a:extLst>
            </p:cNvPr>
            <p:cNvGrpSpPr/>
            <p:nvPr/>
          </p:nvGrpSpPr>
          <p:grpSpPr>
            <a:xfrm>
              <a:off x="10418876" y="6619228"/>
              <a:ext cx="183063" cy="117993"/>
              <a:chOff x="16477963" y="10468632"/>
              <a:chExt cx="289523" cy="186612"/>
            </a:xfrm>
          </p:grpSpPr>
          <p:pic>
            <p:nvPicPr>
              <p:cNvPr id="26" name="object 28">
                <a:extLst>
                  <a:ext uri="{FF2B5EF4-FFF2-40B4-BE49-F238E27FC236}">
                    <a16:creationId xmlns:a16="http://schemas.microsoft.com/office/drawing/2014/main" id="{B20A1704-3FC3-EA17-784D-44791C9BEC53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6477963" y="10468632"/>
                <a:ext cx="131283" cy="186371"/>
              </a:xfrm>
              <a:prstGeom prst="rect">
                <a:avLst/>
              </a:prstGeom>
            </p:spPr>
          </p:pic>
          <p:pic>
            <p:nvPicPr>
              <p:cNvPr id="27" name="object 29">
                <a:extLst>
                  <a:ext uri="{FF2B5EF4-FFF2-40B4-BE49-F238E27FC236}">
                    <a16:creationId xmlns:a16="http://schemas.microsoft.com/office/drawing/2014/main" id="{D753D45C-1513-6596-1D0F-FF445890D60E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6644506" y="10519427"/>
                <a:ext cx="122980" cy="135817"/>
              </a:xfrm>
              <a:prstGeom prst="rect">
                <a:avLst/>
              </a:prstGeom>
            </p:spPr>
          </p:pic>
        </p:grpSp>
        <p:grpSp>
          <p:nvGrpSpPr>
            <p:cNvPr id="16" name="object 30">
              <a:extLst>
                <a:ext uri="{FF2B5EF4-FFF2-40B4-BE49-F238E27FC236}">
                  <a16:creationId xmlns:a16="http://schemas.microsoft.com/office/drawing/2014/main" id="{26CA0C39-DAAA-73C7-0CFE-9DF924843EEA}"/>
                </a:ext>
              </a:extLst>
            </p:cNvPr>
            <p:cNvGrpSpPr/>
            <p:nvPr/>
          </p:nvGrpSpPr>
          <p:grpSpPr>
            <a:xfrm>
              <a:off x="10670822" y="6612538"/>
              <a:ext cx="248592" cy="124683"/>
              <a:chOff x="16876428" y="10458052"/>
              <a:chExt cx="393160" cy="197192"/>
            </a:xfrm>
          </p:grpSpPr>
          <p:pic>
            <p:nvPicPr>
              <p:cNvPr id="24" name="object 31">
                <a:extLst>
                  <a:ext uri="{FF2B5EF4-FFF2-40B4-BE49-F238E27FC236}">
                    <a16:creationId xmlns:a16="http://schemas.microsoft.com/office/drawing/2014/main" id="{A7F4B20F-798A-1723-2DD3-3FA2B2CCE957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6876428" y="10476140"/>
                <a:ext cx="152173" cy="176067"/>
              </a:xfrm>
              <a:prstGeom prst="rect">
                <a:avLst/>
              </a:prstGeom>
            </p:spPr>
          </p:pic>
          <p:pic>
            <p:nvPicPr>
              <p:cNvPr id="25" name="object 32">
                <a:extLst>
                  <a:ext uri="{FF2B5EF4-FFF2-40B4-BE49-F238E27FC236}">
                    <a16:creationId xmlns:a16="http://schemas.microsoft.com/office/drawing/2014/main" id="{B091A3E5-E9A2-B84F-C09C-D2EC0F092E41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7056025" y="10458052"/>
                <a:ext cx="213563" cy="197192"/>
              </a:xfrm>
              <a:prstGeom prst="rect">
                <a:avLst/>
              </a:prstGeom>
            </p:spPr>
          </p:pic>
        </p:grpSp>
        <p:grpSp>
          <p:nvGrpSpPr>
            <p:cNvPr id="17" name="object 33">
              <a:extLst>
                <a:ext uri="{FF2B5EF4-FFF2-40B4-BE49-F238E27FC236}">
                  <a16:creationId xmlns:a16="http://schemas.microsoft.com/office/drawing/2014/main" id="{0C87511A-5E95-78CF-C8E8-AF137106662F}"/>
                </a:ext>
              </a:extLst>
            </p:cNvPr>
            <p:cNvGrpSpPr/>
            <p:nvPr/>
          </p:nvGrpSpPr>
          <p:grpSpPr>
            <a:xfrm>
              <a:off x="10987189" y="6623978"/>
              <a:ext cx="482571" cy="137092"/>
              <a:chOff x="17376778" y="10476145"/>
              <a:chExt cx="763210" cy="216817"/>
            </a:xfrm>
          </p:grpSpPr>
          <p:pic>
            <p:nvPicPr>
              <p:cNvPr id="18" name="object 34">
                <a:extLst>
                  <a:ext uri="{FF2B5EF4-FFF2-40B4-BE49-F238E27FC236}">
                    <a16:creationId xmlns:a16="http://schemas.microsoft.com/office/drawing/2014/main" id="{7E0F4D55-B246-A516-C120-8F8897FBF7F1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7376778" y="10476145"/>
                <a:ext cx="156414" cy="176057"/>
              </a:xfrm>
              <a:prstGeom prst="rect">
                <a:avLst/>
              </a:prstGeom>
            </p:spPr>
          </p:pic>
          <p:pic>
            <p:nvPicPr>
              <p:cNvPr id="20" name="object 35">
                <a:extLst>
                  <a:ext uri="{FF2B5EF4-FFF2-40B4-BE49-F238E27FC236}">
                    <a16:creationId xmlns:a16="http://schemas.microsoft.com/office/drawing/2014/main" id="{194FDC42-4A02-B568-2D16-8896587CFCAD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7564932" y="10514911"/>
                <a:ext cx="132278" cy="140330"/>
              </a:xfrm>
              <a:prstGeom prst="rect">
                <a:avLst/>
              </a:prstGeom>
            </p:spPr>
          </p:pic>
          <p:pic>
            <p:nvPicPr>
              <p:cNvPr id="22" name="object 36">
                <a:extLst>
                  <a:ext uri="{FF2B5EF4-FFF2-40B4-BE49-F238E27FC236}">
                    <a16:creationId xmlns:a16="http://schemas.microsoft.com/office/drawing/2014/main" id="{53175DA5-E95F-D79D-3BFE-91E130783CD7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7719634" y="10514884"/>
                <a:ext cx="141587" cy="178078"/>
              </a:xfrm>
              <a:prstGeom prst="rect">
                <a:avLst/>
              </a:prstGeom>
            </p:spPr>
          </p:pic>
          <p:pic>
            <p:nvPicPr>
              <p:cNvPr id="23" name="object 37">
                <a:extLst>
                  <a:ext uri="{FF2B5EF4-FFF2-40B4-BE49-F238E27FC236}">
                    <a16:creationId xmlns:a16="http://schemas.microsoft.com/office/drawing/2014/main" id="{67CC6CA2-16C6-C06F-EF4C-DA7C0AF560AC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7895495" y="10514876"/>
                <a:ext cx="244493" cy="140368"/>
              </a:xfrm>
              <a:prstGeom prst="rect">
                <a:avLst/>
              </a:prstGeom>
            </p:spPr>
          </p:pic>
        </p:grpSp>
      </p:grpSp>
      <p:sp>
        <p:nvSpPr>
          <p:cNvPr id="56" name="object 38">
            <a:extLst>
              <a:ext uri="{FF2B5EF4-FFF2-40B4-BE49-F238E27FC236}">
                <a16:creationId xmlns:a16="http://schemas.microsoft.com/office/drawing/2014/main" id="{10EBB188-3A99-62E5-316F-C5292167D02E}"/>
              </a:ext>
            </a:extLst>
          </p:cNvPr>
          <p:cNvSpPr/>
          <p:nvPr/>
        </p:nvSpPr>
        <p:spPr>
          <a:xfrm>
            <a:off x="0" y="0"/>
            <a:ext cx="899303" cy="883920"/>
          </a:xfrm>
          <a:custGeom>
            <a:avLst/>
            <a:gdLst/>
            <a:ahLst/>
            <a:cxnLst/>
            <a:rect l="l" t="t" r="r" b="b"/>
            <a:pathLst>
              <a:path w="5791200" h="5692140">
                <a:moveTo>
                  <a:pt x="5790787" y="0"/>
                </a:moveTo>
                <a:lnTo>
                  <a:pt x="0" y="0"/>
                </a:lnTo>
                <a:lnTo>
                  <a:pt x="0" y="5691659"/>
                </a:lnTo>
                <a:lnTo>
                  <a:pt x="5790787" y="0"/>
                </a:lnTo>
                <a:close/>
              </a:path>
            </a:pathLst>
          </a:custGeom>
          <a:solidFill>
            <a:srgbClr val="E422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8600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2E570-6E09-92ED-0E63-3B32214A8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6F3EE446-8A98-47F4-9342-DA600B851A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4652665"/>
              </p:ext>
            </p:extLst>
          </p:nvPr>
        </p:nvGraphicFramePr>
        <p:xfrm>
          <a:off x="7920021" y="1084294"/>
          <a:ext cx="4158615" cy="4889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6AA3E9FF-6E7B-70D4-79E1-4E24852488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6953" y="0"/>
            <a:ext cx="1600966" cy="982870"/>
          </a:xfrm>
          <a:prstGeom prst="rect">
            <a:avLst/>
          </a:prstGeom>
          <a:ln>
            <a:noFill/>
          </a:ln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5AA165AB-3404-C90E-C539-8A5B3123181D}"/>
              </a:ext>
            </a:extLst>
          </p:cNvPr>
          <p:cNvSpPr txBox="1"/>
          <p:nvPr/>
        </p:nvSpPr>
        <p:spPr>
          <a:xfrm>
            <a:off x="881099" y="1575781"/>
            <a:ext cx="7284575" cy="30162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AR" dirty="0">
                <a:latin typeface="Aptos Narrow"/>
              </a:rPr>
              <a:t>2014 - Ocupadas 17.388ha  = 64%</a:t>
            </a:r>
          </a:p>
          <a:p>
            <a:pPr algn="ctr"/>
            <a:r>
              <a:rPr lang="es-AR" dirty="0">
                <a:latin typeface="Aptos Narrow"/>
              </a:rPr>
              <a:t>2022 – </a:t>
            </a:r>
            <a:r>
              <a:rPr lang="es-AR" b="1" dirty="0">
                <a:latin typeface="Aptos Narrow"/>
              </a:rPr>
              <a:t>Relleno + Completamiento</a:t>
            </a:r>
            <a:r>
              <a:rPr lang="es-AR" sz="2000" b="1" dirty="0">
                <a:latin typeface="Aptos Narrow"/>
              </a:rPr>
              <a:t> + 1.550 ha</a:t>
            </a:r>
            <a:r>
              <a:rPr lang="es-AR" b="1" dirty="0">
                <a:latin typeface="Aptos Narrow"/>
              </a:rPr>
              <a:t> = + 5.67%</a:t>
            </a:r>
          </a:p>
          <a:p>
            <a:pPr algn="ctr"/>
            <a:endParaRPr lang="es-AR" sz="2000" b="1" dirty="0">
              <a:latin typeface="Aptos Narrow"/>
            </a:endParaRPr>
          </a:p>
          <a:p>
            <a:pPr algn="ctr"/>
            <a:endParaRPr lang="es-AR" sz="2000" b="1" dirty="0">
              <a:latin typeface="Aptos Narrow"/>
            </a:endParaRPr>
          </a:p>
          <a:p>
            <a:pPr algn="ctr"/>
            <a:r>
              <a:rPr lang="es-AR" sz="2000" b="1" dirty="0">
                <a:latin typeface="Aptos Narrow"/>
              </a:rPr>
              <a:t>Total Ciudad en 2022: </a:t>
            </a:r>
          </a:p>
          <a:p>
            <a:pPr algn="ctr"/>
            <a:r>
              <a:rPr lang="es-AR" sz="2000" b="1" dirty="0">
                <a:latin typeface="Aptos Narrow"/>
              </a:rPr>
              <a:t>Ocupada  = 69.7 % </a:t>
            </a:r>
            <a:endParaRPr lang="es-AR" dirty="0">
              <a:latin typeface="Aptos" panose="02110004020202020204"/>
            </a:endParaRPr>
          </a:p>
          <a:p>
            <a:pPr algn="ctr"/>
            <a:r>
              <a:rPr lang="es-AR" sz="2000" b="1" dirty="0">
                <a:latin typeface="Aptos Narrow"/>
              </a:rPr>
              <a:t>Vacía = 30.3%</a:t>
            </a:r>
          </a:p>
          <a:p>
            <a:pPr algn="ctr"/>
            <a:endParaRPr lang="es-AR" sz="1200" b="1" dirty="0">
              <a:latin typeface="Aptos Narrow"/>
            </a:endParaRPr>
          </a:p>
          <a:p>
            <a:pPr algn="ctr"/>
            <a:r>
              <a:rPr lang="es-AR" sz="2000" b="1" dirty="0">
                <a:latin typeface="Aptos Narrow"/>
              </a:rPr>
              <a:t>Representa un proceso expansivo de la ciudad:</a:t>
            </a:r>
            <a:endParaRPr lang="es-AR" sz="2000" b="1" dirty="0">
              <a:solidFill>
                <a:srgbClr val="000000"/>
              </a:solidFill>
              <a:latin typeface="Aptos Narrow"/>
            </a:endParaRPr>
          </a:p>
          <a:p>
            <a:pPr algn="ctr"/>
            <a:r>
              <a:rPr lang="es-AR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Narrow"/>
              </a:rPr>
              <a:t>Relleno: 773ha / 2.83%</a:t>
            </a:r>
            <a:r>
              <a:rPr lang="es-AR" sz="2000" b="1" dirty="0">
                <a:latin typeface="Aptos Narrow"/>
              </a:rPr>
              <a:t> - </a:t>
            </a:r>
            <a:r>
              <a:rPr lang="es-AR" sz="2000" b="1" dirty="0">
                <a:solidFill>
                  <a:srgbClr val="92D050"/>
                </a:solidFill>
                <a:latin typeface="Aptos Narrow"/>
              </a:rPr>
              <a:t>Completamiento / borde: 777ha / 2.84%  </a:t>
            </a:r>
            <a:endParaRPr lang="es-A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CBD5FC-2437-C9EB-D671-51A0D96AD854}"/>
              </a:ext>
            </a:extLst>
          </p:cNvPr>
          <p:cNvSpPr txBox="1"/>
          <p:nvPr/>
        </p:nvSpPr>
        <p:spPr>
          <a:xfrm>
            <a:off x="746521" y="4930900"/>
            <a:ext cx="7149119" cy="118947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endParaRPr lang="es-AR" sz="1200" dirty="0">
              <a:latin typeface="Aptos Narrow"/>
            </a:endParaRPr>
          </a:p>
          <a:p>
            <a:pPr>
              <a:spcAft>
                <a:spcPts val="600"/>
              </a:spcAft>
            </a:pPr>
            <a:r>
              <a:rPr lang="es-AR" dirty="0">
                <a:latin typeface="Aptos Narrow"/>
                <a:ea typeface="Calibri"/>
                <a:cs typeface="Calibri"/>
              </a:rPr>
              <a:t>Nota: El cuadro muestra el balance  en porcentaje y superficies de tierras municipales clasificadas en parcelas según el tamaño (&lt; o &gt;1Ha), la ocupación o vacío de edificación que se observan en dos años, en 2014 y en 2022. Y clasificadas según patrones espaciales de expansión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s-AR" sz="1200" dirty="0">
              <a:latin typeface="Aptos Narrow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A8C6674-33E5-0B98-1EDB-B152846DE3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46493"/>
              </p:ext>
            </p:extLst>
          </p:nvPr>
        </p:nvGraphicFramePr>
        <p:xfrm>
          <a:off x="1236518" y="883920"/>
          <a:ext cx="6959611" cy="60388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959611">
                  <a:extLst>
                    <a:ext uri="{9D8B030D-6E8A-4147-A177-3AD203B41FA5}">
                      <a16:colId xmlns:a16="http://schemas.microsoft.com/office/drawing/2014/main" val="3911749537"/>
                    </a:ext>
                  </a:extLst>
                </a:gridCol>
              </a:tblGrid>
              <a:tr h="562310"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buNone/>
                      </a:pPr>
                      <a:r>
                        <a:rPr lang="es-AR" sz="1800" b="0" i="0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La expansión urbana se mide por el total de nuevas parcelas ocupadas o vacías de edificación observadas entre el año 2014 y 2022, resultando:</a:t>
                      </a:r>
                      <a:endParaRPr lang="en-US" sz="1800" dirty="0"/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1733331"/>
                  </a:ext>
                </a:extLst>
              </a:tr>
            </a:tbl>
          </a:graphicData>
        </a:graphic>
      </p:graphicFrame>
      <p:sp>
        <p:nvSpPr>
          <p:cNvPr id="17" name="TextBox 8">
            <a:extLst>
              <a:ext uri="{FF2B5EF4-FFF2-40B4-BE49-F238E27FC236}">
                <a16:creationId xmlns:a16="http://schemas.microsoft.com/office/drawing/2014/main" id="{36C0D383-839D-9CFC-4D7B-271A54D44997}"/>
              </a:ext>
            </a:extLst>
          </p:cNvPr>
          <p:cNvSpPr txBox="1"/>
          <p:nvPr/>
        </p:nvSpPr>
        <p:spPr>
          <a:xfrm>
            <a:off x="2183694" y="2281221"/>
            <a:ext cx="4313355" cy="4426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AR" sz="2000" dirty="0">
                <a:solidFill>
                  <a:srgbClr val="000000"/>
                </a:solidFill>
                <a:latin typeface="Aptos Narrow"/>
              </a:rPr>
              <a:t>A razón de 194 ha ( 0.7%) por año</a:t>
            </a:r>
            <a:endParaRPr lang="en-US" sz="2000" dirty="0">
              <a:solidFill>
                <a:srgbClr val="000000"/>
              </a:solidFill>
              <a:latin typeface="Aptos Narrow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EC04C8F-9768-AD11-6D6E-BFCBDBFD17E7}"/>
              </a:ext>
            </a:extLst>
          </p:cNvPr>
          <p:cNvCxnSpPr/>
          <p:nvPr/>
        </p:nvCxnSpPr>
        <p:spPr>
          <a:xfrm>
            <a:off x="9108750" y="2630881"/>
            <a:ext cx="2252869" cy="1104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2867FC8-1EFA-FD1A-1101-06479B983C25}"/>
              </a:ext>
            </a:extLst>
          </p:cNvPr>
          <p:cNvCxnSpPr>
            <a:cxnSpLocks/>
          </p:cNvCxnSpPr>
          <p:nvPr/>
        </p:nvCxnSpPr>
        <p:spPr>
          <a:xfrm>
            <a:off x="9108749" y="2753739"/>
            <a:ext cx="2252869" cy="1104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0A36621-8974-58FF-ECD0-400B3C909B19}"/>
              </a:ext>
            </a:extLst>
          </p:cNvPr>
          <p:cNvCxnSpPr>
            <a:cxnSpLocks/>
          </p:cNvCxnSpPr>
          <p:nvPr/>
        </p:nvCxnSpPr>
        <p:spPr>
          <a:xfrm flipV="1">
            <a:off x="9182916" y="4466993"/>
            <a:ext cx="981234" cy="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73A6C35-7EA4-F8F3-A7D6-068E40AA413F}"/>
              </a:ext>
            </a:extLst>
          </p:cNvPr>
          <p:cNvCxnSpPr>
            <a:cxnSpLocks/>
          </p:cNvCxnSpPr>
          <p:nvPr/>
        </p:nvCxnSpPr>
        <p:spPr>
          <a:xfrm>
            <a:off x="9182915" y="4378828"/>
            <a:ext cx="981235" cy="470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3E05E6B-EF1A-1F12-02B6-5889734345A8}"/>
              </a:ext>
            </a:extLst>
          </p:cNvPr>
          <p:cNvSpPr/>
          <p:nvPr/>
        </p:nvSpPr>
        <p:spPr>
          <a:xfrm>
            <a:off x="8190055" y="4256663"/>
            <a:ext cx="1113516" cy="30646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623ha (40%)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D218BF0-A3E7-BD4F-43DE-6F5395B76B7C}"/>
              </a:ext>
            </a:extLst>
          </p:cNvPr>
          <p:cNvSpPr/>
          <p:nvPr/>
        </p:nvSpPr>
        <p:spPr>
          <a:xfrm>
            <a:off x="7846701" y="2523472"/>
            <a:ext cx="1307432" cy="30646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927 ha (60%)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67C930-31AF-BDE9-9FFD-C44C9D39A434}"/>
              </a:ext>
            </a:extLst>
          </p:cNvPr>
          <p:cNvSpPr txBox="1"/>
          <p:nvPr/>
        </p:nvSpPr>
        <p:spPr>
          <a:xfrm>
            <a:off x="899303" y="282749"/>
            <a:ext cx="9252873" cy="518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3375"/>
              </a:lnSpc>
              <a:buNone/>
            </a:pPr>
            <a:r>
              <a:rPr lang="en-US" sz="2800" b="0" i="0" dirty="0">
                <a:solidFill>
                  <a:schemeClr val="bg1">
                    <a:lumMod val="50000"/>
                  </a:schemeClr>
                </a:solidFill>
                <a:effectLst/>
                <a:latin typeface="Aptos Narrow"/>
              </a:rPr>
              <a:t>ANALISIS DEL PROCESO DE LA EXPANSIÓN 2014-2022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656E2FDB-94AF-3605-298F-9A37EE049B26}"/>
              </a:ext>
            </a:extLst>
          </p:cNvPr>
          <p:cNvGrpSpPr/>
          <p:nvPr/>
        </p:nvGrpSpPr>
        <p:grpSpPr>
          <a:xfrm>
            <a:off x="8276986" y="6127288"/>
            <a:ext cx="3521313" cy="401515"/>
            <a:chOff x="8543686" y="6393988"/>
            <a:chExt cx="3521313" cy="401515"/>
          </a:xfrm>
        </p:grpSpPr>
        <p:sp>
          <p:nvSpPr>
            <p:cNvPr id="7" name="object 2">
              <a:extLst>
                <a:ext uri="{FF2B5EF4-FFF2-40B4-BE49-F238E27FC236}">
                  <a16:creationId xmlns:a16="http://schemas.microsoft.com/office/drawing/2014/main" id="{DCFFA736-34DD-A271-C66F-E4B92E339137}"/>
                </a:ext>
              </a:extLst>
            </p:cNvPr>
            <p:cNvSpPr/>
            <p:nvPr/>
          </p:nvSpPr>
          <p:spPr>
            <a:xfrm>
              <a:off x="8543686" y="6393998"/>
              <a:ext cx="360150" cy="401505"/>
            </a:xfrm>
            <a:custGeom>
              <a:avLst/>
              <a:gdLst/>
              <a:ahLst/>
              <a:cxnLst/>
              <a:rect l="l" t="t" r="r" b="b"/>
              <a:pathLst>
                <a:path w="569594" h="635000">
                  <a:moveTo>
                    <a:pt x="569354" y="0"/>
                  </a:moveTo>
                  <a:lnTo>
                    <a:pt x="363318" y="0"/>
                  </a:lnTo>
                  <a:lnTo>
                    <a:pt x="363318" y="366774"/>
                  </a:lnTo>
                  <a:lnTo>
                    <a:pt x="362120" y="390754"/>
                  </a:lnTo>
                  <a:lnTo>
                    <a:pt x="343434" y="434688"/>
                  </a:lnTo>
                  <a:lnTo>
                    <a:pt x="303401" y="455709"/>
                  </a:lnTo>
                  <a:lnTo>
                    <a:pt x="284692" y="457336"/>
                  </a:lnTo>
                  <a:lnTo>
                    <a:pt x="265972" y="455709"/>
                  </a:lnTo>
                  <a:lnTo>
                    <a:pt x="225940" y="434688"/>
                  </a:lnTo>
                  <a:lnTo>
                    <a:pt x="206487" y="391145"/>
                  </a:lnTo>
                  <a:lnTo>
                    <a:pt x="205145" y="366774"/>
                  </a:lnTo>
                  <a:lnTo>
                    <a:pt x="205145" y="0"/>
                  </a:lnTo>
                  <a:lnTo>
                    <a:pt x="0" y="0"/>
                  </a:lnTo>
                  <a:lnTo>
                    <a:pt x="0" y="357716"/>
                  </a:lnTo>
                  <a:lnTo>
                    <a:pt x="4238" y="425213"/>
                  </a:lnTo>
                  <a:lnTo>
                    <a:pt x="16951" y="479974"/>
                  </a:lnTo>
                  <a:lnTo>
                    <a:pt x="38135" y="524550"/>
                  </a:lnTo>
                  <a:lnTo>
                    <a:pt x="67788" y="561490"/>
                  </a:lnTo>
                  <a:lnTo>
                    <a:pt x="98152" y="586507"/>
                  </a:lnTo>
                  <a:lnTo>
                    <a:pt x="135027" y="606869"/>
                  </a:lnTo>
                  <a:lnTo>
                    <a:pt x="178409" y="622056"/>
                  </a:lnTo>
                  <a:lnTo>
                    <a:pt x="228298" y="631549"/>
                  </a:lnTo>
                  <a:lnTo>
                    <a:pt x="284692" y="634828"/>
                  </a:lnTo>
                  <a:lnTo>
                    <a:pt x="341092" y="631549"/>
                  </a:lnTo>
                  <a:lnTo>
                    <a:pt x="390984" y="622056"/>
                  </a:lnTo>
                  <a:lnTo>
                    <a:pt x="434368" y="606869"/>
                  </a:lnTo>
                  <a:lnTo>
                    <a:pt x="471243" y="586507"/>
                  </a:lnTo>
                  <a:lnTo>
                    <a:pt x="501607" y="561490"/>
                  </a:lnTo>
                  <a:lnTo>
                    <a:pt x="531257" y="524550"/>
                  </a:lnTo>
                  <a:lnTo>
                    <a:pt x="552434" y="479974"/>
                  </a:lnTo>
                  <a:lnTo>
                    <a:pt x="565140" y="425213"/>
                  </a:lnTo>
                  <a:lnTo>
                    <a:pt x="569354" y="357716"/>
                  </a:lnTo>
                  <a:lnTo>
                    <a:pt x="56935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76338423-2712-A828-7420-E50C36404775}"/>
                </a:ext>
              </a:extLst>
            </p:cNvPr>
            <p:cNvSpPr/>
            <p:nvPr/>
          </p:nvSpPr>
          <p:spPr>
            <a:xfrm>
              <a:off x="8972265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84" y="0"/>
                  </a:moveTo>
                  <a:lnTo>
                    <a:pt x="397652" y="0"/>
                  </a:lnTo>
                  <a:lnTo>
                    <a:pt x="397723" y="262696"/>
                  </a:lnTo>
                  <a:lnTo>
                    <a:pt x="398216" y="283569"/>
                  </a:lnTo>
                  <a:lnTo>
                    <a:pt x="399556" y="308680"/>
                  </a:lnTo>
                  <a:lnTo>
                    <a:pt x="402165" y="348638"/>
                  </a:lnTo>
                  <a:lnTo>
                    <a:pt x="221406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10" y="624902"/>
                  </a:lnTo>
                  <a:lnTo>
                    <a:pt x="198740" y="362166"/>
                  </a:lnTo>
                  <a:lnTo>
                    <a:pt x="198246" y="341303"/>
                  </a:lnTo>
                  <a:lnTo>
                    <a:pt x="196906" y="316191"/>
                  </a:lnTo>
                  <a:lnTo>
                    <a:pt x="194297" y="276221"/>
                  </a:lnTo>
                  <a:lnTo>
                    <a:pt x="384093" y="624902"/>
                  </a:lnTo>
                  <a:lnTo>
                    <a:pt x="596484" y="624902"/>
                  </a:lnTo>
                  <a:lnTo>
                    <a:pt x="59648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E919DB7-6AC3-42C5-86AA-44A00AF42E8E}"/>
                </a:ext>
              </a:extLst>
            </p:cNvPr>
            <p:cNvSpPr/>
            <p:nvPr/>
          </p:nvSpPr>
          <p:spPr>
            <a:xfrm>
              <a:off x="9420833" y="6393988"/>
              <a:ext cx="357340" cy="395483"/>
            </a:xfrm>
            <a:custGeom>
              <a:avLst/>
              <a:gdLst/>
              <a:ahLst/>
              <a:cxnLst/>
              <a:rect l="l" t="t" r="r" b="b"/>
              <a:pathLst>
                <a:path w="565150" h="625475">
                  <a:moveTo>
                    <a:pt x="271143" y="0"/>
                  </a:moveTo>
                  <a:lnTo>
                    <a:pt x="0" y="0"/>
                  </a:lnTo>
                  <a:lnTo>
                    <a:pt x="0" y="624912"/>
                  </a:lnTo>
                  <a:lnTo>
                    <a:pt x="204234" y="624912"/>
                  </a:lnTo>
                  <a:lnTo>
                    <a:pt x="204234" y="416605"/>
                  </a:lnTo>
                  <a:lnTo>
                    <a:pt x="441855" y="416605"/>
                  </a:lnTo>
                  <a:lnTo>
                    <a:pt x="424740" y="387621"/>
                  </a:lnTo>
                  <a:lnTo>
                    <a:pt x="445970" y="373938"/>
                  </a:lnTo>
                  <a:lnTo>
                    <a:pt x="473053" y="350782"/>
                  </a:lnTo>
                  <a:lnTo>
                    <a:pt x="499917" y="315630"/>
                  </a:lnTo>
                  <a:lnTo>
                    <a:pt x="520489" y="265957"/>
                  </a:lnTo>
                  <a:lnTo>
                    <a:pt x="520897" y="262641"/>
                  </a:lnTo>
                  <a:lnTo>
                    <a:pt x="203355" y="262641"/>
                  </a:lnTo>
                  <a:lnTo>
                    <a:pt x="203355" y="153963"/>
                  </a:lnTo>
                  <a:lnTo>
                    <a:pt x="523393" y="153963"/>
                  </a:lnTo>
                  <a:lnTo>
                    <a:pt x="523045" y="150996"/>
                  </a:lnTo>
                  <a:lnTo>
                    <a:pt x="507226" y="108690"/>
                  </a:lnTo>
                  <a:lnTo>
                    <a:pt x="482936" y="73173"/>
                  </a:lnTo>
                  <a:lnTo>
                    <a:pt x="451871" y="45297"/>
                  </a:lnTo>
                  <a:lnTo>
                    <a:pt x="415368" y="24843"/>
                  </a:lnTo>
                  <a:lnTo>
                    <a:pt x="373357" y="10758"/>
                  </a:lnTo>
                  <a:lnTo>
                    <a:pt x="325421" y="2619"/>
                  </a:lnTo>
                  <a:lnTo>
                    <a:pt x="271143" y="0"/>
                  </a:lnTo>
                  <a:close/>
                </a:path>
                <a:path w="565150" h="625475">
                  <a:moveTo>
                    <a:pt x="441855" y="416605"/>
                  </a:moveTo>
                  <a:lnTo>
                    <a:pt x="230464" y="416605"/>
                  </a:lnTo>
                  <a:lnTo>
                    <a:pt x="329864" y="624912"/>
                  </a:lnTo>
                  <a:lnTo>
                    <a:pt x="564862" y="624912"/>
                  </a:lnTo>
                  <a:lnTo>
                    <a:pt x="441855" y="416605"/>
                  </a:lnTo>
                  <a:close/>
                </a:path>
                <a:path w="565150" h="625475">
                  <a:moveTo>
                    <a:pt x="523393" y="153963"/>
                  </a:moveTo>
                  <a:lnTo>
                    <a:pt x="254861" y="153963"/>
                  </a:lnTo>
                  <a:lnTo>
                    <a:pt x="270186" y="154785"/>
                  </a:lnTo>
                  <a:lnTo>
                    <a:pt x="282547" y="157136"/>
                  </a:lnTo>
                  <a:lnTo>
                    <a:pt x="314756" y="179214"/>
                  </a:lnTo>
                  <a:lnTo>
                    <a:pt x="322670" y="208297"/>
                  </a:lnTo>
                  <a:lnTo>
                    <a:pt x="320538" y="225528"/>
                  </a:lnTo>
                  <a:lnTo>
                    <a:pt x="292742" y="256143"/>
                  </a:lnTo>
                  <a:lnTo>
                    <a:pt x="254861" y="262641"/>
                  </a:lnTo>
                  <a:lnTo>
                    <a:pt x="520897" y="262641"/>
                  </a:lnTo>
                  <a:lnTo>
                    <a:pt x="528695" y="199240"/>
                  </a:lnTo>
                  <a:lnTo>
                    <a:pt x="523489" y="154785"/>
                  </a:lnTo>
                  <a:lnTo>
                    <a:pt x="523393" y="153963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F401D691-7F0B-74AA-740F-26891CEEDE7F}"/>
                </a:ext>
              </a:extLst>
            </p:cNvPr>
            <p:cNvSpPr/>
            <p:nvPr/>
          </p:nvSpPr>
          <p:spPr>
            <a:xfrm>
              <a:off x="9812256" y="6393995"/>
              <a:ext cx="377415" cy="395483"/>
            </a:xfrm>
            <a:custGeom>
              <a:avLst/>
              <a:gdLst/>
              <a:ahLst/>
              <a:cxnLst/>
              <a:rect l="l" t="t" r="r" b="b"/>
              <a:pathLst>
                <a:path w="596900" h="625475">
                  <a:moveTo>
                    <a:pt x="596494" y="0"/>
                  </a:moveTo>
                  <a:lnTo>
                    <a:pt x="397673" y="0"/>
                  </a:lnTo>
                  <a:lnTo>
                    <a:pt x="397744" y="262696"/>
                  </a:lnTo>
                  <a:lnTo>
                    <a:pt x="398236" y="283569"/>
                  </a:lnTo>
                  <a:lnTo>
                    <a:pt x="399573" y="308680"/>
                  </a:lnTo>
                  <a:lnTo>
                    <a:pt x="402176" y="348638"/>
                  </a:lnTo>
                  <a:lnTo>
                    <a:pt x="221427" y="0"/>
                  </a:lnTo>
                  <a:lnTo>
                    <a:pt x="0" y="0"/>
                  </a:lnTo>
                  <a:lnTo>
                    <a:pt x="0" y="624902"/>
                  </a:lnTo>
                  <a:lnTo>
                    <a:pt x="198863" y="624902"/>
                  </a:lnTo>
                  <a:lnTo>
                    <a:pt x="198792" y="362187"/>
                  </a:lnTo>
                  <a:lnTo>
                    <a:pt x="198295" y="341324"/>
                  </a:lnTo>
                  <a:lnTo>
                    <a:pt x="196945" y="316212"/>
                  </a:lnTo>
                  <a:lnTo>
                    <a:pt x="194318" y="276242"/>
                  </a:lnTo>
                  <a:lnTo>
                    <a:pt x="384103" y="624902"/>
                  </a:lnTo>
                  <a:lnTo>
                    <a:pt x="596494" y="624902"/>
                  </a:lnTo>
                  <a:lnTo>
                    <a:pt x="596494" y="0"/>
                  </a:lnTo>
                  <a:close/>
                </a:path>
              </a:pathLst>
            </a:custGeom>
            <a:solidFill>
              <a:srgbClr val="E4223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grpSp>
          <p:nvGrpSpPr>
            <p:cNvPr id="15" name="object 6">
              <a:extLst>
                <a:ext uri="{FF2B5EF4-FFF2-40B4-BE49-F238E27FC236}">
                  <a16:creationId xmlns:a16="http://schemas.microsoft.com/office/drawing/2014/main" id="{29FA64DC-B321-34D2-56BD-4FF433C6B4AB}"/>
                </a:ext>
              </a:extLst>
            </p:cNvPr>
            <p:cNvGrpSpPr/>
            <p:nvPr/>
          </p:nvGrpSpPr>
          <p:grpSpPr>
            <a:xfrm>
              <a:off x="10423963" y="6430743"/>
              <a:ext cx="605743" cy="115608"/>
              <a:chOff x="16486009" y="10170534"/>
              <a:chExt cx="958013" cy="182840"/>
            </a:xfrm>
          </p:grpSpPr>
          <p:pic>
            <p:nvPicPr>
              <p:cNvPr id="48" name="object 7">
                <a:extLst>
                  <a:ext uri="{FF2B5EF4-FFF2-40B4-BE49-F238E27FC236}">
                    <a16:creationId xmlns:a16="http://schemas.microsoft.com/office/drawing/2014/main" id="{281CAB5F-460D-DC96-9102-E135EE9505D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486009" y="10174235"/>
                <a:ext cx="146634" cy="178863"/>
              </a:xfrm>
              <a:prstGeom prst="rect">
                <a:avLst/>
              </a:prstGeom>
            </p:spPr>
          </p:pic>
          <p:pic>
            <p:nvPicPr>
              <p:cNvPr id="49" name="object 8">
                <a:extLst>
                  <a:ext uri="{FF2B5EF4-FFF2-40B4-BE49-F238E27FC236}">
                    <a16:creationId xmlns:a16="http://schemas.microsoft.com/office/drawing/2014/main" id="{833B1595-0284-68A0-502D-E7E0B7AEDEB8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676450" y="10217566"/>
                <a:ext cx="113692" cy="132770"/>
              </a:xfrm>
              <a:prstGeom prst="rect">
                <a:avLst/>
              </a:prstGeom>
            </p:spPr>
          </p:pic>
          <p:sp>
            <p:nvSpPr>
              <p:cNvPr id="50" name="object 9">
                <a:extLst>
                  <a:ext uri="{FF2B5EF4-FFF2-40B4-BE49-F238E27FC236}">
                    <a16:creationId xmlns:a16="http://schemas.microsoft.com/office/drawing/2014/main" id="{4D3FFBD1-69A1-BC3D-8449-79683C955308}"/>
                  </a:ext>
                </a:extLst>
              </p:cNvPr>
              <p:cNvSpPr/>
              <p:nvPr/>
            </p:nvSpPr>
            <p:spPr>
              <a:xfrm>
                <a:off x="16831895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612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612" y="179806"/>
                    </a:lnTo>
                    <a:lnTo>
                      <a:pt x="20612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51" name="object 10">
                <a:extLst>
                  <a:ext uri="{FF2B5EF4-FFF2-40B4-BE49-F238E27FC236}">
                    <a16:creationId xmlns:a16="http://schemas.microsoft.com/office/drawing/2014/main" id="{EA77D259-5D68-0D56-DD23-37663EEA1AD5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884726" y="10220309"/>
                <a:ext cx="130048" cy="131043"/>
              </a:xfrm>
              <a:prstGeom prst="rect">
                <a:avLst/>
              </a:prstGeom>
            </p:spPr>
          </p:pic>
          <p:pic>
            <p:nvPicPr>
              <p:cNvPr id="52" name="object 11">
                <a:extLst>
                  <a:ext uri="{FF2B5EF4-FFF2-40B4-BE49-F238E27FC236}">
                    <a16:creationId xmlns:a16="http://schemas.microsoft.com/office/drawing/2014/main" id="{037F044C-EE75-1B0B-338B-0D6A95A76351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7037162" y="10217578"/>
                <a:ext cx="122980" cy="135796"/>
              </a:xfrm>
              <a:prstGeom prst="rect">
                <a:avLst/>
              </a:prstGeom>
            </p:spPr>
          </p:pic>
          <p:pic>
            <p:nvPicPr>
              <p:cNvPr id="53" name="object 12">
                <a:extLst>
                  <a:ext uri="{FF2B5EF4-FFF2-40B4-BE49-F238E27FC236}">
                    <a16:creationId xmlns:a16="http://schemas.microsoft.com/office/drawing/2014/main" id="{BA2098ED-D56E-8852-B0D9-EF29DBDCD2B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194136" y="10218037"/>
                <a:ext cx="191205" cy="134829"/>
              </a:xfrm>
              <a:prstGeom prst="rect">
                <a:avLst/>
              </a:prstGeom>
            </p:spPr>
          </p:pic>
          <p:sp>
            <p:nvSpPr>
              <p:cNvPr id="54" name="object 13">
                <a:extLst>
                  <a:ext uri="{FF2B5EF4-FFF2-40B4-BE49-F238E27FC236}">
                    <a16:creationId xmlns:a16="http://schemas.microsoft.com/office/drawing/2014/main" id="{75671F75-0FEA-2872-B8EC-87B7C495AE83}"/>
                  </a:ext>
                </a:extLst>
              </p:cNvPr>
              <p:cNvSpPr/>
              <p:nvPr/>
            </p:nvSpPr>
            <p:spPr>
              <a:xfrm>
                <a:off x="17421797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31" y="49784"/>
                    </a:lnTo>
                    <a:lnTo>
                      <a:pt x="1231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18" name="object 14">
              <a:extLst>
                <a:ext uri="{FF2B5EF4-FFF2-40B4-BE49-F238E27FC236}">
                  <a16:creationId xmlns:a16="http://schemas.microsoft.com/office/drawing/2014/main" id="{30FC12FE-4170-2913-1EE5-3D2D26363744}"/>
                </a:ext>
              </a:extLst>
            </p:cNvPr>
            <p:cNvGrpSpPr/>
            <p:nvPr/>
          </p:nvGrpSpPr>
          <p:grpSpPr>
            <a:xfrm>
              <a:off x="11052397" y="6428324"/>
              <a:ext cx="280727" cy="117887"/>
              <a:chOff x="17479908" y="10166708"/>
              <a:chExt cx="443984" cy="186444"/>
            </a:xfrm>
          </p:grpSpPr>
          <p:pic>
            <p:nvPicPr>
              <p:cNvPr id="45" name="object 15">
                <a:extLst>
                  <a:ext uri="{FF2B5EF4-FFF2-40B4-BE49-F238E27FC236}">
                    <a16:creationId xmlns:a16="http://schemas.microsoft.com/office/drawing/2014/main" id="{2A13827B-D221-53E4-B2E2-E7AFCE6511E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644672" y="10218319"/>
                <a:ext cx="114425" cy="134833"/>
              </a:xfrm>
              <a:prstGeom prst="rect">
                <a:avLst/>
              </a:prstGeom>
            </p:spPr>
          </p:pic>
          <p:pic>
            <p:nvPicPr>
              <p:cNvPr id="46" name="object 16">
                <a:extLst>
                  <a:ext uri="{FF2B5EF4-FFF2-40B4-BE49-F238E27FC236}">
                    <a16:creationId xmlns:a16="http://schemas.microsoft.com/office/drawing/2014/main" id="{D977B8FF-47B0-658B-590A-526F288DB55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479908" y="10166708"/>
                <a:ext cx="131283" cy="186402"/>
              </a:xfrm>
              <a:prstGeom prst="rect">
                <a:avLst/>
              </a:prstGeom>
            </p:spPr>
          </p:pic>
          <p:pic>
            <p:nvPicPr>
              <p:cNvPr id="47" name="object 17">
                <a:extLst>
                  <a:ext uri="{FF2B5EF4-FFF2-40B4-BE49-F238E27FC236}">
                    <a16:creationId xmlns:a16="http://schemas.microsoft.com/office/drawing/2014/main" id="{3D8EB274-7022-95C2-ABAA-F5D846A01C07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7792609" y="10166708"/>
                <a:ext cx="131283" cy="186402"/>
              </a:xfrm>
              <a:prstGeom prst="rect">
                <a:avLst/>
              </a:prstGeom>
            </p:spPr>
          </p:pic>
        </p:grpSp>
        <p:grpSp>
          <p:nvGrpSpPr>
            <p:cNvPr id="19" name="object 18">
              <a:extLst>
                <a:ext uri="{FF2B5EF4-FFF2-40B4-BE49-F238E27FC236}">
                  <a16:creationId xmlns:a16="http://schemas.microsoft.com/office/drawing/2014/main" id="{E3CECB3E-FB98-B01D-8F1E-6330796EC4B2}"/>
                </a:ext>
              </a:extLst>
            </p:cNvPr>
            <p:cNvGrpSpPr/>
            <p:nvPr/>
          </p:nvGrpSpPr>
          <p:grpSpPr>
            <a:xfrm>
              <a:off x="11410269" y="6428329"/>
              <a:ext cx="654730" cy="118022"/>
              <a:chOff x="18045901" y="10166716"/>
              <a:chExt cx="1035487" cy="186657"/>
            </a:xfrm>
          </p:grpSpPr>
          <p:pic>
            <p:nvPicPr>
              <p:cNvPr id="37" name="object 19">
                <a:extLst>
                  <a:ext uri="{FF2B5EF4-FFF2-40B4-BE49-F238E27FC236}">
                    <a16:creationId xmlns:a16="http://schemas.microsoft.com/office/drawing/2014/main" id="{48CF6C77-54BE-4CB9-C063-FBD68B7BC902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8045901" y="10174273"/>
                <a:ext cx="148937" cy="176067"/>
              </a:xfrm>
              <a:prstGeom prst="rect">
                <a:avLst/>
              </a:prstGeom>
            </p:spPr>
          </p:pic>
          <p:pic>
            <p:nvPicPr>
              <p:cNvPr id="38" name="object 20">
                <a:extLst>
                  <a:ext uri="{FF2B5EF4-FFF2-40B4-BE49-F238E27FC236}">
                    <a16:creationId xmlns:a16="http://schemas.microsoft.com/office/drawing/2014/main" id="{510346DD-D7EA-22BA-3667-6847DECCF585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8231547" y="10218319"/>
                <a:ext cx="114404" cy="134833"/>
              </a:xfrm>
              <a:prstGeom prst="rect">
                <a:avLst/>
              </a:prstGeom>
            </p:spPr>
          </p:pic>
          <p:pic>
            <p:nvPicPr>
              <p:cNvPr id="39" name="object 21">
                <a:extLst>
                  <a:ext uri="{FF2B5EF4-FFF2-40B4-BE49-F238E27FC236}">
                    <a16:creationId xmlns:a16="http://schemas.microsoft.com/office/drawing/2014/main" id="{F522E37D-2B50-696D-37CB-7430030A542F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8378985" y="10217577"/>
                <a:ext cx="119724" cy="135796"/>
              </a:xfrm>
              <a:prstGeom prst="rect">
                <a:avLst/>
              </a:prstGeom>
            </p:spPr>
          </p:pic>
          <p:sp>
            <p:nvSpPr>
              <p:cNvPr id="40" name="object 22">
                <a:extLst>
                  <a:ext uri="{FF2B5EF4-FFF2-40B4-BE49-F238E27FC236}">
                    <a16:creationId xmlns:a16="http://schemas.microsoft.com/office/drawing/2014/main" id="{6B5F8ED5-B899-8386-5E33-701822D44ADF}"/>
                  </a:ext>
                </a:extLst>
              </p:cNvPr>
              <p:cNvSpPr/>
              <p:nvPr/>
            </p:nvSpPr>
            <p:spPr>
              <a:xfrm>
                <a:off x="18531181" y="10170534"/>
                <a:ext cx="22225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80340">
                    <a:moveTo>
                      <a:pt x="20599" y="49784"/>
                    </a:moveTo>
                    <a:lnTo>
                      <a:pt x="1257" y="49784"/>
                    </a:lnTo>
                    <a:lnTo>
                      <a:pt x="1257" y="179806"/>
                    </a:lnTo>
                    <a:lnTo>
                      <a:pt x="20599" y="179806"/>
                    </a:lnTo>
                    <a:lnTo>
                      <a:pt x="20599" y="49784"/>
                    </a:lnTo>
                    <a:close/>
                  </a:path>
                  <a:path w="22225" h="180340">
                    <a:moveTo>
                      <a:pt x="22136" y="0"/>
                    </a:moveTo>
                    <a:lnTo>
                      <a:pt x="0" y="0"/>
                    </a:lnTo>
                    <a:lnTo>
                      <a:pt x="0" y="21374"/>
                    </a:lnTo>
                    <a:lnTo>
                      <a:pt x="22136" y="21374"/>
                    </a:lnTo>
                    <a:lnTo>
                      <a:pt x="22136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41" name="object 23">
                <a:extLst>
                  <a:ext uri="{FF2B5EF4-FFF2-40B4-BE49-F238E27FC236}">
                    <a16:creationId xmlns:a16="http://schemas.microsoft.com/office/drawing/2014/main" id="{239D0E04-4694-2573-F280-88F8AF6293D5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8588795" y="10217577"/>
                <a:ext cx="135556" cy="135796"/>
              </a:xfrm>
              <a:prstGeom prst="rect">
                <a:avLst/>
              </a:prstGeom>
            </p:spPr>
          </p:pic>
          <p:pic>
            <p:nvPicPr>
              <p:cNvPr id="42" name="object 24">
                <a:extLst>
                  <a:ext uri="{FF2B5EF4-FFF2-40B4-BE49-F238E27FC236}">
                    <a16:creationId xmlns:a16="http://schemas.microsoft.com/office/drawing/2014/main" id="{7913C8E5-FC9A-66CA-EF9F-D891D8B402B9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8759347" y="10217566"/>
                <a:ext cx="113682" cy="132770"/>
              </a:xfrm>
              <a:prstGeom prst="rect">
                <a:avLst/>
              </a:prstGeom>
            </p:spPr>
          </p:pic>
          <p:pic>
            <p:nvPicPr>
              <p:cNvPr id="43" name="object 25">
                <a:extLst>
                  <a:ext uri="{FF2B5EF4-FFF2-40B4-BE49-F238E27FC236}">
                    <a16:creationId xmlns:a16="http://schemas.microsoft.com/office/drawing/2014/main" id="{870608CF-9EC0-7353-4E92-12641412C175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8904482" y="10218319"/>
                <a:ext cx="114425" cy="134833"/>
              </a:xfrm>
              <a:prstGeom prst="rect">
                <a:avLst/>
              </a:prstGeom>
            </p:spPr>
          </p:pic>
          <p:sp>
            <p:nvSpPr>
              <p:cNvPr id="44" name="object 26">
                <a:extLst>
                  <a:ext uri="{FF2B5EF4-FFF2-40B4-BE49-F238E27FC236}">
                    <a16:creationId xmlns:a16="http://schemas.microsoft.com/office/drawing/2014/main" id="{82733B71-0E88-6ACB-B610-988295F4F022}"/>
                  </a:ext>
                </a:extLst>
              </p:cNvPr>
              <p:cNvSpPr/>
              <p:nvPr/>
            </p:nvSpPr>
            <p:spPr>
              <a:xfrm>
                <a:off x="19061703" y="10166716"/>
                <a:ext cx="1968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84150">
                    <a:moveTo>
                      <a:pt x="19381" y="0"/>
                    </a:moveTo>
                    <a:lnTo>
                      <a:pt x="0" y="0"/>
                    </a:lnTo>
                    <a:lnTo>
                      <a:pt x="0" y="183617"/>
                    </a:lnTo>
                    <a:lnTo>
                      <a:pt x="19381" y="183617"/>
                    </a:lnTo>
                    <a:lnTo>
                      <a:pt x="19381" y="0"/>
                    </a:lnTo>
                    <a:close/>
                  </a:path>
                </a:pathLst>
              </a:custGeom>
              <a:solidFill>
                <a:srgbClr val="10283B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grpSp>
          <p:nvGrpSpPr>
            <p:cNvPr id="20" name="object 27">
              <a:extLst>
                <a:ext uri="{FF2B5EF4-FFF2-40B4-BE49-F238E27FC236}">
                  <a16:creationId xmlns:a16="http://schemas.microsoft.com/office/drawing/2014/main" id="{D70E7009-145F-309C-E10F-097FF5077F89}"/>
                </a:ext>
              </a:extLst>
            </p:cNvPr>
            <p:cNvGrpSpPr/>
            <p:nvPr/>
          </p:nvGrpSpPr>
          <p:grpSpPr>
            <a:xfrm>
              <a:off x="10418876" y="6619228"/>
              <a:ext cx="183063" cy="117993"/>
              <a:chOff x="16477963" y="10468632"/>
              <a:chExt cx="289523" cy="186612"/>
            </a:xfrm>
          </p:grpSpPr>
          <p:pic>
            <p:nvPicPr>
              <p:cNvPr id="35" name="object 28">
                <a:extLst>
                  <a:ext uri="{FF2B5EF4-FFF2-40B4-BE49-F238E27FC236}">
                    <a16:creationId xmlns:a16="http://schemas.microsoft.com/office/drawing/2014/main" id="{8363826F-5162-D9F4-8E0A-F0891EF70C6C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6477963" y="10468632"/>
                <a:ext cx="131283" cy="186371"/>
              </a:xfrm>
              <a:prstGeom prst="rect">
                <a:avLst/>
              </a:prstGeom>
            </p:spPr>
          </p:pic>
          <p:pic>
            <p:nvPicPr>
              <p:cNvPr id="36" name="object 29">
                <a:extLst>
                  <a:ext uri="{FF2B5EF4-FFF2-40B4-BE49-F238E27FC236}">
                    <a16:creationId xmlns:a16="http://schemas.microsoft.com/office/drawing/2014/main" id="{39AB1B77-A3FB-6169-034C-8BA106D1E604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6644506" y="10519427"/>
                <a:ext cx="122980" cy="135817"/>
              </a:xfrm>
              <a:prstGeom prst="rect">
                <a:avLst/>
              </a:prstGeom>
            </p:spPr>
          </p:pic>
        </p:grpSp>
        <p:grpSp>
          <p:nvGrpSpPr>
            <p:cNvPr id="21" name="object 30">
              <a:extLst>
                <a:ext uri="{FF2B5EF4-FFF2-40B4-BE49-F238E27FC236}">
                  <a16:creationId xmlns:a16="http://schemas.microsoft.com/office/drawing/2014/main" id="{A47B8F06-09F0-6D15-94E6-21C960FE83A9}"/>
                </a:ext>
              </a:extLst>
            </p:cNvPr>
            <p:cNvGrpSpPr/>
            <p:nvPr/>
          </p:nvGrpSpPr>
          <p:grpSpPr>
            <a:xfrm>
              <a:off x="10670822" y="6612538"/>
              <a:ext cx="248592" cy="124683"/>
              <a:chOff x="16876428" y="10458052"/>
              <a:chExt cx="393160" cy="197192"/>
            </a:xfrm>
          </p:grpSpPr>
          <p:pic>
            <p:nvPicPr>
              <p:cNvPr id="33" name="object 31">
                <a:extLst>
                  <a:ext uri="{FF2B5EF4-FFF2-40B4-BE49-F238E27FC236}">
                    <a16:creationId xmlns:a16="http://schemas.microsoft.com/office/drawing/2014/main" id="{6C77F4B8-4669-83DD-CF2B-2EAE6C5566E4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6876428" y="10476140"/>
                <a:ext cx="152173" cy="176067"/>
              </a:xfrm>
              <a:prstGeom prst="rect">
                <a:avLst/>
              </a:prstGeom>
            </p:spPr>
          </p:pic>
          <p:pic>
            <p:nvPicPr>
              <p:cNvPr id="34" name="object 32">
                <a:extLst>
                  <a:ext uri="{FF2B5EF4-FFF2-40B4-BE49-F238E27FC236}">
                    <a16:creationId xmlns:a16="http://schemas.microsoft.com/office/drawing/2014/main" id="{B73288D3-A577-684B-8EC0-106ADF0CFE80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7056025" y="10458052"/>
                <a:ext cx="213563" cy="197192"/>
              </a:xfrm>
              <a:prstGeom prst="rect">
                <a:avLst/>
              </a:prstGeom>
            </p:spPr>
          </p:pic>
        </p:grpSp>
        <p:grpSp>
          <p:nvGrpSpPr>
            <p:cNvPr id="28" name="object 33">
              <a:extLst>
                <a:ext uri="{FF2B5EF4-FFF2-40B4-BE49-F238E27FC236}">
                  <a16:creationId xmlns:a16="http://schemas.microsoft.com/office/drawing/2014/main" id="{18942E1B-8232-E276-023D-DFB7FE7EB4AC}"/>
                </a:ext>
              </a:extLst>
            </p:cNvPr>
            <p:cNvGrpSpPr/>
            <p:nvPr/>
          </p:nvGrpSpPr>
          <p:grpSpPr>
            <a:xfrm>
              <a:off x="10987189" y="6623978"/>
              <a:ext cx="482571" cy="137092"/>
              <a:chOff x="17376778" y="10476145"/>
              <a:chExt cx="763210" cy="216817"/>
            </a:xfrm>
          </p:grpSpPr>
          <p:pic>
            <p:nvPicPr>
              <p:cNvPr id="29" name="object 34">
                <a:extLst>
                  <a:ext uri="{FF2B5EF4-FFF2-40B4-BE49-F238E27FC236}">
                    <a16:creationId xmlns:a16="http://schemas.microsoft.com/office/drawing/2014/main" id="{415B73FB-7B96-FC99-9213-2F027D512F2F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7376778" y="10476145"/>
                <a:ext cx="156414" cy="176057"/>
              </a:xfrm>
              <a:prstGeom prst="rect">
                <a:avLst/>
              </a:prstGeom>
            </p:spPr>
          </p:pic>
          <p:pic>
            <p:nvPicPr>
              <p:cNvPr id="30" name="object 35">
                <a:extLst>
                  <a:ext uri="{FF2B5EF4-FFF2-40B4-BE49-F238E27FC236}">
                    <a16:creationId xmlns:a16="http://schemas.microsoft.com/office/drawing/2014/main" id="{B9125915-A51E-D894-203D-42CF935D4524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7564932" y="10514911"/>
                <a:ext cx="132278" cy="140330"/>
              </a:xfrm>
              <a:prstGeom prst="rect">
                <a:avLst/>
              </a:prstGeom>
            </p:spPr>
          </p:pic>
          <p:pic>
            <p:nvPicPr>
              <p:cNvPr id="31" name="object 36">
                <a:extLst>
                  <a:ext uri="{FF2B5EF4-FFF2-40B4-BE49-F238E27FC236}">
                    <a16:creationId xmlns:a16="http://schemas.microsoft.com/office/drawing/2014/main" id="{3D065DAB-D885-8A8C-6752-55F74D94D838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7719634" y="10514884"/>
                <a:ext cx="141587" cy="178078"/>
              </a:xfrm>
              <a:prstGeom prst="rect">
                <a:avLst/>
              </a:prstGeom>
            </p:spPr>
          </p:pic>
          <p:pic>
            <p:nvPicPr>
              <p:cNvPr id="32" name="object 37">
                <a:extLst>
                  <a:ext uri="{FF2B5EF4-FFF2-40B4-BE49-F238E27FC236}">
                    <a16:creationId xmlns:a16="http://schemas.microsoft.com/office/drawing/2014/main" id="{BE61C82C-2B98-C123-3249-5AF36E99762A}"/>
                  </a:ext>
                </a:extLst>
              </p:cNvPr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17895495" y="10514876"/>
                <a:ext cx="244493" cy="140368"/>
              </a:xfrm>
              <a:prstGeom prst="rect">
                <a:avLst/>
              </a:prstGeom>
            </p:spPr>
          </p:pic>
        </p:grpSp>
      </p:grpSp>
      <p:sp>
        <p:nvSpPr>
          <p:cNvPr id="55" name="object 38">
            <a:extLst>
              <a:ext uri="{FF2B5EF4-FFF2-40B4-BE49-F238E27FC236}">
                <a16:creationId xmlns:a16="http://schemas.microsoft.com/office/drawing/2014/main" id="{221D563A-E7FC-F741-5107-FC386EE5C4A8}"/>
              </a:ext>
            </a:extLst>
          </p:cNvPr>
          <p:cNvSpPr/>
          <p:nvPr/>
        </p:nvSpPr>
        <p:spPr>
          <a:xfrm>
            <a:off x="0" y="0"/>
            <a:ext cx="899303" cy="883920"/>
          </a:xfrm>
          <a:custGeom>
            <a:avLst/>
            <a:gdLst/>
            <a:ahLst/>
            <a:cxnLst/>
            <a:rect l="l" t="t" r="r" b="b"/>
            <a:pathLst>
              <a:path w="5791200" h="5692140">
                <a:moveTo>
                  <a:pt x="5790787" y="0"/>
                </a:moveTo>
                <a:lnTo>
                  <a:pt x="0" y="0"/>
                </a:lnTo>
                <a:lnTo>
                  <a:pt x="0" y="5691659"/>
                </a:lnTo>
                <a:lnTo>
                  <a:pt x="5790787" y="0"/>
                </a:lnTo>
                <a:close/>
              </a:path>
            </a:pathLst>
          </a:custGeom>
          <a:solidFill>
            <a:srgbClr val="E422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33632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2256</TotalTime>
  <Words>2266</Words>
  <Application>Microsoft Office PowerPoint</Application>
  <PresentationFormat>Panorámica</PresentationFormat>
  <Paragraphs>328</Paragraphs>
  <Slides>27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3" baseType="lpstr">
      <vt:lpstr>Aptos</vt:lpstr>
      <vt:lpstr>Aptos Display</vt:lpstr>
      <vt:lpstr>Aptos Narrow</vt:lpstr>
      <vt:lpstr>Arial</vt:lpstr>
      <vt:lpstr>Wingdings</vt:lpstr>
      <vt:lpstr>Tema de Office</vt:lpstr>
      <vt:lpstr>Expansión urbana de  San Carlos de Bariloche 2014-2022 Identificación de patrones espaciales  PI- 40-B-1037 </vt:lpstr>
      <vt:lpstr>Presentación de PowerPoint</vt:lpstr>
      <vt:lpstr> 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contradicción entre una ciudad que presentaría deseconomías de escala y de congestión surge como una irresoluble.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Valeo</dc:creator>
  <cp:lastModifiedBy>Roberto Kozulj</cp:lastModifiedBy>
  <cp:revision>3971</cp:revision>
  <dcterms:created xsi:type="dcterms:W3CDTF">2025-03-18T19:59:32Z</dcterms:created>
  <dcterms:modified xsi:type="dcterms:W3CDTF">2026-02-23T23:37:20Z</dcterms:modified>
</cp:coreProperties>
</file>