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600650" cy="21599525"/>
  <p:notesSz cx="6858000" cy="9144000"/>
  <p:defaultTextStyle>
    <a:defPPr>
      <a:defRPr lang="es-ES"/>
    </a:defPPr>
    <a:lvl1pPr marL="0" algn="l" defTabSz="2505547" rtl="0" eaLnBrk="1" latinLnBrk="0" hangingPunct="1">
      <a:defRPr sz="4932" kern="1200">
        <a:solidFill>
          <a:schemeClr val="tx1"/>
        </a:solidFill>
        <a:latin typeface="+mn-lt"/>
        <a:ea typeface="+mn-ea"/>
        <a:cs typeface="+mn-cs"/>
      </a:defRPr>
    </a:lvl1pPr>
    <a:lvl2pPr marL="1252774" algn="l" defTabSz="2505547" rtl="0" eaLnBrk="1" latinLnBrk="0" hangingPunct="1">
      <a:defRPr sz="4932" kern="1200">
        <a:solidFill>
          <a:schemeClr val="tx1"/>
        </a:solidFill>
        <a:latin typeface="+mn-lt"/>
        <a:ea typeface="+mn-ea"/>
        <a:cs typeface="+mn-cs"/>
      </a:defRPr>
    </a:lvl2pPr>
    <a:lvl3pPr marL="2505547" algn="l" defTabSz="2505547" rtl="0" eaLnBrk="1" latinLnBrk="0" hangingPunct="1">
      <a:defRPr sz="4932" kern="1200">
        <a:solidFill>
          <a:schemeClr val="tx1"/>
        </a:solidFill>
        <a:latin typeface="+mn-lt"/>
        <a:ea typeface="+mn-ea"/>
        <a:cs typeface="+mn-cs"/>
      </a:defRPr>
    </a:lvl3pPr>
    <a:lvl4pPr marL="3758321" algn="l" defTabSz="2505547" rtl="0" eaLnBrk="1" latinLnBrk="0" hangingPunct="1">
      <a:defRPr sz="4932" kern="1200">
        <a:solidFill>
          <a:schemeClr val="tx1"/>
        </a:solidFill>
        <a:latin typeface="+mn-lt"/>
        <a:ea typeface="+mn-ea"/>
        <a:cs typeface="+mn-cs"/>
      </a:defRPr>
    </a:lvl4pPr>
    <a:lvl5pPr marL="5011095" algn="l" defTabSz="2505547" rtl="0" eaLnBrk="1" latinLnBrk="0" hangingPunct="1">
      <a:defRPr sz="4932" kern="1200">
        <a:solidFill>
          <a:schemeClr val="tx1"/>
        </a:solidFill>
        <a:latin typeface="+mn-lt"/>
        <a:ea typeface="+mn-ea"/>
        <a:cs typeface="+mn-cs"/>
      </a:defRPr>
    </a:lvl5pPr>
    <a:lvl6pPr marL="6263869" algn="l" defTabSz="2505547" rtl="0" eaLnBrk="1" latinLnBrk="0" hangingPunct="1">
      <a:defRPr sz="4932" kern="1200">
        <a:solidFill>
          <a:schemeClr val="tx1"/>
        </a:solidFill>
        <a:latin typeface="+mn-lt"/>
        <a:ea typeface="+mn-ea"/>
        <a:cs typeface="+mn-cs"/>
      </a:defRPr>
    </a:lvl6pPr>
    <a:lvl7pPr marL="7516642" algn="l" defTabSz="2505547" rtl="0" eaLnBrk="1" latinLnBrk="0" hangingPunct="1">
      <a:defRPr sz="4932" kern="1200">
        <a:solidFill>
          <a:schemeClr val="tx1"/>
        </a:solidFill>
        <a:latin typeface="+mn-lt"/>
        <a:ea typeface="+mn-ea"/>
        <a:cs typeface="+mn-cs"/>
      </a:defRPr>
    </a:lvl7pPr>
    <a:lvl8pPr marL="8769416" algn="l" defTabSz="2505547" rtl="0" eaLnBrk="1" latinLnBrk="0" hangingPunct="1">
      <a:defRPr sz="4932" kern="1200">
        <a:solidFill>
          <a:schemeClr val="tx1"/>
        </a:solidFill>
        <a:latin typeface="+mn-lt"/>
        <a:ea typeface="+mn-ea"/>
        <a:cs typeface="+mn-cs"/>
      </a:defRPr>
    </a:lvl8pPr>
    <a:lvl9pPr marL="10022190" algn="l" defTabSz="2505547" rtl="0" eaLnBrk="1" latinLnBrk="0" hangingPunct="1">
      <a:defRPr sz="49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3" userDrawn="1">
          <p15:clr>
            <a:srgbClr val="A4A3A4"/>
          </p15:clr>
        </p15:guide>
        <p15:guide id="2" pos="96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FC6"/>
    <a:srgbClr val="00793A"/>
    <a:srgbClr val="007194"/>
    <a:srgbClr val="E8CABC"/>
    <a:srgbClr val="A75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4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54" y="6"/>
      </p:cViewPr>
      <p:guideLst>
        <p:guide orient="horz" pos="6803"/>
        <p:guide pos="96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3534924"/>
            <a:ext cx="26010553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081" y="11344752"/>
            <a:ext cx="22950488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19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8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98592" y="1149975"/>
            <a:ext cx="6598265" cy="183045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797" y="1149975"/>
            <a:ext cx="19412287" cy="1830459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14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92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58" y="5384888"/>
            <a:ext cx="26393061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7858" y="14454688"/>
            <a:ext cx="26393061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6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795" y="5749874"/>
            <a:ext cx="13005276" cy="137047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91579" y="5749874"/>
            <a:ext cx="13005276" cy="137047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19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1149979"/>
            <a:ext cx="26393061" cy="41749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7784" y="5294885"/>
            <a:ext cx="1294550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7784" y="7889827"/>
            <a:ext cx="12945507" cy="116047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91581" y="5294885"/>
            <a:ext cx="13009262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91581" y="7889827"/>
            <a:ext cx="13009262" cy="116047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02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16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02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1439968"/>
            <a:ext cx="9869506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9262" y="3109937"/>
            <a:ext cx="15491579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7780" y="6479857"/>
            <a:ext cx="9869506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2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80" y="1439968"/>
            <a:ext cx="9869506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009262" y="3109937"/>
            <a:ext cx="15491579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7780" y="6479857"/>
            <a:ext cx="9869506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84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795" y="1149979"/>
            <a:ext cx="26393061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795" y="5749874"/>
            <a:ext cx="26393061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795" y="20019564"/>
            <a:ext cx="6885146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BC55F-AB14-40BD-9BBD-04F565BB99F9}" type="datetimeFigureOut">
              <a:rPr lang="es-ES" smtClean="0"/>
              <a:t>01/09/2023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36466" y="20019564"/>
            <a:ext cx="10327719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11709" y="20019564"/>
            <a:ext cx="6885146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ECF91-8582-43E4-922C-6E27D6236D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2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mailto:neirazilli.fernanda@inta.gob.a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1274" y="212141"/>
            <a:ext cx="30213824" cy="3249352"/>
            <a:chOff x="0" y="-1"/>
            <a:chExt cx="30600650" cy="3461494"/>
          </a:xfrm>
        </p:grpSpPr>
        <p:sp>
          <p:nvSpPr>
            <p:cNvPr id="5" name="Rectángulo 4"/>
            <p:cNvSpPr/>
            <p:nvPr/>
          </p:nvSpPr>
          <p:spPr>
            <a:xfrm>
              <a:off x="0" y="-1"/>
              <a:ext cx="30600650" cy="360000"/>
            </a:xfrm>
            <a:prstGeom prst="rect">
              <a:avLst/>
            </a:prstGeom>
            <a:solidFill>
              <a:srgbClr val="007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0" y="311493"/>
              <a:ext cx="30600649" cy="3150000"/>
            </a:xfrm>
            <a:prstGeom prst="rect">
              <a:avLst/>
            </a:prstGeom>
            <a:solidFill>
              <a:srgbClr val="007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>
                <a:solidFill>
                  <a:srgbClr val="00793A"/>
                </a:solidFill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39141" y="447629"/>
            <a:ext cx="12993488" cy="2754380"/>
          </a:xfrm>
        </p:spPr>
        <p:txBody>
          <a:bodyPr anchor="ctr">
            <a:noAutofit/>
          </a:bodyPr>
          <a:lstStyle/>
          <a:p>
            <a:pPr algn="just"/>
            <a:r>
              <a: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Comparación de rendimiento de cultivares de cebada en distintas fechas de siembra con destino </a:t>
            </a:r>
            <a:r>
              <a:rPr lang="es-E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silaje</a:t>
            </a:r>
            <a:endParaRPr lang="es-E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410745" y="529673"/>
            <a:ext cx="12658971" cy="891622"/>
          </a:xfrm>
        </p:spPr>
        <p:txBody>
          <a:bodyPr>
            <a:noAutofit/>
          </a:bodyPr>
          <a:lstStyle/>
          <a:p>
            <a:pPr algn="l"/>
            <a:r>
              <a:rPr lang="es-ES" sz="5200" dirty="0">
                <a:solidFill>
                  <a:schemeClr val="bg1"/>
                </a:solidFill>
              </a:rPr>
              <a:t>Neira Zilli,F.</a:t>
            </a:r>
            <a:r>
              <a:rPr lang="es-ES" sz="5200" baseline="30000" dirty="0">
                <a:solidFill>
                  <a:schemeClr val="bg1"/>
                </a:solidFill>
              </a:rPr>
              <a:t>1</a:t>
            </a:r>
            <a:r>
              <a:rPr lang="es-ES" sz="5200" dirty="0">
                <a:solidFill>
                  <a:schemeClr val="bg1"/>
                </a:solidFill>
              </a:rPr>
              <a:t>; Zubillaga, M.F.</a:t>
            </a:r>
            <a:r>
              <a:rPr lang="es-ES" sz="5200" baseline="30000" dirty="0">
                <a:solidFill>
                  <a:schemeClr val="bg1"/>
                </a:solidFill>
              </a:rPr>
              <a:t>2</a:t>
            </a:r>
            <a:r>
              <a:rPr lang="es-ES" sz="5200" dirty="0">
                <a:solidFill>
                  <a:schemeClr val="bg1"/>
                </a:solidFill>
              </a:rPr>
              <a:t> y Gallego, J.J.</a:t>
            </a:r>
            <a:r>
              <a:rPr lang="es-ES" sz="5200" baseline="30000" dirty="0">
                <a:solidFill>
                  <a:schemeClr val="bg1"/>
                </a:solidFill>
              </a:rPr>
              <a:t>1.3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17186974" y="1350884"/>
            <a:ext cx="13188124" cy="204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2879903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39951" indent="0" algn="ctr" defTabSz="2879903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9903" indent="0" algn="ctr" defTabSz="2879903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54" indent="0" algn="ctr" defTabSz="2879903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59806" indent="0" algn="ctr" defTabSz="2879903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757" indent="0" algn="ctr" defTabSz="2879903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39708" indent="0" algn="ctr" defTabSz="2879903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79660" indent="0" algn="ctr" defTabSz="2879903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19611" indent="0" algn="ctr" defTabSz="2879903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3600" baseline="30000" dirty="0">
                <a:solidFill>
                  <a:schemeClr val="bg1"/>
                </a:solidFill>
              </a:rPr>
              <a:t>1</a:t>
            </a:r>
            <a:r>
              <a:rPr lang="es-ES" sz="3600" dirty="0">
                <a:solidFill>
                  <a:schemeClr val="bg1"/>
                </a:solidFill>
              </a:rPr>
              <a:t>EEA-INTA Valle Inferior de Río Negro,  </a:t>
            </a:r>
            <a:r>
              <a:rPr lang="es-ES" sz="3600" baseline="30000" dirty="0">
                <a:solidFill>
                  <a:schemeClr val="bg1"/>
                </a:solidFill>
              </a:rPr>
              <a:t>2</a:t>
            </a:r>
            <a:r>
              <a:rPr lang="es-ES" sz="3600" dirty="0">
                <a:solidFill>
                  <a:schemeClr val="bg1"/>
                </a:solidFill>
              </a:rPr>
              <a:t>Universidad Nacional de Rio Negro y </a:t>
            </a:r>
            <a:r>
              <a:rPr lang="es-ES" sz="3600" baseline="30000" dirty="0">
                <a:solidFill>
                  <a:schemeClr val="bg1"/>
                </a:solidFill>
              </a:rPr>
              <a:t>3</a:t>
            </a:r>
            <a:r>
              <a:rPr lang="es-ES" sz="3600" dirty="0">
                <a:solidFill>
                  <a:schemeClr val="bg1"/>
                </a:solidFill>
              </a:rPr>
              <a:t>Universidad Nacional del Comahue.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3600" dirty="0">
                <a:solidFill>
                  <a:schemeClr val="bg1"/>
                </a:solidFill>
              </a:rPr>
              <a:t>E-mail: </a:t>
            </a:r>
            <a:r>
              <a:rPr lang="es-ES" sz="36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neirazilli.fernanda@inta.gob.ar</a:t>
            </a:r>
            <a:r>
              <a:rPr lang="es-ES" sz="3600" dirty="0">
                <a:solidFill>
                  <a:srgbClr val="00B0F0"/>
                </a:solidFill>
              </a:rPr>
              <a:t>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0" y="3548703"/>
            <a:ext cx="15464966" cy="910516"/>
            <a:chOff x="0" y="3767729"/>
            <a:chExt cx="18000000" cy="910516"/>
          </a:xfrm>
        </p:grpSpPr>
        <p:sp>
          <p:nvSpPr>
            <p:cNvPr id="17" name="Rectángulo 16"/>
            <p:cNvSpPr/>
            <p:nvPr/>
          </p:nvSpPr>
          <p:spPr>
            <a:xfrm>
              <a:off x="0" y="3772987"/>
              <a:ext cx="18000000" cy="900000"/>
            </a:xfrm>
            <a:prstGeom prst="rect">
              <a:avLst/>
            </a:prstGeom>
            <a:solidFill>
              <a:srgbClr val="C0D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895" y="3767729"/>
              <a:ext cx="451105" cy="905258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72987"/>
              <a:ext cx="944882" cy="905258"/>
            </a:xfrm>
            <a:prstGeom prst="rect">
              <a:avLst/>
            </a:prstGeom>
          </p:spPr>
        </p:pic>
        <p:sp>
          <p:nvSpPr>
            <p:cNvPr id="18" name="CuadroTexto 17"/>
            <p:cNvSpPr txBox="1"/>
            <p:nvPr/>
          </p:nvSpPr>
          <p:spPr>
            <a:xfrm>
              <a:off x="1150140" y="3772622"/>
              <a:ext cx="14150185" cy="851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4800" b="1" dirty="0">
                  <a:solidFill>
                    <a:srgbClr val="007194"/>
                  </a:solidFill>
                </a:rPr>
                <a:t>INTRODUCCIÓN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3522" y="10395426"/>
            <a:ext cx="15707804" cy="910516"/>
            <a:chOff x="0" y="3767729"/>
            <a:chExt cx="18000000" cy="910516"/>
          </a:xfrm>
        </p:grpSpPr>
        <p:sp>
          <p:nvSpPr>
            <p:cNvPr id="21" name="Rectángulo 20"/>
            <p:cNvSpPr/>
            <p:nvPr/>
          </p:nvSpPr>
          <p:spPr>
            <a:xfrm>
              <a:off x="0" y="3772987"/>
              <a:ext cx="18000000" cy="900000"/>
            </a:xfrm>
            <a:prstGeom prst="rect">
              <a:avLst/>
            </a:prstGeom>
            <a:solidFill>
              <a:srgbClr val="C0D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895" y="3767729"/>
              <a:ext cx="451105" cy="905258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72987"/>
              <a:ext cx="944882" cy="905258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1150140" y="3772622"/>
              <a:ext cx="14150185" cy="851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4800" b="1" dirty="0">
                  <a:solidFill>
                    <a:srgbClr val="007194"/>
                  </a:solidFill>
                </a:rPr>
                <a:t>MATERIALES Y MÉTODOS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5724325" y="3579099"/>
            <a:ext cx="14800288" cy="916326"/>
            <a:chOff x="18720649" y="3764678"/>
            <a:chExt cx="11880001" cy="908948"/>
          </a:xfrm>
        </p:grpSpPr>
        <p:sp>
          <p:nvSpPr>
            <p:cNvPr id="26" name="Rectángulo 25"/>
            <p:cNvSpPr/>
            <p:nvPr/>
          </p:nvSpPr>
          <p:spPr>
            <a:xfrm>
              <a:off x="18720649" y="3767558"/>
              <a:ext cx="11880000" cy="900000"/>
            </a:xfrm>
            <a:prstGeom prst="rect">
              <a:avLst/>
            </a:prstGeom>
            <a:solidFill>
              <a:srgbClr val="C0D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9545" y="3764678"/>
              <a:ext cx="451105" cy="905258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9736" y="3768368"/>
              <a:ext cx="944882" cy="905258"/>
            </a:xfrm>
            <a:prstGeom prst="rect">
              <a:avLst/>
            </a:prstGeom>
          </p:spPr>
        </p:pic>
        <p:sp>
          <p:nvSpPr>
            <p:cNvPr id="29" name="CuadroTexto 28"/>
            <p:cNvSpPr txBox="1"/>
            <p:nvPr/>
          </p:nvSpPr>
          <p:spPr>
            <a:xfrm>
              <a:off x="19867109" y="3801808"/>
              <a:ext cx="982470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4800" b="1" dirty="0">
                  <a:solidFill>
                    <a:srgbClr val="007194"/>
                  </a:solidFill>
                </a:rPr>
                <a:t>RESULTADOS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6004960" y="14021554"/>
            <a:ext cx="14567208" cy="908948"/>
            <a:chOff x="18720649" y="3764678"/>
            <a:chExt cx="11880001" cy="908948"/>
          </a:xfrm>
        </p:grpSpPr>
        <p:sp>
          <p:nvSpPr>
            <p:cNvPr id="32" name="Rectángulo 31"/>
            <p:cNvSpPr/>
            <p:nvPr/>
          </p:nvSpPr>
          <p:spPr>
            <a:xfrm>
              <a:off x="18720649" y="3767558"/>
              <a:ext cx="11880000" cy="900000"/>
            </a:xfrm>
            <a:prstGeom prst="rect">
              <a:avLst/>
            </a:prstGeom>
            <a:solidFill>
              <a:srgbClr val="C0DF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solidFill>
                  <a:srgbClr val="C0DFC6"/>
                </a:solidFill>
              </a:endParaRPr>
            </a:p>
          </p:txBody>
        </p:sp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9545" y="3764678"/>
              <a:ext cx="451105" cy="905258"/>
            </a:xfrm>
            <a:prstGeom prst="rect">
              <a:avLst/>
            </a:prstGeom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9736" y="3768368"/>
              <a:ext cx="944882" cy="905258"/>
            </a:xfrm>
            <a:prstGeom prst="rect">
              <a:avLst/>
            </a:prstGeom>
          </p:spPr>
        </p:pic>
        <p:sp>
          <p:nvSpPr>
            <p:cNvPr id="35" name="CuadroTexto 34"/>
            <p:cNvSpPr txBox="1"/>
            <p:nvPr/>
          </p:nvSpPr>
          <p:spPr>
            <a:xfrm>
              <a:off x="19867109" y="3801808"/>
              <a:ext cx="982470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ES" sz="4800" b="1" dirty="0">
                  <a:solidFill>
                    <a:srgbClr val="007194"/>
                  </a:solidFill>
                </a:rPr>
                <a:t>CONCLUSIÓN</a:t>
              </a:r>
            </a:p>
          </p:txBody>
        </p:sp>
      </p:grpSp>
      <p:sp>
        <p:nvSpPr>
          <p:cNvPr id="36" name="CuadroTexto 35"/>
          <p:cNvSpPr txBox="1">
            <a:spLocks/>
          </p:cNvSpPr>
          <p:nvPr/>
        </p:nvSpPr>
        <p:spPr>
          <a:xfrm>
            <a:off x="53653" y="4643640"/>
            <a:ext cx="15411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/>
              <a:t>    En la zona de producción bajo riego de los valles del río Negro, los verdeos de invierno desempeñan un papel crucial como recursos forrajeros durante los meses de otoño e invierno, y representan una estrategia para mitigar esta limitación.</a:t>
            </a:r>
          </a:p>
        </p:txBody>
      </p:sp>
      <p:sp>
        <p:nvSpPr>
          <p:cNvPr id="37" name="CuadroTexto 36"/>
          <p:cNvSpPr txBox="1">
            <a:spLocks/>
          </p:cNvSpPr>
          <p:nvPr/>
        </p:nvSpPr>
        <p:spPr>
          <a:xfrm>
            <a:off x="31830" y="12624694"/>
            <a:ext cx="78516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kumimoji="0" lang="es-ES" sz="4000" b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Cultivares: </a:t>
            </a:r>
            <a:endParaRPr kumimoji="0" lang="es-ES" sz="4000" b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algn="just">
              <a:spcAft>
                <a:spcPts val="1200"/>
              </a:spcAft>
              <a:buClr>
                <a:srgbClr val="7030A0"/>
              </a:buClr>
            </a:pPr>
            <a:r>
              <a:rPr kumimoji="0" lang="es-E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 Cebadas 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Forrajeras (F</a:t>
            </a:r>
            <a:r>
              <a:rPr kumimoji="0" lang="es-E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): 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Trinidad INTA de ciclo corto (cc) - </a:t>
            </a:r>
            <a:r>
              <a:rPr kumimoji="0" lang="es-ES" sz="4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Huilen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INTA de ciclo largo (cl) </a:t>
            </a:r>
            <a:r>
              <a:rPr lang="es-E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s-ES" sz="4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just">
              <a:spcAft>
                <a:spcPts val="1200"/>
              </a:spcAft>
              <a:buClr>
                <a:srgbClr val="7030A0"/>
              </a:buClr>
            </a:pP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</a:t>
            </a:r>
            <a:r>
              <a:rPr kumimoji="0" lang="es-E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Cebadas Cerveceras (C) Ainara INTA (cc) - </a:t>
            </a:r>
            <a:r>
              <a:rPr kumimoji="0" lang="es-ES" sz="40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Andreia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INTA (cl)</a:t>
            </a:r>
            <a:endParaRPr lang="es-ES" sz="4000" u="sng" dirty="0"/>
          </a:p>
          <a:p>
            <a:pPr marL="571500" indent="-571500" algn="just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4000" u="sng" dirty="0"/>
              <a:t>Fertilizaciones</a:t>
            </a:r>
            <a:r>
              <a:rPr lang="es-ES" sz="4000" dirty="0"/>
              <a:t>: </a:t>
            </a:r>
            <a:r>
              <a:rPr lang="es-ES" sz="4000" dirty="0" smtClean="0"/>
              <a:t>a </a:t>
            </a:r>
            <a:r>
              <a:rPr lang="es-ES" sz="4000" dirty="0"/>
              <a:t>la </a:t>
            </a:r>
            <a:r>
              <a:rPr lang="es-ES" sz="4000" dirty="0" smtClean="0"/>
              <a:t>siembra (100 </a:t>
            </a:r>
            <a:r>
              <a:rPr lang="es-ES" sz="4000" dirty="0"/>
              <a:t>kg/ha de fosfato </a:t>
            </a:r>
            <a:r>
              <a:rPr lang="es-ES" sz="4000" dirty="0" err="1" smtClean="0"/>
              <a:t>diamónico</a:t>
            </a:r>
            <a:r>
              <a:rPr lang="es-ES" sz="4000" dirty="0" smtClean="0"/>
              <a:t>) </a:t>
            </a:r>
            <a:r>
              <a:rPr lang="es-ES" sz="4000" dirty="0"/>
              <a:t>y en </a:t>
            </a:r>
            <a:r>
              <a:rPr lang="es-ES" sz="4000" dirty="0" smtClean="0"/>
              <a:t>macollaje (150 </a:t>
            </a:r>
            <a:r>
              <a:rPr lang="es-ES" sz="4000" dirty="0"/>
              <a:t>kg </a:t>
            </a:r>
            <a:r>
              <a:rPr lang="es-ES" sz="4000" dirty="0" smtClean="0"/>
              <a:t>N/ha).</a:t>
            </a:r>
            <a:endParaRPr lang="es-ES" sz="4000" dirty="0"/>
          </a:p>
          <a:p>
            <a:pPr marL="571500" indent="-571500" algn="just"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4000" u="sng" dirty="0"/>
              <a:t>Cosecha</a:t>
            </a:r>
            <a:r>
              <a:rPr lang="es-ES" sz="4000" dirty="0"/>
              <a:t>: estadio de grano lechoso-pastoso</a:t>
            </a:r>
          </a:p>
        </p:txBody>
      </p:sp>
      <p:sp>
        <p:nvSpPr>
          <p:cNvPr id="39" name="CuadroTexto 38"/>
          <p:cNvSpPr txBox="1">
            <a:spLocks/>
          </p:cNvSpPr>
          <p:nvPr/>
        </p:nvSpPr>
        <p:spPr>
          <a:xfrm>
            <a:off x="16075743" y="15096160"/>
            <a:ext cx="14281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/>
              <a:t>   Para </a:t>
            </a:r>
            <a:r>
              <a:rPr lang="es-ES" sz="4000" dirty="0" smtClean="0"/>
              <a:t>el VIRN </a:t>
            </a:r>
            <a:r>
              <a:rPr lang="es-ES" sz="4000" dirty="0"/>
              <a:t>fechas de siembra tempranas </a:t>
            </a:r>
            <a:r>
              <a:rPr lang="es-ES" sz="4000" dirty="0" smtClean="0"/>
              <a:t>(F1 </a:t>
            </a:r>
            <a:r>
              <a:rPr lang="es-ES" sz="4000" dirty="0"/>
              <a:t>y </a:t>
            </a:r>
            <a:r>
              <a:rPr lang="es-ES" sz="4000" dirty="0" smtClean="0"/>
              <a:t>F2) alcanzan mayores </a:t>
            </a:r>
            <a:r>
              <a:rPr lang="es-ES" sz="4000" dirty="0"/>
              <a:t>valores de producción de forraje. Sin embargo, fechas tardías </a:t>
            </a:r>
            <a:r>
              <a:rPr lang="es-ES" sz="4000" dirty="0" smtClean="0"/>
              <a:t>(F3 </a:t>
            </a:r>
            <a:r>
              <a:rPr lang="es-ES" sz="4000" dirty="0"/>
              <a:t>y </a:t>
            </a:r>
            <a:r>
              <a:rPr lang="es-ES" sz="4000" dirty="0" smtClean="0"/>
              <a:t>F5) </a:t>
            </a:r>
            <a:r>
              <a:rPr lang="es-ES" sz="4000" dirty="0"/>
              <a:t>serían viables a pesar de la merma productiva (37% menos respecto de las fechas </a:t>
            </a:r>
            <a:r>
              <a:rPr lang="es-ES" sz="4000" dirty="0" smtClean="0"/>
              <a:t>tempanas). Siembras </a:t>
            </a:r>
            <a:r>
              <a:rPr lang="es-ES" sz="4000" dirty="0"/>
              <a:t>en el mes de julio (F4) </a:t>
            </a:r>
            <a:r>
              <a:rPr lang="es-ES" sz="4000" dirty="0" smtClean="0"/>
              <a:t>reducen </a:t>
            </a:r>
            <a:r>
              <a:rPr lang="es-ES" sz="4000" dirty="0"/>
              <a:t>notoriamente su producción debido a las restricciones hídricas del periodo (falta de disponibilidad de agua de riego a la siembra y menores precipitaciones) sumado a las bajas temperaturas </a:t>
            </a:r>
            <a:r>
              <a:rPr lang="es-ES" sz="4000" dirty="0" smtClean="0"/>
              <a:t>medioambientales y </a:t>
            </a:r>
            <a:r>
              <a:rPr lang="es-ES" sz="4000" dirty="0"/>
              <a:t>mayor incidencia de heladas. 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0" y="20396324"/>
            <a:ext cx="30600650" cy="1207956"/>
            <a:chOff x="0" y="20159525"/>
            <a:chExt cx="30600650" cy="1444755"/>
          </a:xfrm>
        </p:grpSpPr>
        <p:sp>
          <p:nvSpPr>
            <p:cNvPr id="4" name="Rectángulo 3"/>
            <p:cNvSpPr/>
            <p:nvPr/>
          </p:nvSpPr>
          <p:spPr>
            <a:xfrm>
              <a:off x="0" y="20159525"/>
              <a:ext cx="30600650" cy="1440000"/>
            </a:xfrm>
            <a:prstGeom prst="rect">
              <a:avLst/>
            </a:prstGeom>
            <a:solidFill>
              <a:srgbClr val="007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0126" y="20159525"/>
              <a:ext cx="5175515" cy="1444755"/>
            </a:xfrm>
            <a:prstGeom prst="rect">
              <a:avLst/>
            </a:prstGeom>
          </p:spPr>
        </p:pic>
        <p:sp>
          <p:nvSpPr>
            <p:cNvPr id="44" name="CuadroTexto 43"/>
            <p:cNvSpPr txBox="1"/>
            <p:nvPr/>
          </p:nvSpPr>
          <p:spPr>
            <a:xfrm>
              <a:off x="701041" y="20449308"/>
              <a:ext cx="12217685" cy="85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</a:rPr>
                <a:t>Producción y Utilización de Pasturas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966" y="379463"/>
            <a:ext cx="2853175" cy="2847079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FC14411D-51DD-17B7-D9F5-6196C3EAF632}"/>
              </a:ext>
            </a:extLst>
          </p:cNvPr>
          <p:cNvSpPr txBox="1"/>
          <p:nvPr/>
        </p:nvSpPr>
        <p:spPr>
          <a:xfrm>
            <a:off x="405904" y="7531603"/>
            <a:ext cx="1500971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spcBef>
                <a:spcPts val="300"/>
              </a:spcBef>
              <a:spcAft>
                <a:spcPts val="300"/>
              </a:spcAft>
            </a:pPr>
            <a:r>
              <a:rPr lang="es-ES" sz="4400" b="1" i="1" u="sng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Objetivo</a:t>
            </a:r>
            <a:r>
              <a:rPr lang="es-ES" sz="4400" b="1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: </a:t>
            </a:r>
            <a:r>
              <a:rPr lang="es-ES" sz="4400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comparar la producción de forraje obtenida </a:t>
            </a:r>
            <a:r>
              <a:rPr lang="es-ES" sz="4400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de distintos cultivares de cebada en</a:t>
            </a:r>
            <a:r>
              <a:rPr lang="es-ES" sz="4400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s-ES" sz="4400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diferentes fechas de </a:t>
            </a:r>
            <a:r>
              <a:rPr lang="es-ES" sz="4400" i="1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siembra, </a:t>
            </a:r>
            <a:r>
              <a:rPr lang="es-ES" sz="4400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con el propósito de generar </a:t>
            </a:r>
            <a:r>
              <a:rPr lang="es-ES" sz="4400" i="1" dirty="0" err="1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silaje</a:t>
            </a:r>
            <a:r>
              <a:rPr lang="es-ES" sz="4400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como reserva forrajera.</a:t>
            </a:r>
            <a:endParaRPr lang="es-AR" sz="4400" i="1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3459AAA8-686C-115D-FA89-FE39A89F77B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4966"/>
          <a:stretch/>
        </p:blipFill>
        <p:spPr>
          <a:xfrm>
            <a:off x="8023847" y="12779721"/>
            <a:ext cx="7700477" cy="7263541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90D10C3E-A047-31F2-6D99-18A468B5759F}"/>
              </a:ext>
            </a:extLst>
          </p:cNvPr>
          <p:cNvSpPr txBox="1"/>
          <p:nvPr/>
        </p:nvSpPr>
        <p:spPr>
          <a:xfrm>
            <a:off x="-34748" y="11711231"/>
            <a:ext cx="154997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25055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030A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4000" b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Fechas de siembras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F1: </a:t>
            </a:r>
            <a:r>
              <a:rPr kumimoji="0" lang="es-E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1/4; 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F2: </a:t>
            </a:r>
            <a:r>
              <a:rPr kumimoji="0" lang="es-E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1/5;  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F3: </a:t>
            </a:r>
            <a:r>
              <a:rPr kumimoji="0" lang="es-E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1/6; F4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1/7; y 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F5: </a:t>
            </a:r>
            <a:r>
              <a:rPr kumimoji="0" lang="es-ES" sz="40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1/8 de </a:t>
            </a:r>
            <a:r>
              <a:rPr kumimoji="0" lang="es-E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pic>
        <p:nvPicPr>
          <p:cNvPr id="1029" name="Gráfico 1">
            <a:extLst>
              <a:ext uri="{FF2B5EF4-FFF2-40B4-BE49-F238E27FC236}">
                <a16:creationId xmlns:a16="http://schemas.microsoft.com/office/drawing/2014/main" xmlns="" id="{0100BF5B-4854-2E68-746C-506EBA67B0E7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692" y="7825194"/>
            <a:ext cx="6810956" cy="389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B66E0CA0-A8CB-8875-1426-CDD76774B127}"/>
              </a:ext>
            </a:extLst>
          </p:cNvPr>
          <p:cNvSpPr txBox="1"/>
          <p:nvPr/>
        </p:nvSpPr>
        <p:spPr>
          <a:xfrm>
            <a:off x="15791327" y="4533756"/>
            <a:ext cx="146071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/>
              <a:t>  </a:t>
            </a:r>
            <a:r>
              <a:rPr lang="es-ES" sz="4000" dirty="0" smtClean="0"/>
              <a:t>Entre los resultados obtenidos se observó que, no </a:t>
            </a:r>
            <a:r>
              <a:rPr lang="es-ES" sz="4000" dirty="0"/>
              <a:t>hubo interacción fecha x cultivar (p=0,1123). Las fechas de siembra presentaron diferencias estadísticas </a:t>
            </a:r>
            <a:r>
              <a:rPr lang="es-ES" sz="4000" dirty="0" smtClean="0"/>
              <a:t>significativas (p&lt;0,0001), siendo la </a:t>
            </a:r>
            <a:r>
              <a:rPr lang="es-ES" sz="4000" dirty="0"/>
              <a:t>F4 </a:t>
            </a:r>
            <a:r>
              <a:rPr lang="es-ES" sz="4000" dirty="0" smtClean="0"/>
              <a:t>quien </a:t>
            </a:r>
            <a:r>
              <a:rPr lang="es-ES" sz="4000" dirty="0"/>
              <a:t>mostró los menores valores de </a:t>
            </a:r>
            <a:r>
              <a:rPr lang="es-ES" sz="4000" dirty="0" smtClean="0"/>
              <a:t>producción (68</a:t>
            </a:r>
            <a:r>
              <a:rPr lang="es-ES" sz="4000" dirty="0"/>
              <a:t>% </a:t>
            </a:r>
            <a:r>
              <a:rPr lang="es-ES" sz="4000" dirty="0" smtClean="0"/>
              <a:t>menos que </a:t>
            </a:r>
            <a:r>
              <a:rPr lang="es-ES" sz="4000" dirty="0"/>
              <a:t>F1 y F2 </a:t>
            </a:r>
            <a:r>
              <a:rPr lang="es-ES" sz="4000" dirty="0" smtClean="0"/>
              <a:t>y, </a:t>
            </a:r>
            <a:r>
              <a:rPr lang="es-ES" sz="4000" dirty="0"/>
              <a:t>49% </a:t>
            </a:r>
            <a:r>
              <a:rPr lang="es-ES" sz="4000" dirty="0" smtClean="0"/>
              <a:t>menos </a:t>
            </a:r>
            <a:r>
              <a:rPr lang="es-ES" sz="4000" dirty="0"/>
              <a:t>respecto de F3 y </a:t>
            </a:r>
            <a:r>
              <a:rPr lang="es-ES" sz="4000" dirty="0" smtClean="0"/>
              <a:t>F5).</a:t>
            </a:r>
            <a:endParaRPr lang="es-AR" sz="4000" dirty="0"/>
          </a:p>
        </p:txBody>
      </p:sp>
      <p:sp>
        <p:nvSpPr>
          <p:cNvPr id="1024" name="CuadroTexto 1023">
            <a:extLst>
              <a:ext uri="{FF2B5EF4-FFF2-40B4-BE49-F238E27FC236}">
                <a16:creationId xmlns:a16="http://schemas.microsoft.com/office/drawing/2014/main" xmlns="" id="{DBECC296-FF62-40B3-6C53-324E5C9C2C19}"/>
              </a:ext>
            </a:extLst>
          </p:cNvPr>
          <p:cNvSpPr txBox="1"/>
          <p:nvPr/>
        </p:nvSpPr>
        <p:spPr>
          <a:xfrm>
            <a:off x="16063228" y="11988442"/>
            <a:ext cx="143118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000" dirty="0"/>
              <a:t>   Las cebadas de cl lograron un 19% más de producción respecto de </a:t>
            </a:r>
            <a:r>
              <a:rPr lang="es-ES" sz="4000" dirty="0" smtClean="0"/>
              <a:t>las de </a:t>
            </a:r>
            <a:r>
              <a:rPr lang="es-ES" sz="4000" dirty="0"/>
              <a:t>cc (Figura 1). </a:t>
            </a:r>
            <a:r>
              <a:rPr lang="es-ES" sz="4000" dirty="0" smtClean="0"/>
              <a:t>Los </a:t>
            </a:r>
            <a:r>
              <a:rPr lang="es-ES" sz="4000" dirty="0"/>
              <a:t>cultivares evaluados, no se </a:t>
            </a:r>
            <a:r>
              <a:rPr lang="es-ES" sz="4000" dirty="0" smtClean="0"/>
              <a:t>presentaron diferencias </a:t>
            </a:r>
            <a:r>
              <a:rPr lang="es-ES" sz="4000" dirty="0"/>
              <a:t>productivas entre forrajeros y cerveceros.</a:t>
            </a:r>
          </a:p>
          <a:p>
            <a:endParaRPr lang="es-AR" sz="4000" dirty="0"/>
          </a:p>
        </p:txBody>
      </p:sp>
      <p:sp>
        <p:nvSpPr>
          <p:cNvPr id="1026" name="CuadroTexto 1025">
            <a:extLst>
              <a:ext uri="{FF2B5EF4-FFF2-40B4-BE49-F238E27FC236}">
                <a16:creationId xmlns:a16="http://schemas.microsoft.com/office/drawing/2014/main" xmlns="" id="{F9DD390B-F722-F9AA-5224-DFA019FF5E7E}"/>
              </a:ext>
            </a:extLst>
          </p:cNvPr>
          <p:cNvSpPr txBox="1"/>
          <p:nvPr/>
        </p:nvSpPr>
        <p:spPr>
          <a:xfrm>
            <a:off x="23781353" y="8429006"/>
            <a:ext cx="58924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/>
              <a:t>Figura 1. Producción de biomasa (t MS ha</a:t>
            </a:r>
            <a:r>
              <a:rPr lang="es-ES" sz="3200" baseline="30000" dirty="0"/>
              <a:t>-1</a:t>
            </a:r>
            <a:r>
              <a:rPr lang="es-ES" sz="3200" dirty="0"/>
              <a:t>) de cebadas </a:t>
            </a:r>
            <a:r>
              <a:rPr lang="es-ES" sz="3200" dirty="0" smtClean="0"/>
              <a:t>forrajeras y cerveceras de ciclo largo y corto. </a:t>
            </a:r>
            <a:r>
              <a:rPr lang="es-ES" sz="2400" dirty="0" smtClean="0"/>
              <a:t>Letras distintas </a:t>
            </a:r>
            <a:r>
              <a:rPr lang="es-ES" sz="2400" dirty="0"/>
              <a:t>indican diferencias significativas </a:t>
            </a:r>
            <a:r>
              <a:rPr lang="es-ES" sz="2400" dirty="0" smtClean="0"/>
              <a:t>(LSD p&lt;0,05</a:t>
            </a:r>
            <a:r>
              <a:rPr lang="es-ES" sz="1800" dirty="0"/>
              <a:t>).</a:t>
            </a:r>
            <a:endParaRPr lang="es-AR" sz="1800" dirty="0"/>
          </a:p>
        </p:txBody>
      </p:sp>
      <p:sp>
        <p:nvSpPr>
          <p:cNvPr id="9" name="Rectángulo 8"/>
          <p:cNvSpPr/>
          <p:nvPr/>
        </p:nvSpPr>
        <p:spPr>
          <a:xfrm>
            <a:off x="31289566" y="9993376"/>
            <a:ext cx="15300325" cy="851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0" indent="-685800" algn="just">
              <a:buFont typeface="Wingdings" panose="05000000000000000000" pitchFamily="2" charset="2"/>
              <a:buChar char="Ø"/>
            </a:pPr>
            <a:endParaRPr lang="es-A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194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1638</TotalTime>
  <Words>442</Words>
  <Application>Microsoft Office PowerPoint</Application>
  <PresentationFormat>Personalizado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Baskerville Old Face</vt:lpstr>
      <vt:lpstr>Calibri</vt:lpstr>
      <vt:lpstr>Calibri Light</vt:lpstr>
      <vt:lpstr>Times New Roman</vt:lpstr>
      <vt:lpstr>Wingdings</vt:lpstr>
      <vt:lpstr>Tema de Office</vt:lpstr>
      <vt:lpstr>Comparación de rendimiento de cultivares de cebada en distintas fechas de siembra con destino silaje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Federico Miri</dc:creator>
  <cp:lastModifiedBy>Maria Fany</cp:lastModifiedBy>
  <cp:revision>33</cp:revision>
  <dcterms:created xsi:type="dcterms:W3CDTF">2018-07-03T11:45:32Z</dcterms:created>
  <dcterms:modified xsi:type="dcterms:W3CDTF">2023-09-01T17:06:28Z</dcterms:modified>
</cp:coreProperties>
</file>