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12.xml" ContentType="application/vnd.openxmlformats-officedocument.presentationml.notesSlide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7.jpeg" ContentType="image/jpeg"/>
  <Override PartName="/ppt/media/image16.jpeg" ContentType="image/jpeg"/>
  <Override PartName="/ppt/media/image15.jpeg" ContentType="image/jpeg"/>
  <Override PartName="/ppt/media/image14.jpeg" ContentType="image/jpeg"/>
  <Override PartName="/ppt/media/image12.jpeg" ContentType="image/jpeg"/>
  <Override PartName="/ppt/media/image11.jpeg" ContentType="image/jpeg"/>
  <Override PartName="/ppt/media/image10.jpeg" ContentType="image/jpeg"/>
  <Override PartName="/ppt/media/image9.jpeg" ContentType="image/jpeg"/>
  <Override PartName="/ppt/media/image8.jpeg" ContentType="image/jpeg"/>
  <Override PartName="/ppt/media/image7.jpeg" ContentType="image/jpeg"/>
  <Override PartName="/ppt/media/image6.jpeg" ContentType="image/jpeg"/>
  <Override PartName="/ppt/media/image4.png" ContentType="image/png"/>
  <Override PartName="/ppt/media/image5.jpeg" ContentType="image/jpeg"/>
  <Override PartName="/ppt/media/image3.png" ContentType="image/png"/>
  <Override PartName="/ppt/media/image13.jpeg" ContentType="image/jpe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es-AR" sz="2000">
                <a:latin typeface="Arial"/>
              </a:rPr>
              <a:t>Pulse para editar el formato de las notas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rIns="0" tIns="0" bIns="0"/>
          <a:p>
            <a:r>
              <a:rPr lang="es-AR" sz="1400">
                <a:latin typeface="Times New Roman"/>
              </a:rPr>
              <a:t>&lt;encabezamiento&gt;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s-AR" sz="1400">
                <a:latin typeface="Times New Roman"/>
              </a:rPr>
              <a:t>&lt;fecha/hora&gt;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s-AR" sz="1400">
                <a:latin typeface="Times New Roman"/>
              </a:rPr>
              <a:t>&lt;pie de página&gt;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EBA1E20D-F00F-4863-B050-AA97D61FE7AE}" type="slidenum">
              <a:rPr lang="es-AR" sz="1400">
                <a:latin typeface="Times New Roman"/>
              </a:rPr>
              <a:t>&lt;número&gt;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D6DAC949-F8D8-4305-8F0A-60D707E2B2A7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F4C37CF6-DE1B-4EBD-9FD8-EA6037D00A92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B0A3659C-8E95-48D6-9EB7-12006FDC5118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FEACB468-2729-49B1-9E4B-E5C6F7E9AA89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6346FC02-2148-4393-90EF-1E7C56BD30DE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91A273ED-082F-4E09-AB60-7BB461B6B5B4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3C82802C-1C8E-4CB9-BD84-5F90411F3EC9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69DD30F4-97A5-437E-AD30-7617717260DE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A468FEDF-1388-4B14-BD6D-E73F35D8A0B9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998F2557-4B49-4508-AEB9-22906A627607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A55A167F-2447-40C5-8D05-5D0A889CE418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30964853-4115-45F8-9AF9-11852B714327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B482E59F-0E83-4874-A111-ACD67DBFBA13}" type="slidenum">
              <a:rPr lang="es-AR" sz="1200">
                <a:latin typeface="Times New Roman"/>
              </a:rPr>
              <a:t>&lt;número&gt;</a:t>
            </a:fld>
            <a:endParaRPr/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24000" y="260280"/>
            <a:ext cx="3384360" cy="227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24000" y="260280"/>
            <a:ext cx="3384360" cy="2274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24000" y="162360"/>
            <a:ext cx="3384360" cy="686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400">
                <a:solidFill>
                  <a:srgbClr val="000000"/>
                </a:solidFill>
                <a:latin typeface="Arial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843640" y="62452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35FE0CA4-1A80-4A2C-A4AB-C24631269577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400"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Arial"/>
              </a:rPr>
              <a:t>Séptimo nivel del esquema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24000" y="260280"/>
            <a:ext cx="3384360" cy="49032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400">
                <a:solidFill>
                  <a:srgbClr val="000000"/>
                </a:solidFill>
                <a:latin typeface="Arial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Arial"/>
              </a:rPr>
              <a:t>Pulse para editar el formato de esquema del texto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3200">
                <a:solidFill>
                  <a:srgbClr val="000000"/>
                </a:solidFill>
                <a:latin typeface="Arial"/>
              </a:rPr>
              <a:t>Segundo nivel del esquema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Arial"/>
              </a:rPr>
              <a:t>Tercer nivel del esquema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3200">
                <a:solidFill>
                  <a:srgbClr val="000000"/>
                </a:solidFill>
                <a:latin typeface="Arial"/>
              </a:rPr>
              <a:t>Cuarto nivel del esquema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Arial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Arial"/>
              </a:rPr>
              <a:t>Sexto nivel del esquema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es-ES" sz="3200">
                <a:solidFill>
                  <a:srgbClr val="000000"/>
                </a:solidFill>
                <a:latin typeface="Arial"/>
              </a:rPr>
              <a:t>Séptimo nivel del esquemaHaga clic para modificar el estilo de texto del patrón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Segundo nivel</a:t>
            </a:r>
            <a:endParaRPr/>
          </a:p>
          <a:p>
            <a:pPr lvl="2">
              <a:lnSpc>
                <a:spcPct val="100000"/>
              </a:lnSpc>
              <a:buFont typeface="StarSymbol"/>
              <a:buChar char=""/>
            </a:pPr>
            <a:r>
              <a:rPr lang="es-ES" sz="2400">
                <a:solidFill>
                  <a:srgbClr val="000000"/>
                </a:solidFill>
                <a:latin typeface="Arial"/>
              </a:rPr>
              <a:t>Tercer nivel</a:t>
            </a:r>
            <a:endParaRPr/>
          </a:p>
          <a:p>
            <a:pPr lvl="3">
              <a:lnSpc>
                <a:spcPct val="100000"/>
              </a:lnSpc>
              <a:buFont typeface="StarSymbol"/>
              <a:buChar char=""/>
            </a:pPr>
            <a:r>
              <a:rPr lang="es-ES" sz="2000">
                <a:solidFill>
                  <a:srgbClr val="000000"/>
                </a:solidFill>
                <a:latin typeface="Arial"/>
              </a:rPr>
              <a:t>Cuarto nivel</a:t>
            </a:r>
            <a:endParaRPr/>
          </a:p>
          <a:p>
            <a:pPr lvl="4">
              <a:lnSpc>
                <a:spcPct val="100000"/>
              </a:lnSpc>
              <a:buFont typeface="StarSymbol"/>
              <a:buChar char="»"/>
            </a:pPr>
            <a:r>
              <a:rPr lang="es-ES" sz="2000">
                <a:solidFill>
                  <a:srgbClr val="000000"/>
                </a:solidFill>
                <a:latin typeface="Arial"/>
              </a:rPr>
              <a:t>Quinto nivel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lIns="90000" rIns="90000" tIns="45000" bIns="45000"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2843640" y="62452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99B1A42F-C3CD-4679-A09A-D22F8797C479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685800" y="2823120"/>
            <a:ext cx="7772040" cy="146952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s-ES" sz="2800">
                <a:solidFill>
                  <a:srgbClr val="000000"/>
                </a:solidFill>
                <a:latin typeface="Arial"/>
              </a:rPr>
              <a:t>Congreso de Informática Jurídica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Seguridad de la Información y el Delito Informático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s-AR" sz="2000">
                <a:solidFill>
                  <a:srgbClr val="000000"/>
                </a:solidFill>
                <a:latin typeface="Arial"/>
              </a:rPr>
              <a:t>Octubre de 2014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6877080" y="0"/>
            <a:ext cx="2266560" cy="141264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pic>
        <p:nvPicPr>
          <p:cNvPr id="86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943440" y="533520"/>
            <a:ext cx="1314000" cy="20570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D2F30B5B-0ADC-40FA-9A89-422A38B2A97E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2051640" y="1917000"/>
            <a:ext cx="6717240" cy="42080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El administrador de la información debe proveer los mecanismos o herramientas para que no ocurra: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Alteración</a:t>
            </a: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Destrucción</a:t>
            </a: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Inutilización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Venta o distribución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41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42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Integridad</a:t>
            </a:r>
            <a:endParaRPr/>
          </a:p>
        </p:txBody>
      </p:sp>
      <p:sp>
        <p:nvSpPr>
          <p:cNvPr id="143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44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45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6AAF754B-9F7C-47E0-B8CB-DB79C1D2F8D1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2051640" y="1917000"/>
            <a:ext cx="6717240" cy="42080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Violación de documentos - Alteración de Pruebas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El que sustrajere, alterare, ocultare, destruyere o inutilizare en todo o en parte objetos destinados a servir de prueba ante la autoridad competente, registros o documentos confiados a la custodia de un funcionario público o de otra persona en el interés del servicio público.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Si el hecho se cometiere por </a:t>
            </a:r>
            <a:r>
              <a:rPr lang="es-ES" sz="2000">
                <a:solidFill>
                  <a:srgbClr val="ff0000"/>
                </a:solidFill>
                <a:latin typeface="Arial"/>
              </a:rPr>
              <a:t>imprudencia o negligencia</a:t>
            </a:r>
            <a:r>
              <a:rPr lang="es-ES" sz="2000">
                <a:solidFill>
                  <a:srgbClr val="000000"/>
                </a:solidFill>
                <a:latin typeface="Arial"/>
              </a:rPr>
              <a:t> del depositario</a:t>
            </a:r>
            <a:endParaRPr/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48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49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Integridad</a:t>
            </a:r>
            <a:endParaRPr/>
          </a:p>
        </p:txBody>
      </p:sp>
      <p:sp>
        <p:nvSpPr>
          <p:cNvPr id="150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51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52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9ED1553C-EBCA-4D15-A69B-2A6800ED563D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54" name="TextShape 2"/>
          <p:cNvSpPr txBox="1"/>
          <p:nvPr/>
        </p:nvSpPr>
        <p:spPr>
          <a:xfrm>
            <a:off x="2051640" y="1917000"/>
            <a:ext cx="6717240" cy="42080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Interrupción (o entorpecimiento) de servicios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Medios de transporte</a:t>
            </a: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Comunicación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55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56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Disponibilidad</a:t>
            </a:r>
            <a:endParaRPr/>
          </a:p>
        </p:txBody>
      </p:sp>
      <p:sp>
        <p:nvSpPr>
          <p:cNvPr id="157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58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59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324000" y="2492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¿    Preguntas …   ?</a:t>
            </a:r>
            <a:endParaRPr/>
          </a:p>
        </p:txBody>
      </p:sp>
      <p:sp>
        <p:nvSpPr>
          <p:cNvPr id="161" name="Line 2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62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63" name="TextShape 3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1</a:t>
            </a:r>
            <a:endParaRPr/>
          </a:p>
        </p:txBody>
      </p:sp>
      <p:sp>
        <p:nvSpPr>
          <p:cNvPr id="89" name="TextShape 3"/>
          <p:cNvSpPr txBox="1"/>
          <p:nvPr/>
        </p:nvSpPr>
        <p:spPr>
          <a:xfrm>
            <a:off x="1979640" y="1340640"/>
            <a:ext cx="6697080" cy="500040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La Ley 26.388 (4 de junio de 2008) reforma del código Penal en materia de delitos informáticos,  para contemplar aspectos relacionados con Internet y nuevas tecnologías. </a:t>
            </a:r>
            <a:endParaRPr/>
          </a:p>
          <a:p>
            <a:pPr>
              <a:lnSpc>
                <a:spcPct val="9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La ley es una reforma al  Código Penal, no es una ley de delitos informáticos porque no se crean nuevos delitos sino que se modifican los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A partir de este marco legal, es necesario formalizar:</a:t>
            </a:r>
            <a:endParaRPr/>
          </a:p>
          <a:p>
            <a:pPr>
              <a:lnSpc>
                <a:spcPct val="9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Responsabilidades de las personas del área de sistemas.</a:t>
            </a:r>
            <a:endParaRPr/>
          </a:p>
          <a:p>
            <a:pPr>
              <a:lnSpc>
                <a:spcPct val="9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Mecanismos que aseguren el registro de:</a:t>
            </a:r>
            <a:endParaRPr/>
          </a:p>
          <a:p>
            <a:pPr lvl="1">
              <a:lnSpc>
                <a:spcPct val="90000"/>
              </a:lnSpc>
              <a:buFont typeface="StarSymbol"/>
              <a:buChar char=""/>
            </a:pPr>
            <a:r>
              <a:rPr b="1" lang="es-ES">
                <a:solidFill>
                  <a:srgbClr val="000000"/>
                </a:solidFill>
                <a:latin typeface="Arial"/>
              </a:rPr>
              <a:t>Accesos de personas a los sistemas y correo electrónico</a:t>
            </a:r>
            <a:endParaRPr/>
          </a:p>
          <a:p>
            <a:pPr lvl="1">
              <a:lnSpc>
                <a:spcPct val="90000"/>
              </a:lnSpc>
              <a:buFont typeface="StarSymbol"/>
              <a:buChar char=""/>
            </a:pPr>
            <a:r>
              <a:rPr b="1" lang="es-ES">
                <a:solidFill>
                  <a:srgbClr val="000000"/>
                </a:solidFill>
                <a:latin typeface="Arial"/>
              </a:rPr>
              <a:t>Transacciones realizadas en los sistemas informáticos</a:t>
            </a:r>
            <a:endParaRPr/>
          </a:p>
        </p:txBody>
      </p:sp>
      <p:sp>
        <p:nvSpPr>
          <p:cNvPr id="90" name="TextShape 4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Introducción</a:t>
            </a:r>
            <a:endParaRPr/>
          </a:p>
        </p:txBody>
      </p:sp>
      <p:sp>
        <p:nvSpPr>
          <p:cNvPr id="91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92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7B1D352D-5592-490E-8C53-D461D2D88999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1979640" y="1628640"/>
            <a:ext cx="6418800" cy="452556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Nuevos términos (Significación de conceptos empleados en el código)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El término “documento” comprende toda representación de actos o hechos, con independencia del soporte utilizado para su fijación, almacenamiento, archivo o transmisión.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Los términos “firma” y “suscripción” comprenden la firma digital, la creación de una firma digital o firmar digitalmente.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Los términos “instrumento privado” y “certificado” comprenden el documento digital firmado digitalmente.</a:t>
            </a:r>
            <a:endParaRPr/>
          </a:p>
        </p:txBody>
      </p:sp>
      <p:sp>
        <p:nvSpPr>
          <p:cNvPr id="95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Terminología</a:t>
            </a:r>
            <a:endParaRPr/>
          </a:p>
        </p:txBody>
      </p:sp>
      <p:sp>
        <p:nvSpPr>
          <p:cNvPr id="96" name="Line 4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97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98" name="TextShape 5"/>
          <p:cNvSpPr txBox="1"/>
          <p:nvPr/>
        </p:nvSpPr>
        <p:spPr>
          <a:xfrm>
            <a:off x="3132000" y="652536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9256B903-781E-4037-8D29-1E3A065E7B10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1979640" y="1628640"/>
            <a:ext cx="6418800" cy="4525560"/>
          </a:xfrm>
          <a:prstGeom prst="rect">
            <a:avLst/>
          </a:prstGeom>
        </p:spPr>
        <p:txBody>
          <a:bodyPr/>
          <a:p>
            <a:pPr algn="ctr">
              <a:lnSpc>
                <a:spcPct val="80000"/>
              </a:lnSpc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Funcionario público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De comprobarse el delito, se aplican penas de inhabilitación especial por </a:t>
            </a:r>
            <a:r>
              <a:rPr lang="es-ES" sz="2000">
                <a:solidFill>
                  <a:srgbClr val="ff0000"/>
                </a:solidFill>
                <a:latin typeface="Arial"/>
              </a:rPr>
              <a:t>el doble </a:t>
            </a:r>
            <a:r>
              <a:rPr lang="es-ES" sz="2000">
                <a:solidFill>
                  <a:srgbClr val="000000"/>
                </a:solidFill>
                <a:latin typeface="Arial"/>
              </a:rPr>
              <a:t>del tiempo de la condena.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r>
              <a:rPr lang="es-ES" sz="2000">
                <a:solidFill>
                  <a:srgbClr val="000000"/>
                </a:solidFill>
                <a:latin typeface="Arial"/>
              </a:rPr>
              <a:t>Se considera un agravante que el funcionario haya incurrido en </a:t>
            </a:r>
            <a:r>
              <a:rPr lang="es-ES" sz="2000">
                <a:solidFill>
                  <a:srgbClr val="ff0000"/>
                </a:solidFill>
                <a:latin typeface="Arial"/>
              </a:rPr>
              <a:t>abuso de sus funciones</a:t>
            </a:r>
            <a:r>
              <a:rPr lang="es-ES" sz="2000">
                <a:solidFill>
                  <a:srgbClr val="000000"/>
                </a:solidFill>
                <a:latin typeface="Arial"/>
              </a:rPr>
              <a:t>. </a:t>
            </a:r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01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Agravante</a:t>
            </a:r>
            <a:endParaRPr/>
          </a:p>
        </p:txBody>
      </p:sp>
      <p:sp>
        <p:nvSpPr>
          <p:cNvPr id="102" name="Line 4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03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04" name="TextShape 5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EEEF991D-8F68-4889-A7DD-CAD8968A70EC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1979640" y="1628640"/>
            <a:ext cx="6418800" cy="4525560"/>
          </a:xfrm>
          <a:prstGeom prst="rect">
            <a:avLst/>
          </a:prstGeom>
        </p:spPr>
        <p:txBody>
          <a:bodyPr/>
          <a:p>
            <a:pPr algn="ctr">
              <a:lnSpc>
                <a:spcPct val="80000"/>
              </a:lnSpc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  <a:p>
            <a:pPr algn="ctr">
              <a:lnSpc>
                <a:spcPct val="8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Confidencialidad</a:t>
            </a:r>
            <a:r>
              <a:rPr lang="es-ES" sz="2000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Integridad</a:t>
            </a:r>
            <a:r>
              <a:rPr lang="es-ES" sz="2000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Disponibilidad</a:t>
            </a:r>
            <a:endParaRPr/>
          </a:p>
        </p:txBody>
      </p:sp>
      <p:sp>
        <p:nvSpPr>
          <p:cNvPr id="107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Concepto</a:t>
            </a:r>
            <a:endParaRPr/>
          </a:p>
        </p:txBody>
      </p:sp>
      <p:sp>
        <p:nvSpPr>
          <p:cNvPr id="108" name="Line 4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09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10" name="TextShape 5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21C020FE-4DC2-4EAB-94A9-DCDF1115E6AA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12" name="TextShape 2"/>
          <p:cNvSpPr txBox="1"/>
          <p:nvPr/>
        </p:nvSpPr>
        <p:spPr>
          <a:xfrm>
            <a:off x="2051640" y="1700640"/>
            <a:ext cx="6717240" cy="44240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Todos los usuarios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lvl="1">
              <a:lnSpc>
                <a:spcPct val="80000"/>
              </a:lnSpc>
              <a:buFont typeface="StarSymbol"/>
              <a:buChar char="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No deben acceder a información para la cual no tiene autorización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Definir el nivel de acceso y autorizar a cada usuario para la información a la que puede acceder en forma explícita</a:t>
            </a:r>
            <a:endParaRPr/>
          </a:p>
          <a:p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Agravante: si es en perjuicio de un sistema o dato informático de:</a:t>
            </a:r>
            <a:endParaRPr/>
          </a:p>
          <a:p>
            <a:pPr lvl="2"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organismo público estatal</a:t>
            </a:r>
            <a:endParaRPr/>
          </a:p>
          <a:p>
            <a:pPr lvl="2"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proveedor de servicios públicos </a:t>
            </a:r>
            <a:endParaRPr/>
          </a:p>
          <a:p>
            <a:pPr lvl="2"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servicios financieros</a:t>
            </a:r>
            <a:endParaRPr/>
          </a:p>
          <a:p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13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14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Confidencialidad</a:t>
            </a:r>
            <a:endParaRPr/>
          </a:p>
        </p:txBody>
      </p:sp>
      <p:sp>
        <p:nvSpPr>
          <p:cNvPr id="115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16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17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A1EB9785-3E4F-4874-A294-D32515431351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2051640" y="1772280"/>
            <a:ext cx="6717240" cy="435240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Administrador de aplicación de correos electrónicos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lvl="1">
              <a:lnSpc>
                <a:spcPct val="80000"/>
              </a:lnSpc>
              <a:buFont typeface="StarSymbol"/>
              <a:buChar char="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No deben abrir, visualizar, suprimir, interceptar o desviar un correo que no sea para ellos.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El concepto se amplía a otros tipos de comunicaciones (Skype, llamadas, videoconferencias, etc.)</a:t>
            </a:r>
            <a:endParaRPr/>
          </a:p>
          <a:p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Agravante: si el autor lo comunica o publica</a:t>
            </a:r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20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21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Confidencialidad</a:t>
            </a:r>
            <a:endParaRPr/>
          </a:p>
        </p:txBody>
      </p:sp>
      <p:sp>
        <p:nvSpPr>
          <p:cNvPr id="122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23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24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6EEB3B65-7CD2-4E47-A07F-2D9174D6B225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2051640" y="1917000"/>
            <a:ext cx="6717240" cy="42080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Administradores de plataformas y aplicaciones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lvl="1">
              <a:lnSpc>
                <a:spcPct val="80000"/>
              </a:lnSpc>
              <a:buFont typeface="StarSymbol"/>
              <a:buChar char="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No deben acceder a información sin autorización.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Agravante: si el autor lo comunica o publica</a:t>
            </a:r>
            <a:endParaRPr/>
          </a:p>
          <a:p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Exento de responsabilidad penal el que hubiere obrado con el propósito inequívoco de proteger un interés público.</a:t>
            </a:r>
            <a:endParaRPr/>
          </a:p>
          <a:p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27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28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Confidencialidad</a:t>
            </a:r>
            <a:endParaRPr/>
          </a:p>
        </p:txBody>
      </p:sp>
      <p:sp>
        <p:nvSpPr>
          <p:cNvPr id="129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30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31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DD3ABA57-4344-4225-8987-592A91732265}" type="slidenum">
              <a:rPr lang="es-AR" sz="1400">
                <a:solidFill>
                  <a:srgbClr val="000000"/>
                </a:solidFill>
                <a:latin typeface="Arial"/>
              </a:rPr>
              <a:t>&lt;número&gt;</a:t>
            </a:fld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2051640" y="1917000"/>
            <a:ext cx="6717240" cy="42080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StarSymbol"/>
              <a:buChar char=""/>
            </a:pPr>
            <a:r>
              <a:rPr lang="es-ES" sz="2000">
                <a:solidFill>
                  <a:srgbClr val="000000"/>
                </a:solidFill>
                <a:latin typeface="Arial"/>
              </a:rPr>
              <a:t>Datos personales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lvl="1">
              <a:lnSpc>
                <a:spcPct val="80000"/>
              </a:lnSpc>
              <a:buFont typeface="StarSymbol"/>
              <a:buChar char=""/>
            </a:pPr>
            <a:r>
              <a:rPr b="1" lang="es-ES" sz="2000">
                <a:solidFill>
                  <a:srgbClr val="000000"/>
                </a:solidFill>
                <a:latin typeface="Arial"/>
              </a:rPr>
              <a:t>La información personal le pertenece a su dueño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endParaRPr/>
          </a:p>
          <a:p>
            <a:r>
              <a:rPr lang="es-ES" sz="2000">
                <a:solidFill>
                  <a:srgbClr val="000000"/>
                </a:solidFill>
                <a:latin typeface="Arial"/>
              </a:rPr>
              <a:t>Agravante: si el responsable por administrar los datos personales los comunica a otro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80000"/>
              </a:lnSpc>
            </a:pPr>
            <a:endParaRPr/>
          </a:p>
        </p:txBody>
      </p:sp>
      <p:sp>
        <p:nvSpPr>
          <p:cNvPr id="134" name="TextShape 3"/>
          <p:cNvSpPr txBox="1"/>
          <p:nvPr/>
        </p:nvSpPr>
        <p:spPr>
          <a:xfrm>
            <a:off x="324000" y="260280"/>
            <a:ext cx="7272000" cy="647280"/>
          </a:xfrm>
          <a:prstGeom prst="rect">
            <a:avLst/>
          </a:prstGeom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ES" sz="2800">
                <a:solidFill>
                  <a:srgbClr val="000000"/>
                </a:solidFill>
                <a:latin typeface="Arial"/>
              </a:rPr>
              <a:t>Seguridad de la Información</a:t>
            </a:r>
            <a:endParaRPr/>
          </a:p>
        </p:txBody>
      </p:sp>
      <p:sp>
        <p:nvSpPr>
          <p:cNvPr id="135" name="CustomShape 4"/>
          <p:cNvSpPr/>
          <p:nvPr/>
        </p:nvSpPr>
        <p:spPr>
          <a:xfrm>
            <a:off x="360360" y="1124640"/>
            <a:ext cx="7272000" cy="647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es-AR" sz="2800">
                <a:solidFill>
                  <a:srgbClr val="000000"/>
                </a:solidFill>
                <a:latin typeface="Arial"/>
              </a:rPr>
              <a:t>Confidencialidad</a:t>
            </a:r>
            <a:endParaRPr/>
          </a:p>
        </p:txBody>
      </p:sp>
      <p:sp>
        <p:nvSpPr>
          <p:cNvPr id="136" name="Line 5"/>
          <p:cNvSpPr/>
          <p:nvPr/>
        </p:nvSpPr>
        <p:spPr>
          <a:xfrm>
            <a:off x="539640" y="907920"/>
            <a:ext cx="7992720" cy="0"/>
          </a:xfrm>
          <a:prstGeom prst="line">
            <a:avLst/>
          </a:prstGeom>
          <a:ln w="28440">
            <a:solidFill>
              <a:srgbClr val="000000"/>
            </a:solidFill>
            <a:round/>
          </a:ln>
        </p:spPr>
      </p:sp>
      <p:pic>
        <p:nvPicPr>
          <p:cNvPr id="137" name="Picture 6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10960" y="188640"/>
            <a:ext cx="657000" cy="1028520"/>
          </a:xfrm>
          <a:prstGeom prst="rect">
            <a:avLst/>
          </a:prstGeom>
          <a:ln>
            <a:noFill/>
          </a:ln>
        </p:spPr>
      </p:pic>
      <p:sp>
        <p:nvSpPr>
          <p:cNvPr id="138" name="TextShape 6"/>
          <p:cNvSpPr txBox="1"/>
          <p:nvPr/>
        </p:nvSpPr>
        <p:spPr>
          <a:xfrm>
            <a:off x="3132000" y="6481080"/>
            <a:ext cx="31755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s-AR" sz="1400">
                <a:solidFill>
                  <a:srgbClr val="000000"/>
                </a:solidFill>
                <a:latin typeface="Arial"/>
              </a:rPr>
              <a:t>Laboratorio de Informática Aplicada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