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92" r:id="rId2"/>
    <p:sldId id="258" r:id="rId3"/>
    <p:sldId id="257" r:id="rId4"/>
    <p:sldId id="259" r:id="rId5"/>
    <p:sldId id="293" r:id="rId6"/>
    <p:sldId id="287" r:id="rId7"/>
    <p:sldId id="286" r:id="rId8"/>
    <p:sldId id="289" r:id="rId9"/>
    <p:sldId id="288" r:id="rId10"/>
    <p:sldId id="290" r:id="rId11"/>
    <p:sldId id="291" r:id="rId12"/>
    <p:sldId id="295" r:id="rId13"/>
    <p:sldId id="296" r:id="rId14"/>
    <p:sldId id="297" r:id="rId15"/>
    <p:sldId id="298" r:id="rId16"/>
    <p:sldId id="29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11" d="100"/>
          <a:sy n="111" d="100"/>
        </p:scale>
        <p:origin x="67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642709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105108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20781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3469119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2474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1235272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3018682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221730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3386375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F8D71DF-66FF-43EF-B675-223E07E1832E}" type="datetimeFigureOut">
              <a:rPr lang="es-AR" smtClean="0"/>
              <a:t>4/9/21</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2111349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F8D71DF-66FF-43EF-B675-223E07E1832E}" type="datetimeFigureOut">
              <a:rPr lang="es-AR" smtClean="0"/>
              <a:t>4/9/21</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339735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F8D71DF-66FF-43EF-B675-223E07E1832E}" type="datetimeFigureOut">
              <a:rPr lang="es-AR" smtClean="0"/>
              <a:t>4/9/21</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4020497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F8D71DF-66FF-43EF-B675-223E07E1832E}" type="datetimeFigureOut">
              <a:rPr lang="es-AR" smtClean="0"/>
              <a:t>4/9/21</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4010297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8D71DF-66FF-43EF-B675-223E07E1832E}" type="datetimeFigureOut">
              <a:rPr lang="es-AR" smtClean="0"/>
              <a:t>4/9/21</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3804196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F8D71DF-66FF-43EF-B675-223E07E1832E}" type="datetimeFigureOut">
              <a:rPr lang="es-AR" smtClean="0"/>
              <a:t>4/9/21</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408270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F8D71DF-66FF-43EF-B675-223E07E1832E}" type="datetimeFigureOut">
              <a:rPr lang="es-AR" smtClean="0"/>
              <a:t>4/9/21</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3815C84F-9CCF-409B-B4D8-B1F4D040AFB4}" type="slidenum">
              <a:rPr lang="es-AR" smtClean="0"/>
              <a:t>‹Nº›</a:t>
            </a:fld>
            <a:endParaRPr lang="es-AR"/>
          </a:p>
        </p:txBody>
      </p:sp>
    </p:spTree>
    <p:extLst>
      <p:ext uri="{BB962C8B-B14F-4D97-AF65-F5344CB8AC3E}">
        <p14:creationId xmlns:p14="http://schemas.microsoft.com/office/powerpoint/2010/main" val="1345163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F8D71DF-66FF-43EF-B675-223E07E1832E}" type="datetimeFigureOut">
              <a:rPr lang="es-AR" smtClean="0"/>
              <a:t>4/9/21</a:t>
            </a:fld>
            <a:endParaRPr lang="es-A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15C84F-9CCF-409B-B4D8-B1F4D040AFB4}" type="slidenum">
              <a:rPr lang="es-AR" smtClean="0"/>
              <a:t>‹Nº›</a:t>
            </a:fld>
            <a:endParaRPr lang="es-AR"/>
          </a:p>
        </p:txBody>
      </p:sp>
    </p:spTree>
    <p:extLst>
      <p:ext uri="{BB962C8B-B14F-4D97-AF65-F5344CB8AC3E}">
        <p14:creationId xmlns:p14="http://schemas.microsoft.com/office/powerpoint/2010/main" val="378372047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A51064-7F13-5742-B36A-F12E5B866218}"/>
              </a:ext>
            </a:extLst>
          </p:cNvPr>
          <p:cNvSpPr>
            <a:spLocks noGrp="1"/>
          </p:cNvSpPr>
          <p:nvPr>
            <p:ph type="ctrTitle"/>
          </p:nvPr>
        </p:nvSpPr>
        <p:spPr/>
        <p:txBody>
          <a:bodyPr>
            <a:normAutofit/>
          </a:bodyPr>
          <a:lstStyle/>
          <a:p>
            <a:r>
              <a:rPr lang="es-ES" sz="2400" b="1" dirty="0"/>
              <a:t>Política higienista en la educación para indígenas: </a:t>
            </a:r>
            <a:r>
              <a:rPr lang="es-ES" sz="2400" b="1" dirty="0" err="1"/>
              <a:t>disciplinamiento</a:t>
            </a:r>
            <a:r>
              <a:rPr lang="es-ES" sz="2400" b="1" dirty="0"/>
              <a:t> social y construcciones de alteridad en la Patagonia (1900 - 1940)</a:t>
            </a:r>
            <a:endParaRPr lang="es-AR" sz="2400" dirty="0"/>
          </a:p>
        </p:txBody>
      </p:sp>
      <p:sp>
        <p:nvSpPr>
          <p:cNvPr id="3" name="Subtítulo 2">
            <a:extLst>
              <a:ext uri="{FF2B5EF4-FFF2-40B4-BE49-F238E27FC236}">
                <a16:creationId xmlns:a16="http://schemas.microsoft.com/office/drawing/2014/main" id="{1FA89248-E658-6746-82DE-BAAFF76D5C2B}"/>
              </a:ext>
            </a:extLst>
          </p:cNvPr>
          <p:cNvSpPr>
            <a:spLocks noGrp="1"/>
          </p:cNvSpPr>
          <p:nvPr>
            <p:ph type="subTitle" idx="1"/>
          </p:nvPr>
        </p:nvSpPr>
        <p:spPr/>
        <p:txBody>
          <a:bodyPr/>
          <a:lstStyle/>
          <a:p>
            <a:r>
              <a:rPr lang="es-AR" dirty="0"/>
              <a:t>Dr. Agustín </a:t>
            </a:r>
            <a:r>
              <a:rPr lang="es-AR" dirty="0" err="1"/>
              <a:t>Assaneo</a:t>
            </a:r>
            <a:r>
              <a:rPr lang="es-AR" dirty="0"/>
              <a:t> </a:t>
            </a:r>
          </a:p>
          <a:p>
            <a:r>
              <a:rPr lang="es-AR" dirty="0"/>
              <a:t>Dra. María Emilia </a:t>
            </a:r>
            <a:r>
              <a:rPr lang="es-AR" dirty="0" err="1"/>
              <a:t>Sabatella</a:t>
            </a:r>
            <a:endParaRPr lang="es-AR" dirty="0"/>
          </a:p>
        </p:txBody>
      </p:sp>
    </p:spTree>
    <p:extLst>
      <p:ext uri="{BB962C8B-B14F-4D97-AF65-F5344CB8AC3E}">
        <p14:creationId xmlns:p14="http://schemas.microsoft.com/office/powerpoint/2010/main" val="3014642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738B2A-AD17-44C3-93DC-11E3A3EEC478}"/>
              </a:ext>
            </a:extLst>
          </p:cNvPr>
          <p:cNvSpPr>
            <a:spLocks noGrp="1"/>
          </p:cNvSpPr>
          <p:nvPr>
            <p:ph type="title"/>
          </p:nvPr>
        </p:nvSpPr>
        <p:spPr/>
        <p:txBody>
          <a:bodyPr/>
          <a:lstStyle/>
          <a:p>
            <a:r>
              <a:rPr lang="es-AR" dirty="0"/>
              <a:t>Ley 1420 Reglamentando la educación común, gratuita y obligatoria (1884)</a:t>
            </a:r>
          </a:p>
        </p:txBody>
      </p:sp>
      <p:sp>
        <p:nvSpPr>
          <p:cNvPr id="3" name="Marcador de contenido 2">
            <a:extLst>
              <a:ext uri="{FF2B5EF4-FFF2-40B4-BE49-F238E27FC236}">
                <a16:creationId xmlns:a16="http://schemas.microsoft.com/office/drawing/2014/main" id="{8AA27B2E-C70B-408B-B4C7-671CEE2892EE}"/>
              </a:ext>
            </a:extLst>
          </p:cNvPr>
          <p:cNvSpPr>
            <a:spLocks noGrp="1"/>
          </p:cNvSpPr>
          <p:nvPr>
            <p:ph idx="1"/>
          </p:nvPr>
        </p:nvSpPr>
        <p:spPr/>
        <p:txBody>
          <a:bodyPr>
            <a:normAutofit lnSpcReduction="10000"/>
          </a:bodyPr>
          <a:lstStyle/>
          <a:p>
            <a:pPr algn="just"/>
            <a:r>
              <a:rPr lang="es-ES" dirty="0"/>
              <a:t>Art. 2° La instrucción primaria debe ser obligatoria, gratuita, gradual y dada conforme á los preceptos de la </a:t>
            </a:r>
            <a:r>
              <a:rPr lang="es-AR" b="1" dirty="0"/>
              <a:t>higiene</a:t>
            </a:r>
            <a:r>
              <a:rPr lang="es-AR" dirty="0"/>
              <a:t>.</a:t>
            </a:r>
          </a:p>
          <a:p>
            <a:pPr algn="just"/>
            <a:r>
              <a:rPr lang="es-ES" dirty="0"/>
              <a:t>Art 6° El </a:t>
            </a:r>
            <a:r>
              <a:rPr lang="es-ES" dirty="0" err="1"/>
              <a:t>mínimun</a:t>
            </a:r>
            <a:r>
              <a:rPr lang="es-ES" dirty="0"/>
              <a:t> de instrucción obligatoria comprende las siguientes materias: lectura y escritura; aritmética (las cuatro primeras reglas de los números enteros, y el conocimiento del sistema métrico decimal y la ley de monedas, pesas y medidas): geografía particular de la República y nociones de geografía universal, historia particular de la República y nociones de historia general, </a:t>
            </a:r>
            <a:r>
              <a:rPr lang="es-ES" b="1" dirty="0"/>
              <a:t>idioma nacional; moral y urbanidad; nociones de higiene</a:t>
            </a:r>
            <a:r>
              <a:rPr lang="es-ES" dirty="0"/>
              <a:t>; nociones de ciencias matemáticas, físicas y naturales; nociones de dibujo y música vocal; gimnástica, y conocimiento de la Constitución Nacional.--Para las niñas será obligatorio además el conocimiento de labores de manos y nociones de economía domestica.--Para los varones </a:t>
            </a:r>
            <a:r>
              <a:rPr lang="es-ES" dirty="0" err="1"/>
              <a:t>elconocimiento</a:t>
            </a:r>
            <a:r>
              <a:rPr lang="es-ES" dirty="0"/>
              <a:t> de los ejercicios y evoluciones militares mas sencillos, y en la campaña, nociones de agricultura y ganadería.</a:t>
            </a:r>
            <a:endParaRPr lang="es-AR" dirty="0"/>
          </a:p>
        </p:txBody>
      </p:sp>
    </p:spTree>
    <p:extLst>
      <p:ext uri="{BB962C8B-B14F-4D97-AF65-F5344CB8AC3E}">
        <p14:creationId xmlns:p14="http://schemas.microsoft.com/office/powerpoint/2010/main" val="4203125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C032D7-DFCC-461D-B9E9-569B382AE614}"/>
              </a:ext>
            </a:extLst>
          </p:cNvPr>
          <p:cNvSpPr>
            <a:spLocks noGrp="1"/>
          </p:cNvSpPr>
          <p:nvPr>
            <p:ph type="title"/>
          </p:nvPr>
        </p:nvSpPr>
        <p:spPr/>
        <p:txBody>
          <a:bodyPr/>
          <a:lstStyle/>
          <a:p>
            <a:r>
              <a:rPr lang="es-AR" dirty="0"/>
              <a:t>LEY 1420</a:t>
            </a:r>
          </a:p>
        </p:txBody>
      </p:sp>
      <p:sp>
        <p:nvSpPr>
          <p:cNvPr id="3" name="Marcador de contenido 2">
            <a:extLst>
              <a:ext uri="{FF2B5EF4-FFF2-40B4-BE49-F238E27FC236}">
                <a16:creationId xmlns:a16="http://schemas.microsoft.com/office/drawing/2014/main" id="{BA849496-BA1A-47F3-B9D8-BC8ED030AD14}"/>
              </a:ext>
            </a:extLst>
          </p:cNvPr>
          <p:cNvSpPr>
            <a:spLocks noGrp="1"/>
          </p:cNvSpPr>
          <p:nvPr>
            <p:ph idx="1"/>
          </p:nvPr>
        </p:nvSpPr>
        <p:spPr>
          <a:xfrm>
            <a:off x="677334" y="1758123"/>
            <a:ext cx="8596668" cy="4110962"/>
          </a:xfrm>
        </p:spPr>
        <p:txBody>
          <a:bodyPr>
            <a:noAutofit/>
          </a:bodyPr>
          <a:lstStyle/>
          <a:p>
            <a:pPr algn="just"/>
            <a:r>
              <a:rPr lang="es-ES" sz="1400" dirty="0"/>
              <a:t>Art. 13. </a:t>
            </a:r>
            <a:r>
              <a:rPr lang="es-ES" sz="1400" b="1" dirty="0"/>
              <a:t>En toda construcción de edificios escolares y de su mobiliario y útiles de enseñanza deben consultarse las prescripciones de la higiene-</a:t>
            </a:r>
            <a:r>
              <a:rPr lang="es-ES" sz="1400" dirty="0"/>
              <a:t>-Es además obligatorio para las escuelas la inspección médica é higiénica y la vacunación y revacunación de los niños, en períodos determinados.</a:t>
            </a:r>
          </a:p>
          <a:p>
            <a:pPr algn="just"/>
            <a:r>
              <a:rPr lang="es-ES" sz="1400" dirty="0"/>
              <a:t>Art. 42. Corresponde al Consejo Escolar de Distrito:--</a:t>
            </a:r>
            <a:r>
              <a:rPr lang="es-ES" sz="1400" b="1" dirty="0"/>
              <a:t>1° Cuidar de la higiene, de la disciplina y de la moralidad de las Escuelas públicas de su distrito</a:t>
            </a:r>
            <a:r>
              <a:rPr lang="es-ES" sz="1400" dirty="0"/>
              <a:t>, á cuyo efecto éstas les serán franqueadas en cualquier momento.</a:t>
            </a:r>
          </a:p>
          <a:p>
            <a:pPr algn="just"/>
            <a:r>
              <a:rPr lang="es-ES" sz="1400" dirty="0"/>
              <a:t>Art. 70. Los directores </a:t>
            </a:r>
            <a:r>
              <a:rPr lang="es-ES" sz="1400" dirty="0" err="1"/>
              <a:t>ó</a:t>
            </a:r>
            <a:r>
              <a:rPr lang="es-ES" sz="1400" dirty="0"/>
              <a:t> maestros de Escuela </a:t>
            </a:r>
            <a:r>
              <a:rPr lang="es-ES" sz="1400" dirty="0" err="1"/>
              <a:t>ó</a:t>
            </a:r>
            <a:r>
              <a:rPr lang="es-ES" sz="1400" dirty="0"/>
              <a:t> Colegios particulares tienen los siguientes deberes.--1°</a:t>
            </a:r>
          </a:p>
          <a:p>
            <a:pPr marL="0" indent="0" algn="just">
              <a:buNone/>
            </a:pPr>
            <a:r>
              <a:rPr lang="es-ES" sz="1400" dirty="0"/>
              <a:t>Manifestar al respectivo Consejo Escolar de Distrito su propósito de establecer </a:t>
            </a:r>
            <a:r>
              <a:rPr lang="es-ES" sz="1400" dirty="0" err="1"/>
              <a:t>ó</a:t>
            </a:r>
            <a:r>
              <a:rPr lang="es-ES" sz="1400" dirty="0"/>
              <a:t> mantener una escuela </a:t>
            </a:r>
            <a:r>
              <a:rPr lang="es-ES" sz="1400" dirty="0" err="1"/>
              <a:t>ó</a:t>
            </a:r>
            <a:r>
              <a:rPr lang="es-ES" sz="1400" dirty="0"/>
              <a:t> colegio de enseñanza primaria, indicando el sitio de la escuela, condiciones del edificio elegido para el objeto y clase de enseñanza que se proponen dar.--2° Acompañar á la manifestación anterior los títulos de capacidad legal para ejercer el magisterio que posea la persona destinada á dirigir la escuela.--3° Comunicar á la autoridad escolar respectiva los datos estadísticos que le fuesen solicitados, y llevar, con tal objeto, en debida forma, los registros establecidos por los artículos 19 y 21 según los formularios de que serán gratuitamente provistos por la autoridad escolar respectiva.--4° Observar las disposiciones del artículo 16 acerca de la matrícula escolar.--5° </a:t>
            </a:r>
            <a:r>
              <a:rPr lang="es-ES" sz="1400" b="1" dirty="0"/>
              <a:t>Someterse á la inspección que en interés de la enseñanza obligatoria, de la moralidad y de la higiene pueden practicar cuando lo crean conveniente, los Inspectores de las Escuelas Primarias y el Consejo Escolar de Distrito</a:t>
            </a:r>
            <a:r>
              <a:rPr lang="es-ES" sz="1400" dirty="0"/>
              <a:t>.--6° Dar en el establecimiento el </a:t>
            </a:r>
            <a:r>
              <a:rPr lang="es-ES" sz="1400" dirty="0" err="1"/>
              <a:t>mínimun</a:t>
            </a:r>
            <a:r>
              <a:rPr lang="es-ES" sz="1400" dirty="0"/>
              <a:t> de enseñanza obligatoria establecida por el artículo 6°.-</a:t>
            </a:r>
            <a:endParaRPr lang="es-AR" sz="1400" dirty="0"/>
          </a:p>
        </p:txBody>
      </p:sp>
    </p:spTree>
    <p:extLst>
      <p:ext uri="{BB962C8B-B14F-4D97-AF65-F5344CB8AC3E}">
        <p14:creationId xmlns:p14="http://schemas.microsoft.com/office/powerpoint/2010/main" val="2130588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5750ED-7DE8-6E40-B6BE-BC6B2B4E093E}"/>
              </a:ext>
            </a:extLst>
          </p:cNvPr>
          <p:cNvSpPr>
            <a:spLocks noGrp="1"/>
          </p:cNvSpPr>
          <p:nvPr>
            <p:ph type="title"/>
          </p:nvPr>
        </p:nvSpPr>
        <p:spPr/>
        <p:txBody>
          <a:bodyPr/>
          <a:lstStyle/>
          <a:p>
            <a:r>
              <a:rPr lang="es-AR" dirty="0"/>
              <a:t>Luis Funes en Boquete </a:t>
            </a:r>
            <a:r>
              <a:rPr lang="es-AR" dirty="0" err="1"/>
              <a:t>Nahuelpan</a:t>
            </a:r>
            <a:r>
              <a:rPr lang="es-AR" dirty="0"/>
              <a:t> (Chubut)</a:t>
            </a:r>
          </a:p>
        </p:txBody>
      </p:sp>
      <p:sp>
        <p:nvSpPr>
          <p:cNvPr id="3" name="Marcador de contenido 2">
            <a:extLst>
              <a:ext uri="{FF2B5EF4-FFF2-40B4-BE49-F238E27FC236}">
                <a16:creationId xmlns:a16="http://schemas.microsoft.com/office/drawing/2014/main" id="{CB5179F0-3062-154C-A995-9D7AA88DB625}"/>
              </a:ext>
            </a:extLst>
          </p:cNvPr>
          <p:cNvSpPr>
            <a:spLocks noGrp="1"/>
          </p:cNvSpPr>
          <p:nvPr>
            <p:ph idx="1"/>
          </p:nvPr>
        </p:nvSpPr>
        <p:spPr/>
        <p:txBody>
          <a:bodyPr>
            <a:normAutofit fontScale="85000" lnSpcReduction="20000"/>
          </a:bodyPr>
          <a:lstStyle/>
          <a:p>
            <a:pPr algn="just"/>
            <a:r>
              <a:rPr lang="es-AR" dirty="0"/>
              <a:t>En 1905 fue nombrado director de la Escuela de Boquete </a:t>
            </a:r>
            <a:r>
              <a:rPr lang="es-AR" dirty="0" err="1"/>
              <a:t>Nahuelpan</a:t>
            </a:r>
            <a:r>
              <a:rPr lang="es-AR" dirty="0"/>
              <a:t>. </a:t>
            </a:r>
          </a:p>
          <a:p>
            <a:pPr algn="just"/>
            <a:r>
              <a:rPr lang="es-AR" dirty="0"/>
              <a:t>Se instala en la casa del </a:t>
            </a:r>
            <a:r>
              <a:rPr lang="es-AR" dirty="0" err="1"/>
              <a:t>Longko</a:t>
            </a:r>
            <a:r>
              <a:rPr lang="es-AR" dirty="0"/>
              <a:t> </a:t>
            </a:r>
            <a:r>
              <a:rPr lang="es-AR" dirty="0" err="1"/>
              <a:t>Nahuelpan</a:t>
            </a:r>
            <a:r>
              <a:rPr lang="es-AR" dirty="0"/>
              <a:t> y hace un aula </a:t>
            </a:r>
          </a:p>
          <a:p>
            <a:pPr algn="just"/>
            <a:r>
              <a:rPr lang="es-AR" dirty="0"/>
              <a:t>La vinculación entre nacionalidad y comportamiento social era producto de una determinación lineal. </a:t>
            </a:r>
          </a:p>
          <a:p>
            <a:pPr algn="just"/>
            <a:r>
              <a:rPr lang="es-AR" dirty="0"/>
              <a:t>En términos más que esquemáticos, establecía una jerarquía </a:t>
            </a:r>
            <a:r>
              <a:rPr lang="es-AR" i="1" dirty="0"/>
              <a:t>civilizatoria </a:t>
            </a:r>
            <a:r>
              <a:rPr lang="es-AR" dirty="0"/>
              <a:t>a partir de la procedencia de las poblaciones, marcaba una fuerte diferencia entre los criollos y los ingleses/galeses, principalmente vinculados a la higiene y la moral</a:t>
            </a:r>
          </a:p>
          <a:p>
            <a:pPr algn="just"/>
            <a:r>
              <a:rPr lang="es-AR" dirty="0"/>
              <a:t>Veía como problemas el alcoholismo y el carneo de animales en los hogares</a:t>
            </a:r>
          </a:p>
          <a:p>
            <a:pPr algn="just"/>
            <a:r>
              <a:rPr lang="es-AR" dirty="0"/>
              <a:t>Seguía el currículum establecido por la Ley 1420, entre los temas se encontraba la higiene. </a:t>
            </a:r>
          </a:p>
          <a:p>
            <a:pPr algn="just"/>
            <a:r>
              <a:rPr lang="es-AR" dirty="0"/>
              <a:t>Las prácticas establecidas como antihigiénicas las relacionaba con una cuestión “racial”, una práctica difícil de extirparse, salvo que los-as niños-as se separaran de sus familias.</a:t>
            </a:r>
          </a:p>
          <a:p>
            <a:pPr algn="just"/>
            <a:r>
              <a:rPr lang="es-AR" dirty="0"/>
              <a:t>Los trabajos de los niños-as en las producción familiar era un obstáculo para la obligatoriedad. </a:t>
            </a:r>
            <a:br>
              <a:rPr lang="es-AR" dirty="0"/>
            </a:br>
            <a:br>
              <a:rPr lang="es-AR" dirty="0"/>
            </a:br>
            <a:endParaRPr lang="es-AR" dirty="0"/>
          </a:p>
        </p:txBody>
      </p:sp>
    </p:spTree>
    <p:extLst>
      <p:ext uri="{BB962C8B-B14F-4D97-AF65-F5344CB8AC3E}">
        <p14:creationId xmlns:p14="http://schemas.microsoft.com/office/powerpoint/2010/main" val="3408199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6F846D-2EFD-0949-ADD6-453AEB5CC8D4}"/>
              </a:ext>
            </a:extLst>
          </p:cNvPr>
          <p:cNvSpPr>
            <a:spLocks noGrp="1"/>
          </p:cNvSpPr>
          <p:nvPr>
            <p:ph type="title"/>
          </p:nvPr>
        </p:nvSpPr>
        <p:spPr/>
        <p:txBody>
          <a:bodyPr/>
          <a:lstStyle/>
          <a:p>
            <a:r>
              <a:rPr lang="es-AR" dirty="0"/>
              <a:t>Conclusiones Funes (Fines S. XIX hasta 1920)</a:t>
            </a:r>
          </a:p>
        </p:txBody>
      </p:sp>
      <p:sp>
        <p:nvSpPr>
          <p:cNvPr id="3" name="Marcador de contenido 2">
            <a:extLst>
              <a:ext uri="{FF2B5EF4-FFF2-40B4-BE49-F238E27FC236}">
                <a16:creationId xmlns:a16="http://schemas.microsoft.com/office/drawing/2014/main" id="{1F303807-DEB9-284F-BC2C-ADEED6CE290B}"/>
              </a:ext>
            </a:extLst>
          </p:cNvPr>
          <p:cNvSpPr>
            <a:spLocks noGrp="1"/>
          </p:cNvSpPr>
          <p:nvPr>
            <p:ph idx="1"/>
          </p:nvPr>
        </p:nvSpPr>
        <p:spPr>
          <a:xfrm>
            <a:off x="677334" y="1805651"/>
            <a:ext cx="8596668" cy="4525701"/>
          </a:xfrm>
        </p:spPr>
        <p:txBody>
          <a:bodyPr>
            <a:normAutofit fontScale="62500" lnSpcReduction="20000"/>
          </a:bodyPr>
          <a:lstStyle/>
          <a:p>
            <a:pPr algn="just"/>
            <a:r>
              <a:rPr lang="es-AR" sz="2200" dirty="0"/>
              <a:t>La política higienista para los territorios se limitaba a una herramienta discursiva moralizante que reproducía el lugar del docente como apóstol de la educación, portador de un mensaje de civilización, al mismo tiempo que debía cumplir el rol del inspector sanitario en términos de eliminar las prácticas que atentaran contra la higiene. </a:t>
            </a:r>
          </a:p>
          <a:p>
            <a:pPr algn="just"/>
            <a:r>
              <a:rPr lang="es-AR" sz="2200" dirty="0"/>
              <a:t>Los maestros en los territorios nacionales encarnaban los mandatos del Cuerpo Médico Escolar, las formas en la que estos mandatos se ponían en práctica a través de sanciones o impugnaciones eran una elaboración subjetiva producto no sólo de las normativas vigentes, sino de las experiencias propias de los maestros, sus percepción acerca de los grupos con los cuales trabajaban, del lugar en el cual habían sido designados, y sus propios estándares respecto a la higiene, a la salubridad, entre otras cuestiones. </a:t>
            </a:r>
          </a:p>
          <a:p>
            <a:pPr algn="just"/>
            <a:r>
              <a:rPr lang="es-AR" sz="2200" dirty="0"/>
              <a:t>La asociación de la educación con cuestiones “biológicas” que se traducían en el entendimiento de que con la misma se apartaba a los indígenas de su propia “raza” para acercarse a una nueva, o la idea de que la educación inculcaba una nueva naturaleza,  daban cuenta de la concordancia entre el discurso higienista y las prácticas entendidas en </a:t>
            </a:r>
            <a:r>
              <a:rPr lang="es-AR" sz="2200" b="1" dirty="0"/>
              <a:t>términos eugenésicos</a:t>
            </a:r>
            <a:r>
              <a:rPr lang="es-AR" sz="2200" dirty="0"/>
              <a:t>. </a:t>
            </a:r>
          </a:p>
          <a:p>
            <a:pPr algn="just"/>
            <a:r>
              <a:rPr lang="es-AR" sz="2200" dirty="0"/>
              <a:t>Mientras que las políticas higienistas se orientaron en sus inicios a la definición de acciones que permitieran evitar la propagación de enfermedades infectocontagiosas, y que los sujetos tuvieran las condiciones de salubridad necesarias también para evitar esta propagación, el discurso higienista se fue reformulando al punto de terminar focalizándose en la impugnación de prácticas y comportamientos que se construían como faltos de sanidad, limpieza y moral. </a:t>
            </a:r>
          </a:p>
          <a:p>
            <a:pPr algn="just"/>
            <a:r>
              <a:rPr lang="es-AR" sz="2200" dirty="0"/>
              <a:t>La moralización desde este discurso higienista se volvió una herramienta central para continuar la vigencia del discurso y las políticas que se establecían sobre la división entre la civilización y barbarie instaurado por la generación del 80</a:t>
            </a:r>
          </a:p>
          <a:p>
            <a:pPr marL="0" indent="0">
              <a:buNone/>
            </a:pPr>
            <a:endParaRPr lang="es-AR" dirty="0"/>
          </a:p>
          <a:p>
            <a:endParaRPr lang="es-AR" dirty="0"/>
          </a:p>
        </p:txBody>
      </p:sp>
    </p:spTree>
    <p:extLst>
      <p:ext uri="{BB962C8B-B14F-4D97-AF65-F5344CB8AC3E}">
        <p14:creationId xmlns:p14="http://schemas.microsoft.com/office/powerpoint/2010/main" val="4220249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8E263E-5EAC-4445-A4AD-F5CBF2781770}"/>
              </a:ext>
            </a:extLst>
          </p:cNvPr>
          <p:cNvSpPr>
            <a:spLocks noGrp="1"/>
          </p:cNvSpPr>
          <p:nvPr>
            <p:ph type="title"/>
          </p:nvPr>
        </p:nvSpPr>
        <p:spPr/>
        <p:txBody>
          <a:bodyPr/>
          <a:lstStyle/>
          <a:p>
            <a:r>
              <a:rPr lang="es-AR" dirty="0"/>
              <a:t>Luis </a:t>
            </a:r>
            <a:r>
              <a:rPr lang="es-AR" dirty="0" err="1"/>
              <a:t>Feldman</a:t>
            </a:r>
            <a:r>
              <a:rPr lang="es-AR" dirty="0"/>
              <a:t> </a:t>
            </a:r>
            <a:r>
              <a:rPr lang="es-AR" dirty="0" err="1"/>
              <a:t>Josín</a:t>
            </a:r>
            <a:r>
              <a:rPr lang="es-AR" dirty="0"/>
              <a:t> en Cerro Negro</a:t>
            </a:r>
          </a:p>
        </p:txBody>
      </p:sp>
      <p:sp>
        <p:nvSpPr>
          <p:cNvPr id="3" name="Marcador de contenido 2">
            <a:extLst>
              <a:ext uri="{FF2B5EF4-FFF2-40B4-BE49-F238E27FC236}">
                <a16:creationId xmlns:a16="http://schemas.microsoft.com/office/drawing/2014/main" id="{78242F7B-4328-0944-95F7-FD7B09EBE3D4}"/>
              </a:ext>
            </a:extLst>
          </p:cNvPr>
          <p:cNvSpPr>
            <a:spLocks noGrp="1"/>
          </p:cNvSpPr>
          <p:nvPr>
            <p:ph idx="1"/>
          </p:nvPr>
        </p:nvSpPr>
        <p:spPr>
          <a:xfrm>
            <a:off x="677334" y="1585733"/>
            <a:ext cx="9323194" cy="4942389"/>
          </a:xfrm>
        </p:spPr>
        <p:txBody>
          <a:bodyPr>
            <a:normAutofit fontScale="25000" lnSpcReduction="20000"/>
          </a:bodyPr>
          <a:lstStyle/>
          <a:p>
            <a:pPr algn="just"/>
            <a:r>
              <a:rPr lang="es-AR" sz="6400" dirty="0"/>
              <a:t>En el año 1936, Luis </a:t>
            </a:r>
            <a:r>
              <a:rPr lang="es-AR" sz="6400" dirty="0" err="1"/>
              <a:t>Feldman</a:t>
            </a:r>
            <a:r>
              <a:rPr lang="es-AR" sz="6400" dirty="0"/>
              <a:t> </a:t>
            </a:r>
            <a:r>
              <a:rPr lang="es-AR" sz="6400" dirty="0" err="1"/>
              <a:t>Josín</a:t>
            </a:r>
            <a:r>
              <a:rPr lang="es-AR" sz="6400" dirty="0"/>
              <a:t> publicó en las páginas de la Revista del CNE, El Monitor de la Educación Común, una reseña de la historia y la ambientación geográfica de la escuela en la que era director. Ubicada en la localidad Cerro Negro, a las tierras de Juan </a:t>
            </a:r>
            <a:r>
              <a:rPr lang="es-AR" sz="6400" dirty="0" err="1"/>
              <a:t>Payal</a:t>
            </a:r>
            <a:r>
              <a:rPr lang="es-AR" sz="6400" dirty="0"/>
              <a:t>,  en la provincia patagónica de Chubut, se encontraba en las cercanías de la Estancia La Argentina.</a:t>
            </a:r>
          </a:p>
          <a:p>
            <a:pPr algn="just"/>
            <a:r>
              <a:rPr lang="es-AR" sz="6400" dirty="0"/>
              <a:t>A diferencia de Funes, </a:t>
            </a:r>
            <a:r>
              <a:rPr lang="es-AR" sz="6400" dirty="0" err="1"/>
              <a:t>Feldman</a:t>
            </a:r>
            <a:r>
              <a:rPr lang="es-AR" sz="6400" dirty="0"/>
              <a:t> muestra los padecimientos de los indígenas frente  a los engaños de los mercachifles y la persecución de las policía fronteriza, así como la incorporación al trabajo en las estancias.</a:t>
            </a:r>
          </a:p>
          <a:p>
            <a:pPr algn="just"/>
            <a:r>
              <a:rPr lang="es-AR" sz="6400" dirty="0"/>
              <a:t>El objetivo de su llegada a la escuela buscará “subsanar la ignorancia y uniformar a los niños que –aún naciendo en cielo argentino—pertenecen a familias de orígenes diversos. La institución escolar dará a Cerro Negro “un gran paso en favor de su incorporación al concierto de pueblos civilizados” (</a:t>
            </a:r>
            <a:r>
              <a:rPr lang="es-AR" sz="6400" dirty="0" err="1"/>
              <a:t>Feldman</a:t>
            </a:r>
            <a:r>
              <a:rPr lang="es-AR" sz="6400" dirty="0"/>
              <a:t> </a:t>
            </a:r>
            <a:r>
              <a:rPr lang="es-AR" sz="6400" dirty="0" err="1"/>
              <a:t>Josín</a:t>
            </a:r>
            <a:r>
              <a:rPr lang="es-AR" sz="6400" dirty="0"/>
              <a:t>, 1936, p. 54). </a:t>
            </a:r>
          </a:p>
          <a:p>
            <a:pPr algn="just"/>
            <a:r>
              <a:rPr lang="es-AR" sz="6400" dirty="0"/>
              <a:t>La escuela ocupaba un lugar trascendental, debido a que es la punta de lanza del progreso y la civilización pensada en este momento en clave nacional</a:t>
            </a:r>
          </a:p>
          <a:p>
            <a:pPr algn="just"/>
            <a:r>
              <a:rPr lang="es-AR" sz="6400" dirty="0"/>
              <a:t>Es el medioambiente hostil el que influye sobre la </a:t>
            </a:r>
            <a:r>
              <a:rPr lang="es-AR" sz="6400" dirty="0" err="1"/>
              <a:t>incoporación</a:t>
            </a:r>
            <a:r>
              <a:rPr lang="es-AR" sz="6400" dirty="0"/>
              <a:t> de la población de esos territorios a los parámetros de la ciudadanía</a:t>
            </a:r>
          </a:p>
          <a:p>
            <a:r>
              <a:rPr lang="es-AR" sz="6400" dirty="0"/>
              <a:t>La falta de higiene, el padecimiento y el sufrimiento son producto de las duras condiciones de vida, la escuela, el docente y el Estado debían brindar protección y cuidado. </a:t>
            </a:r>
            <a:br>
              <a:rPr lang="es-AR" sz="6400" dirty="0"/>
            </a:br>
            <a:br>
              <a:rPr lang="es-AR" sz="3700" dirty="0"/>
            </a:br>
            <a:br>
              <a:rPr lang="es-AR" sz="3700" dirty="0"/>
            </a:br>
            <a:br>
              <a:rPr lang="es-AR" sz="3700" dirty="0"/>
            </a:br>
            <a:br>
              <a:rPr lang="es-AR" dirty="0"/>
            </a:br>
            <a:br>
              <a:rPr lang="es-AR" dirty="0"/>
            </a:br>
            <a:endParaRPr lang="es-AR" dirty="0"/>
          </a:p>
        </p:txBody>
      </p:sp>
    </p:spTree>
    <p:extLst>
      <p:ext uri="{BB962C8B-B14F-4D97-AF65-F5344CB8AC3E}">
        <p14:creationId xmlns:p14="http://schemas.microsoft.com/office/powerpoint/2010/main" val="649705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E08759-6C72-614B-A93A-1730B6143FD0}"/>
              </a:ext>
            </a:extLst>
          </p:cNvPr>
          <p:cNvSpPr>
            <a:spLocks noGrp="1"/>
          </p:cNvSpPr>
          <p:nvPr>
            <p:ph type="title"/>
          </p:nvPr>
        </p:nvSpPr>
        <p:spPr/>
        <p:txBody>
          <a:bodyPr/>
          <a:lstStyle/>
          <a:p>
            <a:r>
              <a:rPr lang="es-AR" dirty="0"/>
              <a:t>Conclusiones </a:t>
            </a:r>
            <a:r>
              <a:rPr lang="es-AR" dirty="0" err="1"/>
              <a:t>Feldman</a:t>
            </a:r>
            <a:r>
              <a:rPr lang="es-AR" dirty="0"/>
              <a:t> </a:t>
            </a:r>
            <a:r>
              <a:rPr lang="es-AR" dirty="0" err="1"/>
              <a:t>Josin</a:t>
            </a:r>
            <a:endParaRPr lang="es-AR" dirty="0"/>
          </a:p>
        </p:txBody>
      </p:sp>
      <p:sp>
        <p:nvSpPr>
          <p:cNvPr id="3" name="Marcador de contenido 2">
            <a:extLst>
              <a:ext uri="{FF2B5EF4-FFF2-40B4-BE49-F238E27FC236}">
                <a16:creationId xmlns:a16="http://schemas.microsoft.com/office/drawing/2014/main" id="{934D6FD5-4DC7-0C49-88BC-8F61E96D9168}"/>
              </a:ext>
            </a:extLst>
          </p:cNvPr>
          <p:cNvSpPr>
            <a:spLocks noGrp="1"/>
          </p:cNvSpPr>
          <p:nvPr>
            <p:ph idx="1"/>
          </p:nvPr>
        </p:nvSpPr>
        <p:spPr>
          <a:xfrm>
            <a:off x="515289" y="1354239"/>
            <a:ext cx="8596668" cy="5370652"/>
          </a:xfrm>
        </p:spPr>
        <p:txBody>
          <a:bodyPr>
            <a:normAutofit fontScale="47500" lnSpcReduction="20000"/>
          </a:bodyPr>
          <a:lstStyle/>
          <a:p>
            <a:pPr algn="just"/>
            <a:r>
              <a:rPr lang="es-AR" sz="3400" dirty="0"/>
              <a:t>Década de 1930 la educación se puso en sintonía con las políticas estatales de intervención en materia social y económica. El impacto de la crisis dio lugar a un despliegue de estrategias que promovieron el asistencialismo como forma de solucionar el atraso económico. La orientación práctica de la enseñanza fue una de las tendencias que marcaron los lineamientos del Consejo Nacional de Educación, decantándose hacia una vertiente </a:t>
            </a:r>
            <a:r>
              <a:rPr lang="es-AR" sz="3400" dirty="0" err="1"/>
              <a:t>profesionalista</a:t>
            </a:r>
            <a:r>
              <a:rPr lang="es-AR" sz="3400" dirty="0"/>
              <a:t> o de adaptación regional.</a:t>
            </a:r>
          </a:p>
          <a:p>
            <a:r>
              <a:rPr lang="es-AR" sz="3400" dirty="0"/>
              <a:t>Cambio en la concepción sobre los indígenas hacia la década de 1930, donde la influencia del pensamiento nacionalista conservador marcaba un cambio desde la concepción decimonónica a un reposicionamiento de estas poblaciones hacia una mirada marcada por lo telúrico y lo folklórico, fueron posicionados como víctimas de un proceso de extranjerización, pasaron de ser el resabio del pasado incivilizado a “... testigos mudos de una vida de privaciones, de heroica resignación, y (...) de la tragedia de la raza que se va.” (</a:t>
            </a:r>
            <a:r>
              <a:rPr lang="es-AR" sz="3400" dirty="0" err="1"/>
              <a:t>Feldman</a:t>
            </a:r>
            <a:r>
              <a:rPr lang="es-AR" sz="3400" dirty="0"/>
              <a:t> </a:t>
            </a:r>
            <a:r>
              <a:rPr lang="es-AR" sz="3400" dirty="0" err="1"/>
              <a:t>Josín</a:t>
            </a:r>
            <a:r>
              <a:rPr lang="es-AR" sz="3400" dirty="0"/>
              <a:t>, 1936, p. 55). </a:t>
            </a:r>
          </a:p>
          <a:p>
            <a:r>
              <a:rPr lang="es-AR" sz="3400" dirty="0"/>
              <a:t>El discurso discurso higiénico interviene ya no como una forma de práctica moral, sino como un problema de salud pública. La salud y el conocimiento acerca de la salubridad de la población era un tema de Estado vital para la planificación de la Nación y su “progreso”. </a:t>
            </a:r>
          </a:p>
          <a:p>
            <a:pPr algn="just"/>
            <a:r>
              <a:rPr lang="es-AR" sz="3400" dirty="0"/>
              <a:t>La educación entonces, se aleja ya del viejo parámetro binario de la civilización y barbarie, para pasar a “mejorar” a aquellos sujetos que --ya sea por el ambiente en el cual se establecen, como por la limitación de sus capacidades provenientes de su pertenencia-- deben redimir una civilidad incompleta.</a:t>
            </a:r>
            <a:br>
              <a:rPr lang="es-AR" sz="3400" dirty="0"/>
            </a:br>
            <a:br>
              <a:rPr lang="es-AR" dirty="0"/>
            </a:br>
            <a:endParaRPr lang="es-AR" dirty="0"/>
          </a:p>
        </p:txBody>
      </p:sp>
    </p:spTree>
    <p:extLst>
      <p:ext uri="{BB962C8B-B14F-4D97-AF65-F5344CB8AC3E}">
        <p14:creationId xmlns:p14="http://schemas.microsoft.com/office/powerpoint/2010/main" val="2642592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90ADDB-FDB9-D246-BA3B-5C10DD4B1B58}"/>
              </a:ext>
            </a:extLst>
          </p:cNvPr>
          <p:cNvSpPr>
            <a:spLocks noGrp="1"/>
          </p:cNvSpPr>
          <p:nvPr>
            <p:ph type="title"/>
          </p:nvPr>
        </p:nvSpPr>
        <p:spPr/>
        <p:txBody>
          <a:bodyPr/>
          <a:lstStyle/>
          <a:p>
            <a:r>
              <a:rPr lang="es-AR" dirty="0"/>
              <a:t>Conclusiones </a:t>
            </a:r>
          </a:p>
        </p:txBody>
      </p:sp>
      <p:sp>
        <p:nvSpPr>
          <p:cNvPr id="3" name="Marcador de contenido 2">
            <a:extLst>
              <a:ext uri="{FF2B5EF4-FFF2-40B4-BE49-F238E27FC236}">
                <a16:creationId xmlns:a16="http://schemas.microsoft.com/office/drawing/2014/main" id="{ADA3F0CE-7C9B-4442-B101-04B7E76A7B58}"/>
              </a:ext>
            </a:extLst>
          </p:cNvPr>
          <p:cNvSpPr>
            <a:spLocks noGrp="1"/>
          </p:cNvSpPr>
          <p:nvPr>
            <p:ph idx="1"/>
          </p:nvPr>
        </p:nvSpPr>
        <p:spPr/>
        <p:txBody>
          <a:bodyPr>
            <a:normAutofit fontScale="85000" lnSpcReduction="20000"/>
          </a:bodyPr>
          <a:lstStyle/>
          <a:p>
            <a:r>
              <a:rPr lang="es-AR" dirty="0"/>
              <a:t>La extensión de estas ideas desde el Consejo Nacional de Educación hacia los Territorios Nacionales no fue lineal, sino que atravesó numerosas mediaciones que condicionaron la forma en la que se implementaron (Por ej. Condiciones edilicias dispares, recursos humanos e instituciones que no se encontraban disponibles, etc.). </a:t>
            </a:r>
          </a:p>
          <a:p>
            <a:r>
              <a:rPr lang="es-AR" dirty="0"/>
              <a:t>Dentro de la Capital Federal, el rol jugado por el Cuerpo Médico Escolar fue muy importante para la profilaxis de enfermedades, sin embargo, este no se extendió hacia el sistema educativo </a:t>
            </a:r>
            <a:r>
              <a:rPr lang="es-AR" dirty="0" err="1"/>
              <a:t>territoriano</a:t>
            </a:r>
            <a:r>
              <a:rPr lang="es-AR" dirty="0"/>
              <a:t>, como tampoco lo hicieron otras políticas vinculadas a la prevención de contagios. </a:t>
            </a:r>
          </a:p>
          <a:p>
            <a:r>
              <a:rPr lang="es-AR" dirty="0"/>
              <a:t>Dentro de los Territorios fueron los docentes e inspectores los encargados de implementar y divulgar las ideas higienistas, atendiendo a sus matices de acuerdo al período implementado y a sus propias subjetividades, sus preconceptos y </a:t>
            </a:r>
            <a:r>
              <a:rPr lang="es-AR" dirty="0" err="1"/>
              <a:t>prejucios</a:t>
            </a:r>
            <a:r>
              <a:rPr lang="es-AR" dirty="0"/>
              <a:t> acerca de estas poblaciones (metáforas del buen salvaje, de la incivilidad, etc.)</a:t>
            </a:r>
          </a:p>
          <a:p>
            <a:r>
              <a:rPr lang="es-AR" dirty="0"/>
              <a:t>En las regiones habitadas por pueblos indígenas, estas políticas cobraron formas particulares y se articularon con otros discursos y representaciones instalados acerca de lo indígena.  </a:t>
            </a:r>
          </a:p>
          <a:p>
            <a:br>
              <a:rPr lang="es-AR" dirty="0"/>
            </a:br>
            <a:br>
              <a:rPr lang="es-AR" dirty="0"/>
            </a:br>
            <a:endParaRPr lang="es-AR" dirty="0"/>
          </a:p>
        </p:txBody>
      </p:sp>
    </p:spTree>
    <p:extLst>
      <p:ext uri="{BB962C8B-B14F-4D97-AF65-F5344CB8AC3E}">
        <p14:creationId xmlns:p14="http://schemas.microsoft.com/office/powerpoint/2010/main" val="1142948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F50C1E-F220-F24F-89A0-D17D3E0AC5A0}"/>
              </a:ext>
            </a:extLst>
          </p:cNvPr>
          <p:cNvSpPr>
            <a:spLocks noGrp="1"/>
          </p:cNvSpPr>
          <p:nvPr>
            <p:ph type="title"/>
          </p:nvPr>
        </p:nvSpPr>
        <p:spPr/>
        <p:txBody>
          <a:bodyPr/>
          <a:lstStyle/>
          <a:p>
            <a:r>
              <a:rPr lang="es-AR" dirty="0"/>
              <a:t>Introducción </a:t>
            </a:r>
          </a:p>
        </p:txBody>
      </p:sp>
      <p:sp>
        <p:nvSpPr>
          <p:cNvPr id="3" name="Marcador de contenido 2">
            <a:extLst>
              <a:ext uri="{FF2B5EF4-FFF2-40B4-BE49-F238E27FC236}">
                <a16:creationId xmlns:a16="http://schemas.microsoft.com/office/drawing/2014/main" id="{AAC1B049-BA25-EB4A-84AA-FB1FE7891CD8}"/>
              </a:ext>
            </a:extLst>
          </p:cNvPr>
          <p:cNvSpPr>
            <a:spLocks noGrp="1"/>
          </p:cNvSpPr>
          <p:nvPr>
            <p:ph idx="1"/>
          </p:nvPr>
        </p:nvSpPr>
        <p:spPr/>
        <p:txBody>
          <a:bodyPr>
            <a:normAutofit/>
          </a:bodyPr>
          <a:lstStyle/>
          <a:p>
            <a:pPr algn="just"/>
            <a:r>
              <a:rPr lang="es-ES" dirty="0"/>
              <a:t>Durante las últimas décadas del siglo XIX y principios del XX, el paradigma higienista se constituyó en una de las principales influencias para determinar políticas en pos de la construcción de un proyecto de país a la medida de la “civilización” y la “modernidad”. La pregnancia de estas ideas dentro del sistema educativo acompañó el crecimiento de la burocracia estatal y de sus funcionarios, quienes adhirieron al modelo científico que proponía el </a:t>
            </a:r>
            <a:r>
              <a:rPr lang="es-ES" dirty="0" err="1"/>
              <a:t>higienismo</a:t>
            </a:r>
            <a:r>
              <a:rPr lang="es-ES" dirty="0"/>
              <a:t> positivista. Si bien éste surgió, en un principio, para manejar las epidemias y la densidad poblacional de las grandes urbes de la Argentina, se convirtió en un proyecto que buscó instalarse a nivel nacional con diferentes matices, pero siempre como parte de un discurso que generó prácticas concretas asociadas a ideales de salud hegemónicos.</a:t>
            </a:r>
            <a:endParaRPr lang="es-AR" dirty="0"/>
          </a:p>
          <a:p>
            <a:endParaRPr lang="es-AR" dirty="0"/>
          </a:p>
        </p:txBody>
      </p:sp>
    </p:spTree>
    <p:extLst>
      <p:ext uri="{BB962C8B-B14F-4D97-AF65-F5344CB8AC3E}">
        <p14:creationId xmlns:p14="http://schemas.microsoft.com/office/powerpoint/2010/main" val="2210469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18F0FB-4462-284C-A253-5F99F7D3CA5C}"/>
              </a:ext>
            </a:extLst>
          </p:cNvPr>
          <p:cNvSpPr>
            <a:spLocks noGrp="1"/>
          </p:cNvSpPr>
          <p:nvPr>
            <p:ph type="title"/>
          </p:nvPr>
        </p:nvSpPr>
        <p:spPr/>
        <p:txBody>
          <a:bodyPr/>
          <a:lstStyle/>
          <a:p>
            <a:r>
              <a:rPr lang="es-AR" dirty="0"/>
              <a:t>Objetivo </a:t>
            </a:r>
          </a:p>
        </p:txBody>
      </p:sp>
      <p:sp>
        <p:nvSpPr>
          <p:cNvPr id="3" name="Marcador de contenido 2">
            <a:extLst>
              <a:ext uri="{FF2B5EF4-FFF2-40B4-BE49-F238E27FC236}">
                <a16:creationId xmlns:a16="http://schemas.microsoft.com/office/drawing/2014/main" id="{EDA48D22-FEF0-AF48-ACCB-F43D6F847115}"/>
              </a:ext>
            </a:extLst>
          </p:cNvPr>
          <p:cNvSpPr>
            <a:spLocks noGrp="1"/>
          </p:cNvSpPr>
          <p:nvPr>
            <p:ph idx="1"/>
          </p:nvPr>
        </p:nvSpPr>
        <p:spPr/>
        <p:txBody>
          <a:bodyPr>
            <a:normAutofit fontScale="92500" lnSpcReduction="10000"/>
          </a:bodyPr>
          <a:lstStyle/>
          <a:p>
            <a:pPr algn="just"/>
            <a:r>
              <a:rPr lang="es-ES" dirty="0"/>
              <a:t>Indagar la forma en la que el </a:t>
            </a:r>
            <a:r>
              <a:rPr lang="es-ES" dirty="0" err="1"/>
              <a:t>higienismo</a:t>
            </a:r>
            <a:r>
              <a:rPr lang="es-ES" dirty="0"/>
              <a:t> como política, paradigma y disciplina se instaló como el conocimiento autorizado para mejorar las condiciones de salud de la población, dentro de los Territorios Nacionales de la Patagonia, en particular en escuelas que poseían población indígena dentro de su matrícula. </a:t>
            </a:r>
          </a:p>
          <a:p>
            <a:pPr algn="just"/>
            <a:r>
              <a:rPr lang="es-ES" dirty="0"/>
              <a:t>Analizar los efectos de la interacción de los discursos higienistas con otros dirigidos a las poblaciones indígenas, y sus cambios a través de las primeras décadas del siglo XX. </a:t>
            </a:r>
          </a:p>
          <a:p>
            <a:pPr algn="just"/>
            <a:r>
              <a:rPr lang="es-ES" dirty="0"/>
              <a:t>Reflexionar sobre los contrapuntos entre el </a:t>
            </a:r>
            <a:r>
              <a:rPr lang="es-ES" dirty="0" err="1"/>
              <a:t>higienismo</a:t>
            </a:r>
            <a:r>
              <a:rPr lang="es-ES" dirty="0"/>
              <a:t> como proyecto político pensado desde el Estado nacional y la particularidad de su gestión en la Patagonia. </a:t>
            </a:r>
            <a:endParaRPr lang="es-AR" dirty="0"/>
          </a:p>
          <a:p>
            <a:pPr marL="0" indent="0" algn="just">
              <a:buNone/>
            </a:pPr>
            <a:br>
              <a:rPr lang="es-AR" sz="4600" dirty="0"/>
            </a:br>
            <a:br>
              <a:rPr lang="es-AR" dirty="0"/>
            </a:br>
            <a:endParaRPr lang="es-AR" dirty="0"/>
          </a:p>
        </p:txBody>
      </p:sp>
    </p:spTree>
    <p:extLst>
      <p:ext uri="{BB962C8B-B14F-4D97-AF65-F5344CB8AC3E}">
        <p14:creationId xmlns:p14="http://schemas.microsoft.com/office/powerpoint/2010/main" val="1817648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1E3871-3916-A44C-8269-154EE0608A91}"/>
              </a:ext>
            </a:extLst>
          </p:cNvPr>
          <p:cNvSpPr>
            <a:spLocks noGrp="1"/>
          </p:cNvSpPr>
          <p:nvPr>
            <p:ph type="title"/>
          </p:nvPr>
        </p:nvSpPr>
        <p:spPr/>
        <p:txBody>
          <a:bodyPr/>
          <a:lstStyle/>
          <a:p>
            <a:r>
              <a:rPr lang="es-AR" dirty="0"/>
              <a:t>Marco Teórico y Metodológico </a:t>
            </a:r>
          </a:p>
        </p:txBody>
      </p:sp>
      <p:sp>
        <p:nvSpPr>
          <p:cNvPr id="3" name="Marcador de contenido 2">
            <a:extLst>
              <a:ext uri="{FF2B5EF4-FFF2-40B4-BE49-F238E27FC236}">
                <a16:creationId xmlns:a16="http://schemas.microsoft.com/office/drawing/2014/main" id="{D68412FA-096D-CC49-8D20-276D1BBA8DF8}"/>
              </a:ext>
            </a:extLst>
          </p:cNvPr>
          <p:cNvSpPr>
            <a:spLocks noGrp="1"/>
          </p:cNvSpPr>
          <p:nvPr>
            <p:ph idx="1"/>
          </p:nvPr>
        </p:nvSpPr>
        <p:spPr/>
        <p:txBody>
          <a:bodyPr/>
          <a:lstStyle/>
          <a:p>
            <a:pPr algn="just"/>
            <a:r>
              <a:rPr lang="es-AR" dirty="0"/>
              <a:t>Teorías que analizar los procesos de producción de </a:t>
            </a:r>
            <a:r>
              <a:rPr lang="es-AR" dirty="0" err="1"/>
              <a:t>aboriginalidad</a:t>
            </a:r>
            <a:r>
              <a:rPr lang="es-AR" dirty="0"/>
              <a:t> estatales (Briones 1998)</a:t>
            </a:r>
          </a:p>
          <a:p>
            <a:pPr algn="just"/>
            <a:r>
              <a:rPr lang="es-AR" dirty="0"/>
              <a:t>Políticas educativas como texto y discurso (</a:t>
            </a:r>
            <a:r>
              <a:rPr lang="es-AR" dirty="0" err="1"/>
              <a:t>Ball</a:t>
            </a:r>
            <a:r>
              <a:rPr lang="es-AR" dirty="0"/>
              <a:t>)</a:t>
            </a:r>
          </a:p>
          <a:p>
            <a:pPr algn="just"/>
            <a:r>
              <a:rPr lang="es-AR" dirty="0"/>
              <a:t>Políticas indigenistas y alteridad (</a:t>
            </a:r>
            <a:r>
              <a:rPr lang="es-AR" dirty="0" err="1"/>
              <a:t>Lenton</a:t>
            </a:r>
            <a:r>
              <a:rPr lang="es-AR" dirty="0"/>
              <a:t>)</a:t>
            </a:r>
          </a:p>
          <a:p>
            <a:pPr algn="just"/>
            <a:r>
              <a:rPr lang="es-AR" dirty="0"/>
              <a:t>Encuadre metodológico: Etnografía de archivos </a:t>
            </a:r>
          </a:p>
          <a:p>
            <a:pPr marL="0" indent="0">
              <a:buNone/>
            </a:pPr>
            <a:endParaRPr lang="es-AR" dirty="0"/>
          </a:p>
          <a:p>
            <a:endParaRPr lang="es-AR" dirty="0"/>
          </a:p>
          <a:p>
            <a:endParaRPr lang="es-AR" dirty="0"/>
          </a:p>
        </p:txBody>
      </p:sp>
    </p:spTree>
    <p:extLst>
      <p:ext uri="{BB962C8B-B14F-4D97-AF65-F5344CB8AC3E}">
        <p14:creationId xmlns:p14="http://schemas.microsoft.com/office/powerpoint/2010/main" val="273993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90C63B-F64E-DE49-992F-848523E4826E}"/>
              </a:ext>
            </a:extLst>
          </p:cNvPr>
          <p:cNvSpPr>
            <a:spLocks noGrp="1"/>
          </p:cNvSpPr>
          <p:nvPr>
            <p:ph type="title"/>
          </p:nvPr>
        </p:nvSpPr>
        <p:spPr/>
        <p:txBody>
          <a:bodyPr/>
          <a:lstStyle/>
          <a:p>
            <a:r>
              <a:rPr lang="es-AR" dirty="0"/>
              <a:t>Fuentes analizadas </a:t>
            </a:r>
          </a:p>
        </p:txBody>
      </p:sp>
      <p:sp>
        <p:nvSpPr>
          <p:cNvPr id="3" name="Marcador de contenido 2">
            <a:extLst>
              <a:ext uri="{FF2B5EF4-FFF2-40B4-BE49-F238E27FC236}">
                <a16:creationId xmlns:a16="http://schemas.microsoft.com/office/drawing/2014/main" id="{A95E8C35-BB31-7742-AD3D-01B77C909A51}"/>
              </a:ext>
            </a:extLst>
          </p:cNvPr>
          <p:cNvSpPr>
            <a:spLocks noGrp="1"/>
          </p:cNvSpPr>
          <p:nvPr>
            <p:ph idx="1"/>
          </p:nvPr>
        </p:nvSpPr>
        <p:spPr/>
        <p:txBody>
          <a:bodyPr/>
          <a:lstStyle/>
          <a:p>
            <a:r>
              <a:rPr lang="es-AR" dirty="0"/>
              <a:t>Relato de Luis Funes enviado en 1906 a una escuela en el paraje Boquete </a:t>
            </a:r>
            <a:r>
              <a:rPr lang="es-AR" dirty="0" err="1"/>
              <a:t>Nahuelpán</a:t>
            </a:r>
            <a:r>
              <a:rPr lang="es-AR" dirty="0"/>
              <a:t>, en el noroeste de la actual provincia. </a:t>
            </a:r>
          </a:p>
          <a:p>
            <a:r>
              <a:rPr lang="es-AR" dirty="0"/>
              <a:t>Relato de Luis </a:t>
            </a:r>
            <a:r>
              <a:rPr lang="es-AR" dirty="0" err="1"/>
              <a:t>Feldman</a:t>
            </a:r>
            <a:r>
              <a:rPr lang="es-AR" dirty="0"/>
              <a:t> </a:t>
            </a:r>
            <a:r>
              <a:rPr lang="es-AR" dirty="0" err="1"/>
              <a:t>Josín</a:t>
            </a:r>
            <a:r>
              <a:rPr lang="es-AR" dirty="0"/>
              <a:t>, enviado en 1936 a una escuela de Cerro Negro, en el sur de la meseta chubutense, experiencia a través de la cual publica un relato descriptivo de las características de la zona y de la comunidad educativa. </a:t>
            </a:r>
          </a:p>
          <a:p>
            <a:pPr algn="just"/>
            <a:r>
              <a:rPr lang="es-AR" dirty="0"/>
              <a:t>Profilaxis de las enfermedades infecto contagiosas” (El monitor de la educación común N°523, julio 1916)</a:t>
            </a:r>
          </a:p>
          <a:p>
            <a:pPr marL="0" indent="0" algn="just">
              <a:buNone/>
            </a:pPr>
            <a:endParaRPr lang="es-AR" dirty="0"/>
          </a:p>
        </p:txBody>
      </p:sp>
    </p:spTree>
    <p:extLst>
      <p:ext uri="{BB962C8B-B14F-4D97-AF65-F5344CB8AC3E}">
        <p14:creationId xmlns:p14="http://schemas.microsoft.com/office/powerpoint/2010/main" val="2853533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25960E-11ED-4F89-8661-81343463862F}"/>
              </a:ext>
            </a:extLst>
          </p:cNvPr>
          <p:cNvSpPr>
            <a:spLocks noGrp="1"/>
          </p:cNvSpPr>
          <p:nvPr>
            <p:ph type="title"/>
          </p:nvPr>
        </p:nvSpPr>
        <p:spPr/>
        <p:txBody>
          <a:bodyPr/>
          <a:lstStyle/>
          <a:p>
            <a:r>
              <a:rPr lang="es-AR" dirty="0"/>
              <a:t>HIGIENE </a:t>
            </a:r>
          </a:p>
        </p:txBody>
      </p:sp>
      <p:sp>
        <p:nvSpPr>
          <p:cNvPr id="3" name="Marcador de contenido 2">
            <a:extLst>
              <a:ext uri="{FF2B5EF4-FFF2-40B4-BE49-F238E27FC236}">
                <a16:creationId xmlns:a16="http://schemas.microsoft.com/office/drawing/2014/main" id="{8A20A126-7A2F-4F11-8A86-9DF5C237A2BA}"/>
              </a:ext>
            </a:extLst>
          </p:cNvPr>
          <p:cNvSpPr>
            <a:spLocks noGrp="1"/>
          </p:cNvSpPr>
          <p:nvPr>
            <p:ph idx="1"/>
          </p:nvPr>
        </p:nvSpPr>
        <p:spPr/>
        <p:txBody>
          <a:bodyPr>
            <a:normAutofit fontScale="85000" lnSpcReduction="20000"/>
          </a:bodyPr>
          <a:lstStyle/>
          <a:p>
            <a:pPr algn="just"/>
            <a:r>
              <a:rPr lang="es-AR" sz="2800" dirty="0"/>
              <a:t>Ciencia social y política que adquirió sentido totalizador del conocimiento y de las distintas dimensiones de la vida humana y de los individuos, sea cual fuere su lugar en la sociedad</a:t>
            </a:r>
          </a:p>
          <a:p>
            <a:pPr algn="just"/>
            <a:r>
              <a:rPr lang="es-AR" sz="2800" dirty="0"/>
              <a:t>Vela por el perfeccionamiento físico, moral y mental </a:t>
            </a:r>
          </a:p>
          <a:p>
            <a:pPr algn="just"/>
            <a:r>
              <a:rPr lang="es-AR" sz="2800" dirty="0"/>
              <a:t>Ideología de Progreso y Civilización </a:t>
            </a:r>
          </a:p>
          <a:p>
            <a:pPr algn="just"/>
            <a:r>
              <a:rPr lang="es-AR" sz="2800" dirty="0"/>
              <a:t>Instrumento de Cambio Social </a:t>
            </a:r>
          </a:p>
          <a:p>
            <a:pPr algn="just"/>
            <a:r>
              <a:rPr lang="es-AR" sz="2800" dirty="0"/>
              <a:t>Homogeneizar Ciudadanía </a:t>
            </a:r>
          </a:p>
          <a:p>
            <a:pPr algn="just"/>
            <a:r>
              <a:rPr lang="es-AR" sz="2800" dirty="0"/>
              <a:t>Rectifica el cuerpo social </a:t>
            </a:r>
          </a:p>
          <a:p>
            <a:pPr algn="just"/>
            <a:r>
              <a:rPr lang="es-AR" sz="2800" dirty="0"/>
              <a:t>Normalidad / Anormalidad </a:t>
            </a:r>
          </a:p>
        </p:txBody>
      </p:sp>
    </p:spTree>
    <p:extLst>
      <p:ext uri="{BB962C8B-B14F-4D97-AF65-F5344CB8AC3E}">
        <p14:creationId xmlns:p14="http://schemas.microsoft.com/office/powerpoint/2010/main" val="324539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13CD2B-E6B6-46DC-BF4C-1AE16D4092FF}"/>
              </a:ext>
            </a:extLst>
          </p:cNvPr>
          <p:cNvSpPr>
            <a:spLocks noGrp="1"/>
          </p:cNvSpPr>
          <p:nvPr>
            <p:ph type="title"/>
          </p:nvPr>
        </p:nvSpPr>
        <p:spPr/>
        <p:txBody>
          <a:bodyPr/>
          <a:lstStyle/>
          <a:p>
            <a:r>
              <a:rPr lang="es-AR" dirty="0"/>
              <a:t>HIGIENISMO – Contexto y algunas definiciones </a:t>
            </a:r>
          </a:p>
        </p:txBody>
      </p:sp>
      <p:sp>
        <p:nvSpPr>
          <p:cNvPr id="3" name="Marcador de contenido 2">
            <a:extLst>
              <a:ext uri="{FF2B5EF4-FFF2-40B4-BE49-F238E27FC236}">
                <a16:creationId xmlns:a16="http://schemas.microsoft.com/office/drawing/2014/main" id="{9D302855-D6F4-4AB4-B6E5-737E7F5F956F}"/>
              </a:ext>
            </a:extLst>
          </p:cNvPr>
          <p:cNvSpPr>
            <a:spLocks noGrp="1"/>
          </p:cNvSpPr>
          <p:nvPr>
            <p:ph idx="1"/>
          </p:nvPr>
        </p:nvSpPr>
        <p:spPr/>
        <p:txBody>
          <a:bodyPr/>
          <a:lstStyle/>
          <a:p>
            <a:r>
              <a:rPr lang="es-AR" dirty="0"/>
              <a:t>Consolidación como política de Estado (1870-1920)</a:t>
            </a:r>
          </a:p>
          <a:p>
            <a:r>
              <a:rPr lang="es-AR" dirty="0"/>
              <a:t>Epidemia de Fiebre amarilla (1871) Parteaguas simbólico </a:t>
            </a:r>
          </a:p>
          <a:p>
            <a:r>
              <a:rPr lang="es-AR" dirty="0"/>
              <a:t>Proyecto modernizador: Gobernar y asistir obedecen a la ciencia </a:t>
            </a:r>
          </a:p>
          <a:p>
            <a:pPr marL="0" indent="0">
              <a:buNone/>
            </a:pPr>
            <a:r>
              <a:rPr lang="es-AR" dirty="0"/>
              <a:t>- Responder al crecimiento urbano </a:t>
            </a:r>
          </a:p>
          <a:p>
            <a:pPr marL="0" indent="0">
              <a:buNone/>
            </a:pPr>
            <a:r>
              <a:rPr lang="es-AR" dirty="0"/>
              <a:t>- Propagar ideales de higiene (Secularización)</a:t>
            </a:r>
          </a:p>
          <a:p>
            <a:r>
              <a:rPr lang="es-AR" dirty="0"/>
              <a:t>Enfermedad como problema social – Amenaza </a:t>
            </a:r>
          </a:p>
          <a:p>
            <a:r>
              <a:rPr lang="es-AR" dirty="0"/>
              <a:t>Salud como Cuestión Pública </a:t>
            </a:r>
          </a:p>
          <a:p>
            <a:r>
              <a:rPr lang="es-AR" dirty="0"/>
              <a:t>Código Higiénico – Vigilancia</a:t>
            </a:r>
          </a:p>
          <a:p>
            <a:r>
              <a:rPr lang="es-AR" dirty="0"/>
              <a:t>Consenso Higiénico – Valor Universal </a:t>
            </a:r>
          </a:p>
        </p:txBody>
      </p:sp>
    </p:spTree>
    <p:extLst>
      <p:ext uri="{BB962C8B-B14F-4D97-AF65-F5344CB8AC3E}">
        <p14:creationId xmlns:p14="http://schemas.microsoft.com/office/powerpoint/2010/main" val="870176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C9474A-03C2-44DA-A6AB-F8DCD6BBB463}"/>
              </a:ext>
            </a:extLst>
          </p:cNvPr>
          <p:cNvSpPr>
            <a:spLocks noGrp="1"/>
          </p:cNvSpPr>
          <p:nvPr>
            <p:ph type="title"/>
          </p:nvPr>
        </p:nvSpPr>
        <p:spPr/>
        <p:txBody>
          <a:bodyPr/>
          <a:lstStyle/>
          <a:p>
            <a:r>
              <a:rPr lang="es-AR" dirty="0"/>
              <a:t>HIGIENISMO COMO POLÍTICA DE ESTADO </a:t>
            </a:r>
          </a:p>
        </p:txBody>
      </p:sp>
      <p:sp>
        <p:nvSpPr>
          <p:cNvPr id="3" name="Marcador de contenido 2">
            <a:extLst>
              <a:ext uri="{FF2B5EF4-FFF2-40B4-BE49-F238E27FC236}">
                <a16:creationId xmlns:a16="http://schemas.microsoft.com/office/drawing/2014/main" id="{CCA85292-FF76-4564-A4FD-D235F80818B1}"/>
              </a:ext>
            </a:extLst>
          </p:cNvPr>
          <p:cNvSpPr>
            <a:spLocks noGrp="1"/>
          </p:cNvSpPr>
          <p:nvPr>
            <p:ph idx="1"/>
          </p:nvPr>
        </p:nvSpPr>
        <p:spPr/>
        <p:txBody>
          <a:bodyPr/>
          <a:lstStyle/>
          <a:p>
            <a:r>
              <a:rPr lang="es-AR" dirty="0"/>
              <a:t>Obras de Salubridad (Red de agua potable, cloacas, asfaltado)</a:t>
            </a:r>
          </a:p>
          <a:p>
            <a:r>
              <a:rPr lang="es-AR" dirty="0" err="1"/>
              <a:t>Bactreología</a:t>
            </a:r>
            <a:r>
              <a:rPr lang="es-AR" dirty="0"/>
              <a:t> (</a:t>
            </a:r>
            <a:r>
              <a:rPr lang="es-AR" dirty="0" err="1"/>
              <a:t>Monocausa</a:t>
            </a:r>
            <a:r>
              <a:rPr lang="es-AR" dirty="0"/>
              <a:t>)</a:t>
            </a:r>
          </a:p>
          <a:p>
            <a:r>
              <a:rPr lang="es-AR" dirty="0"/>
              <a:t>Estadística </a:t>
            </a:r>
          </a:p>
          <a:p>
            <a:r>
              <a:rPr lang="es-AR" dirty="0"/>
              <a:t>Agencias Administrativas </a:t>
            </a:r>
          </a:p>
          <a:p>
            <a:pPr marL="0" indent="0">
              <a:buNone/>
            </a:pPr>
            <a:r>
              <a:rPr lang="es-AR" dirty="0"/>
              <a:t>-Departamento Nacional de Higiene (1880)</a:t>
            </a:r>
          </a:p>
          <a:p>
            <a:pPr marL="0" indent="0">
              <a:buNone/>
            </a:pPr>
            <a:r>
              <a:rPr lang="es-AR" dirty="0"/>
              <a:t>-Administración Pública de Buenos Aires (1893)</a:t>
            </a:r>
          </a:p>
          <a:p>
            <a:pPr marL="0" indent="0">
              <a:buNone/>
            </a:pPr>
            <a:r>
              <a:rPr lang="es-AR" dirty="0"/>
              <a:t>-Administración Sanitaria (1880)</a:t>
            </a:r>
          </a:p>
          <a:p>
            <a:r>
              <a:rPr lang="es-AR" dirty="0"/>
              <a:t>Médicos ocupan cargos ocupan cargos públicos </a:t>
            </a:r>
          </a:p>
          <a:p>
            <a:endParaRPr lang="es-AR" dirty="0"/>
          </a:p>
          <a:p>
            <a:endParaRPr lang="es-AR" dirty="0"/>
          </a:p>
        </p:txBody>
      </p:sp>
    </p:spTree>
    <p:extLst>
      <p:ext uri="{BB962C8B-B14F-4D97-AF65-F5344CB8AC3E}">
        <p14:creationId xmlns:p14="http://schemas.microsoft.com/office/powerpoint/2010/main" val="2786934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E4A35E-1023-4F8C-9B96-6B456CA68021}"/>
              </a:ext>
            </a:extLst>
          </p:cNvPr>
          <p:cNvSpPr>
            <a:spLocks noGrp="1"/>
          </p:cNvSpPr>
          <p:nvPr>
            <p:ph type="title"/>
          </p:nvPr>
        </p:nvSpPr>
        <p:spPr/>
        <p:txBody>
          <a:bodyPr/>
          <a:lstStyle/>
          <a:p>
            <a:r>
              <a:rPr lang="es-AR" dirty="0"/>
              <a:t>HIGIENISMO Y EDUCACIÓN </a:t>
            </a:r>
          </a:p>
        </p:txBody>
      </p:sp>
      <p:sp>
        <p:nvSpPr>
          <p:cNvPr id="3" name="Marcador de contenido 2">
            <a:extLst>
              <a:ext uri="{FF2B5EF4-FFF2-40B4-BE49-F238E27FC236}">
                <a16:creationId xmlns:a16="http://schemas.microsoft.com/office/drawing/2014/main" id="{4AEABD12-F99B-466E-9ADD-C7732E2C5794}"/>
              </a:ext>
            </a:extLst>
          </p:cNvPr>
          <p:cNvSpPr>
            <a:spLocks noGrp="1"/>
          </p:cNvSpPr>
          <p:nvPr>
            <p:ph idx="1"/>
          </p:nvPr>
        </p:nvSpPr>
        <p:spPr/>
        <p:txBody>
          <a:bodyPr/>
          <a:lstStyle/>
          <a:p>
            <a:endParaRPr lang="es-AR" dirty="0"/>
          </a:p>
          <a:p>
            <a:r>
              <a:rPr lang="es-AR" dirty="0"/>
              <a:t>Escuela: Instruir la higiene en </a:t>
            </a:r>
            <a:r>
              <a:rPr lang="es-AR" dirty="0" err="1"/>
              <a:t>niñes</a:t>
            </a:r>
            <a:r>
              <a:rPr lang="es-AR" dirty="0"/>
              <a:t> y familias</a:t>
            </a:r>
          </a:p>
          <a:p>
            <a:r>
              <a:rPr lang="es-AR" dirty="0"/>
              <a:t>Maestras-os: Expandir rol del Estado sobre los cuerpos escolares </a:t>
            </a:r>
          </a:p>
          <a:p>
            <a:pPr marL="0" indent="0">
              <a:buNone/>
            </a:pPr>
            <a:r>
              <a:rPr lang="es-AR" dirty="0"/>
              <a:t>-Obligarlas-os a lavarse y </a:t>
            </a:r>
            <a:r>
              <a:rPr lang="es-AR" dirty="0" err="1"/>
              <a:t>perinarse</a:t>
            </a:r>
            <a:r>
              <a:rPr lang="es-AR" dirty="0"/>
              <a:t> </a:t>
            </a:r>
          </a:p>
          <a:p>
            <a:pPr marL="0" indent="0">
              <a:buNone/>
            </a:pPr>
            <a:r>
              <a:rPr lang="es-AR" dirty="0"/>
              <a:t>-Pasar revista del aseo diario </a:t>
            </a:r>
          </a:p>
          <a:p>
            <a:r>
              <a:rPr lang="es-AR" dirty="0"/>
              <a:t>Medicina Escolar: Regular las conductas de niñas-os y familias</a:t>
            </a:r>
          </a:p>
          <a:p>
            <a:r>
              <a:rPr lang="es-AR" dirty="0"/>
              <a:t>Medidas: Vacunación antivariólica – acta de salud (Fichas)</a:t>
            </a:r>
          </a:p>
          <a:p>
            <a:r>
              <a:rPr lang="es-AR" dirty="0"/>
              <a:t>Creación del cuerpo médico escolar (1888)</a:t>
            </a:r>
          </a:p>
          <a:p>
            <a:endParaRPr lang="es-AR" dirty="0"/>
          </a:p>
        </p:txBody>
      </p:sp>
    </p:spTree>
    <p:extLst>
      <p:ext uri="{BB962C8B-B14F-4D97-AF65-F5344CB8AC3E}">
        <p14:creationId xmlns:p14="http://schemas.microsoft.com/office/powerpoint/2010/main" val="156777915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10239</TotalTime>
  <Words>2382</Words>
  <Application>Microsoft Macintosh PowerPoint</Application>
  <PresentationFormat>Panorámica</PresentationFormat>
  <Paragraphs>97</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Trebuchet MS</vt:lpstr>
      <vt:lpstr>Wingdings 3</vt:lpstr>
      <vt:lpstr>Faceta</vt:lpstr>
      <vt:lpstr>Política higienista en la educación para indígenas: disciplinamiento social y construcciones de alteridad en la Patagonia (1900 - 1940)</vt:lpstr>
      <vt:lpstr>Introducción </vt:lpstr>
      <vt:lpstr>Objetivo </vt:lpstr>
      <vt:lpstr>Marco Teórico y Metodológico </vt:lpstr>
      <vt:lpstr>Fuentes analizadas </vt:lpstr>
      <vt:lpstr>HIGIENE </vt:lpstr>
      <vt:lpstr>HIGIENISMO – Contexto y algunas definiciones </vt:lpstr>
      <vt:lpstr>HIGIENISMO COMO POLÍTICA DE ESTADO </vt:lpstr>
      <vt:lpstr>HIGIENISMO Y EDUCACIÓN </vt:lpstr>
      <vt:lpstr>Ley 1420 Reglamentando la educación común, gratuita y obligatoria (1884)</vt:lpstr>
      <vt:lpstr>LEY 1420</vt:lpstr>
      <vt:lpstr>Luis Funes en Boquete Nahuelpan (Chubut)</vt:lpstr>
      <vt:lpstr>Conclusiones Funes (Fines S. XIX hasta 1920)</vt:lpstr>
      <vt:lpstr>Luis Feldman Josín en Cerro Negro</vt:lpstr>
      <vt:lpstr>Conclusiones Feldman Josin</vt:lpstr>
      <vt:lpstr>Conclusiones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2 EDP  Reestudio: Antropología social y Procesos de Articulación Social</dc:title>
  <dc:creator>María  Emilia sabatella</dc:creator>
  <cp:lastModifiedBy>Microsoft Office User</cp:lastModifiedBy>
  <cp:revision>41</cp:revision>
  <cp:lastPrinted>2019-09-12T17:50:52Z</cp:lastPrinted>
  <dcterms:created xsi:type="dcterms:W3CDTF">2019-08-15T17:34:20Z</dcterms:created>
  <dcterms:modified xsi:type="dcterms:W3CDTF">2021-09-04T16:17:13Z</dcterms:modified>
</cp:coreProperties>
</file>