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77" r:id="rId3"/>
    <p:sldId id="378" r:id="rId4"/>
    <p:sldId id="392" r:id="rId5"/>
    <p:sldId id="393" r:id="rId6"/>
    <p:sldId id="394" r:id="rId7"/>
    <p:sldId id="386" r:id="rId8"/>
    <p:sldId id="388" r:id="rId9"/>
    <p:sldId id="389" r:id="rId10"/>
    <p:sldId id="395" r:id="rId11"/>
    <p:sldId id="369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6EA9E-26D2-4D13-91AB-CA56FA44D2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D90A197-3120-49E8-A5ED-A6E6742C0C7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b="1" dirty="0" smtClean="0">
              <a:solidFill>
                <a:schemeClr val="tx1"/>
              </a:solidFill>
            </a:rPr>
            <a:t>Políticas Públicas </a:t>
          </a:r>
          <a:r>
            <a:rPr lang="es-ES" dirty="0" smtClean="0">
              <a:solidFill>
                <a:schemeClr val="tx1"/>
              </a:solidFill>
            </a:rPr>
            <a:t>(</a:t>
          </a:r>
          <a:r>
            <a:rPr lang="es-ES" dirty="0" err="1" smtClean="0">
              <a:solidFill>
                <a:schemeClr val="tx1"/>
              </a:solidFill>
            </a:rPr>
            <a:t>Oszlak</a:t>
          </a:r>
          <a:r>
            <a:rPr lang="es-ES" dirty="0" smtClean="0">
              <a:solidFill>
                <a:schemeClr val="tx1"/>
              </a:solidFill>
            </a:rPr>
            <a:t> &amp; </a:t>
          </a:r>
          <a:r>
            <a:rPr lang="es-ES" dirty="0" err="1" smtClean="0">
              <a:solidFill>
                <a:schemeClr val="tx1"/>
              </a:solidFill>
            </a:rPr>
            <a:t>O’Donnell</a:t>
          </a:r>
          <a:r>
            <a:rPr lang="es-ES" dirty="0" smtClean="0">
              <a:solidFill>
                <a:schemeClr val="tx1"/>
              </a:solidFill>
            </a:rPr>
            <a:t>, 1995).</a:t>
          </a:r>
          <a:r>
            <a:rPr lang="es-MX" dirty="0" smtClean="0">
              <a:solidFill>
                <a:schemeClr val="tx1"/>
              </a:solidFill>
            </a:rPr>
            <a:t>.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s-AR" dirty="0">
            <a:solidFill>
              <a:schemeClr val="tx1"/>
            </a:solidFill>
          </a:endParaRPr>
        </a:p>
      </dgm:t>
    </dgm:pt>
    <dgm:pt modelId="{F5881187-417C-40B5-988E-334E6936B3DE}" type="parTrans" cxnId="{E865767D-45C2-4445-9D9B-015F74EF9A0F}">
      <dgm:prSet/>
      <dgm:spPr/>
      <dgm:t>
        <a:bodyPr/>
        <a:lstStyle/>
        <a:p>
          <a:endParaRPr lang="es-AR"/>
        </a:p>
      </dgm:t>
    </dgm:pt>
    <dgm:pt modelId="{B63FA3B1-A910-438C-931C-9074BDFD001F}" type="sibTrans" cxnId="{E865767D-45C2-4445-9D9B-015F74EF9A0F}">
      <dgm:prSet/>
      <dgm:spPr/>
      <dgm:t>
        <a:bodyPr/>
        <a:lstStyle/>
        <a:p>
          <a:endParaRPr lang="es-AR"/>
        </a:p>
      </dgm:t>
    </dgm:pt>
    <dgm:pt modelId="{CD9FBCBD-7FA9-46B9-9B2A-591611971B9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b="1" dirty="0" smtClean="0">
              <a:solidFill>
                <a:schemeClr val="tx1"/>
              </a:solidFill>
            </a:rPr>
            <a:t>Gobernanza</a:t>
          </a:r>
          <a:r>
            <a:rPr lang="es-MX" dirty="0" smtClean="0">
              <a:solidFill>
                <a:schemeClr val="tx1"/>
              </a:solidFill>
            </a:rPr>
            <a:t> </a:t>
          </a:r>
          <a:r>
            <a:rPr lang="es-ES" dirty="0" smtClean="0">
              <a:solidFill>
                <a:schemeClr val="tx1"/>
              </a:solidFill>
            </a:rPr>
            <a:t>(Aguilar Villanueva, 2006; </a:t>
          </a:r>
          <a:r>
            <a:rPr lang="es-ES" dirty="0" err="1" smtClean="0">
              <a:solidFill>
                <a:schemeClr val="tx1"/>
              </a:solidFill>
            </a:rPr>
            <a:t>Kooiman</a:t>
          </a:r>
          <a:r>
            <a:rPr lang="es-ES" dirty="0" smtClean="0">
              <a:solidFill>
                <a:schemeClr val="tx1"/>
              </a:solidFill>
            </a:rPr>
            <a:t>, 2003; </a:t>
          </a:r>
          <a:r>
            <a:rPr lang="es-ES" dirty="0" err="1" smtClean="0">
              <a:solidFill>
                <a:schemeClr val="tx1"/>
              </a:solidFill>
            </a:rPr>
            <a:t>Mayntz</a:t>
          </a:r>
          <a:r>
            <a:rPr lang="es-ES" dirty="0" smtClean="0">
              <a:solidFill>
                <a:schemeClr val="tx1"/>
              </a:solidFill>
            </a:rPr>
            <a:t>, 2006). </a:t>
          </a:r>
          <a:endParaRPr lang="es-AR" dirty="0">
            <a:solidFill>
              <a:schemeClr val="tx1"/>
            </a:solidFill>
          </a:endParaRPr>
        </a:p>
      </dgm:t>
    </dgm:pt>
    <dgm:pt modelId="{6F4B0630-534C-4119-BBFB-E061CB712596}" type="parTrans" cxnId="{08717E7E-8266-423E-B55D-BEA14334B761}">
      <dgm:prSet/>
      <dgm:spPr/>
      <dgm:t>
        <a:bodyPr/>
        <a:lstStyle/>
        <a:p>
          <a:endParaRPr lang="es-AR"/>
        </a:p>
      </dgm:t>
    </dgm:pt>
    <dgm:pt modelId="{25BFFD81-4F8D-430B-9925-9B8E3406CFE2}" type="sibTrans" cxnId="{08717E7E-8266-423E-B55D-BEA14334B761}">
      <dgm:prSet/>
      <dgm:spPr/>
      <dgm:t>
        <a:bodyPr/>
        <a:lstStyle/>
        <a:p>
          <a:endParaRPr lang="es-AR"/>
        </a:p>
      </dgm:t>
    </dgm:pt>
    <dgm:pt modelId="{760759DC-F3F2-44D6-8E05-FCC7308ED75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b="1" smtClean="0">
              <a:solidFill>
                <a:schemeClr val="tx1"/>
              </a:solidFill>
            </a:rPr>
            <a:t>Paradigmas y Políticas Públicas de CTI</a:t>
          </a:r>
          <a:r>
            <a:rPr lang="es-AR" b="1" smtClean="0">
              <a:solidFill>
                <a:schemeClr val="tx1"/>
              </a:solidFill>
            </a:rPr>
            <a:t> </a:t>
          </a:r>
          <a:r>
            <a:rPr lang="es-ES" smtClean="0">
              <a:solidFill>
                <a:schemeClr val="tx1"/>
              </a:solidFill>
            </a:rPr>
            <a:t>(Velho, 2009), Davyt &amp; Baptista (2014).</a:t>
          </a:r>
          <a:endParaRPr lang="es-AR">
            <a:solidFill>
              <a:schemeClr val="tx1"/>
            </a:solidFill>
          </a:endParaRPr>
        </a:p>
      </dgm:t>
    </dgm:pt>
    <dgm:pt modelId="{C49FA6F5-3B8D-44B3-8592-6821759FF1A9}" type="parTrans" cxnId="{C96FAA4A-9A80-4AAD-9395-154C03140F42}">
      <dgm:prSet/>
      <dgm:spPr/>
      <dgm:t>
        <a:bodyPr/>
        <a:lstStyle/>
        <a:p>
          <a:endParaRPr lang="es-AR"/>
        </a:p>
      </dgm:t>
    </dgm:pt>
    <dgm:pt modelId="{E7DFFE17-B825-4ECA-AD1E-7C7D022C2B3A}" type="sibTrans" cxnId="{C96FAA4A-9A80-4AAD-9395-154C03140F42}">
      <dgm:prSet/>
      <dgm:spPr/>
      <dgm:t>
        <a:bodyPr/>
        <a:lstStyle/>
        <a:p>
          <a:endParaRPr lang="es-AR"/>
        </a:p>
      </dgm:t>
    </dgm:pt>
    <dgm:pt modelId="{C770CE22-FEAC-47A4-89FE-D720DB11D5F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b="1" dirty="0" smtClean="0">
              <a:solidFill>
                <a:schemeClr val="tx1"/>
              </a:solidFill>
            </a:rPr>
            <a:t>Políticas (e instrumentos) explícitas e implícitas </a:t>
          </a:r>
          <a:r>
            <a:rPr lang="es-ES" dirty="0" smtClean="0">
              <a:solidFill>
                <a:schemeClr val="tx1"/>
              </a:solidFill>
            </a:rPr>
            <a:t>(Herrera, 1973), </a:t>
          </a:r>
          <a:r>
            <a:rPr lang="es-ES" i="1" dirty="0" smtClean="0">
              <a:solidFill>
                <a:schemeClr val="tx1"/>
              </a:solidFill>
            </a:rPr>
            <a:t>” </a:t>
          </a:r>
          <a:r>
            <a:rPr lang="es-ES" dirty="0" smtClean="0">
              <a:solidFill>
                <a:schemeClr val="tx1"/>
              </a:solidFill>
            </a:rPr>
            <a:t>(</a:t>
          </a:r>
          <a:r>
            <a:rPr lang="es-ES" dirty="0" err="1" smtClean="0">
              <a:solidFill>
                <a:schemeClr val="tx1"/>
              </a:solidFill>
            </a:rPr>
            <a:t>Sarthou</a:t>
          </a:r>
          <a:r>
            <a:rPr lang="es-ES" dirty="0" smtClean="0">
              <a:solidFill>
                <a:schemeClr val="tx1"/>
              </a:solidFill>
            </a:rPr>
            <a:t>, 2020, p. 136).</a:t>
          </a:r>
          <a:endParaRPr lang="es-AR" dirty="0">
            <a:solidFill>
              <a:schemeClr val="tx1"/>
            </a:solidFill>
          </a:endParaRPr>
        </a:p>
      </dgm:t>
    </dgm:pt>
    <dgm:pt modelId="{E07DCE89-BF9C-4AF8-A552-3A7F06A7CB68}" type="parTrans" cxnId="{61B6A5C0-52FC-4CCB-9646-F6A100994F59}">
      <dgm:prSet/>
      <dgm:spPr/>
      <dgm:t>
        <a:bodyPr/>
        <a:lstStyle/>
        <a:p>
          <a:endParaRPr lang="es-AR"/>
        </a:p>
      </dgm:t>
    </dgm:pt>
    <dgm:pt modelId="{CABC0BA3-EAE6-45BF-B9DF-C2357ACC748C}" type="sibTrans" cxnId="{61B6A5C0-52FC-4CCB-9646-F6A100994F59}">
      <dgm:prSet/>
      <dgm:spPr/>
      <dgm:t>
        <a:bodyPr/>
        <a:lstStyle/>
        <a:p>
          <a:endParaRPr lang="es-AR"/>
        </a:p>
      </dgm:t>
    </dgm:pt>
    <dgm:pt modelId="{45C03720-31B0-4495-97A2-655ED7313FB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S" b="1" dirty="0" smtClean="0">
              <a:solidFill>
                <a:schemeClr val="tx1"/>
              </a:solidFill>
            </a:rPr>
            <a:t>Culturas políticas</a:t>
          </a:r>
          <a:r>
            <a:rPr lang="es-ES" dirty="0" smtClean="0">
              <a:solidFill>
                <a:schemeClr val="tx1"/>
              </a:solidFill>
            </a:rPr>
            <a:t> (</a:t>
          </a:r>
          <a:r>
            <a:rPr lang="es-ES" dirty="0" err="1" smtClean="0">
              <a:solidFill>
                <a:schemeClr val="tx1"/>
              </a:solidFill>
            </a:rPr>
            <a:t>Elzinga</a:t>
          </a:r>
          <a:r>
            <a:rPr lang="es-ES" dirty="0" smtClean="0">
              <a:solidFill>
                <a:schemeClr val="tx1"/>
              </a:solidFill>
            </a:rPr>
            <a:t> &amp; </a:t>
          </a:r>
          <a:r>
            <a:rPr lang="es-ES" dirty="0" err="1" smtClean="0">
              <a:solidFill>
                <a:schemeClr val="tx1"/>
              </a:solidFill>
            </a:rPr>
            <a:t>Jamison</a:t>
          </a:r>
          <a:r>
            <a:rPr lang="es-ES" dirty="0" smtClean="0">
              <a:solidFill>
                <a:schemeClr val="tx1"/>
              </a:solidFill>
            </a:rPr>
            <a:t>, 1995)</a:t>
          </a:r>
          <a:endParaRPr lang="es-AR" dirty="0">
            <a:solidFill>
              <a:schemeClr val="tx1"/>
            </a:solidFill>
          </a:endParaRPr>
        </a:p>
      </dgm:t>
    </dgm:pt>
    <dgm:pt modelId="{B7BE2F0B-D41E-49FF-8147-ACEBCD2C20E2}" type="parTrans" cxnId="{A25C1D76-67AE-47CE-8C17-D9556BC8505B}">
      <dgm:prSet/>
      <dgm:spPr/>
      <dgm:t>
        <a:bodyPr/>
        <a:lstStyle/>
        <a:p>
          <a:endParaRPr lang="es-AR"/>
        </a:p>
      </dgm:t>
    </dgm:pt>
    <dgm:pt modelId="{06EF9E0C-287C-4EE5-A091-9BCB013965E8}" type="sibTrans" cxnId="{A25C1D76-67AE-47CE-8C17-D9556BC8505B}">
      <dgm:prSet/>
      <dgm:spPr/>
      <dgm:t>
        <a:bodyPr/>
        <a:lstStyle/>
        <a:p>
          <a:endParaRPr lang="es-AR"/>
        </a:p>
      </dgm:t>
    </dgm:pt>
    <dgm:pt modelId="{4D6B9D46-FEC1-4E7F-B558-ABC096700009}" type="pres">
      <dgm:prSet presAssocID="{2C56EA9E-26D2-4D13-91AB-CA56FA44D2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A1F4B32-860D-4933-A452-E239BE4C557F}" type="pres">
      <dgm:prSet presAssocID="{BD90A197-3120-49E8-A5ED-A6E6742C0C73}" presName="parentText" presStyleLbl="node1" presStyleIdx="0" presStyleCnt="5" custLinFactY="-544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1116400-838C-423D-AA34-6CFBD74BC2A3}" type="pres">
      <dgm:prSet presAssocID="{B63FA3B1-A910-438C-931C-9074BDFD001F}" presName="spacer" presStyleCnt="0"/>
      <dgm:spPr/>
    </dgm:pt>
    <dgm:pt modelId="{0EBFBB92-C7F5-4C83-9D53-C9F5775323A9}" type="pres">
      <dgm:prSet presAssocID="{CD9FBCBD-7FA9-46B9-9B2A-591611971B96}" presName="parentText" presStyleLbl="node1" presStyleIdx="1" presStyleCnt="5" custLinFactY="-463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C882360-E43E-4E2A-976D-F252E9059B97}" type="pres">
      <dgm:prSet presAssocID="{25BFFD81-4F8D-430B-9925-9B8E3406CFE2}" presName="spacer" presStyleCnt="0"/>
      <dgm:spPr/>
    </dgm:pt>
    <dgm:pt modelId="{151AC5B7-EA4B-47D5-9522-4D17410E5482}" type="pres">
      <dgm:prSet presAssocID="{760759DC-F3F2-44D6-8E05-FCC7308ED75D}" presName="parentText" presStyleLbl="node1" presStyleIdx="2" presStyleCnt="5" custLinFactY="-370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9904C7B-F152-4811-B184-73FF3ED510DD}" type="pres">
      <dgm:prSet presAssocID="{E7DFFE17-B825-4ECA-AD1E-7C7D022C2B3A}" presName="spacer" presStyleCnt="0"/>
      <dgm:spPr/>
    </dgm:pt>
    <dgm:pt modelId="{E065AA27-C97B-431F-B316-0D7EC5ACF019}" type="pres">
      <dgm:prSet presAssocID="{C770CE22-FEAC-47A4-89FE-D720DB11D5F7}" presName="parentText" presStyleLbl="node1" presStyleIdx="3" presStyleCnt="5" custLinFactY="-253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FDC830C-1EE4-4BDF-A3C5-20C254B0D3E1}" type="pres">
      <dgm:prSet presAssocID="{CABC0BA3-EAE6-45BF-B9DF-C2357ACC748C}" presName="spacer" presStyleCnt="0"/>
      <dgm:spPr/>
    </dgm:pt>
    <dgm:pt modelId="{9B5B93AA-4F98-4F15-AB60-7CE08DFBFC67}" type="pres">
      <dgm:prSet presAssocID="{45C03720-31B0-4495-97A2-655ED7313FB3}" presName="parentText" presStyleLbl="node1" presStyleIdx="4" presStyleCnt="5" custLinFactY="-89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43B42BF-A0ED-4C07-9A29-01726EFAE86F}" type="presOf" srcId="{45C03720-31B0-4495-97A2-655ED7313FB3}" destId="{9B5B93AA-4F98-4F15-AB60-7CE08DFBFC67}" srcOrd="0" destOrd="0" presId="urn:microsoft.com/office/officeart/2005/8/layout/vList2"/>
    <dgm:cxn modelId="{F2F986CD-4FF7-4CC9-8775-0BB0F6C7F597}" type="presOf" srcId="{2C56EA9E-26D2-4D13-91AB-CA56FA44D25B}" destId="{4D6B9D46-FEC1-4E7F-B558-ABC096700009}" srcOrd="0" destOrd="0" presId="urn:microsoft.com/office/officeart/2005/8/layout/vList2"/>
    <dgm:cxn modelId="{549F2B65-01C5-4076-99A8-29A72910A582}" type="presOf" srcId="{BD90A197-3120-49E8-A5ED-A6E6742C0C73}" destId="{DA1F4B32-860D-4933-A452-E239BE4C557F}" srcOrd="0" destOrd="0" presId="urn:microsoft.com/office/officeart/2005/8/layout/vList2"/>
    <dgm:cxn modelId="{D991252D-FD72-48D8-8B3A-B37849985F41}" type="presOf" srcId="{CD9FBCBD-7FA9-46B9-9B2A-591611971B96}" destId="{0EBFBB92-C7F5-4C83-9D53-C9F5775323A9}" srcOrd="0" destOrd="0" presId="urn:microsoft.com/office/officeart/2005/8/layout/vList2"/>
    <dgm:cxn modelId="{C96FAA4A-9A80-4AAD-9395-154C03140F42}" srcId="{2C56EA9E-26D2-4D13-91AB-CA56FA44D25B}" destId="{760759DC-F3F2-44D6-8E05-FCC7308ED75D}" srcOrd="2" destOrd="0" parTransId="{C49FA6F5-3B8D-44B3-8592-6821759FF1A9}" sibTransId="{E7DFFE17-B825-4ECA-AD1E-7C7D022C2B3A}"/>
    <dgm:cxn modelId="{61B6A5C0-52FC-4CCB-9646-F6A100994F59}" srcId="{2C56EA9E-26D2-4D13-91AB-CA56FA44D25B}" destId="{C770CE22-FEAC-47A4-89FE-D720DB11D5F7}" srcOrd="3" destOrd="0" parTransId="{E07DCE89-BF9C-4AF8-A552-3A7F06A7CB68}" sibTransId="{CABC0BA3-EAE6-45BF-B9DF-C2357ACC748C}"/>
    <dgm:cxn modelId="{E865767D-45C2-4445-9D9B-015F74EF9A0F}" srcId="{2C56EA9E-26D2-4D13-91AB-CA56FA44D25B}" destId="{BD90A197-3120-49E8-A5ED-A6E6742C0C73}" srcOrd="0" destOrd="0" parTransId="{F5881187-417C-40B5-988E-334E6936B3DE}" sibTransId="{B63FA3B1-A910-438C-931C-9074BDFD001F}"/>
    <dgm:cxn modelId="{08717E7E-8266-423E-B55D-BEA14334B761}" srcId="{2C56EA9E-26D2-4D13-91AB-CA56FA44D25B}" destId="{CD9FBCBD-7FA9-46B9-9B2A-591611971B96}" srcOrd="1" destOrd="0" parTransId="{6F4B0630-534C-4119-BBFB-E061CB712596}" sibTransId="{25BFFD81-4F8D-430B-9925-9B8E3406CFE2}"/>
    <dgm:cxn modelId="{A25C1D76-67AE-47CE-8C17-D9556BC8505B}" srcId="{2C56EA9E-26D2-4D13-91AB-CA56FA44D25B}" destId="{45C03720-31B0-4495-97A2-655ED7313FB3}" srcOrd="4" destOrd="0" parTransId="{B7BE2F0B-D41E-49FF-8147-ACEBCD2C20E2}" sibTransId="{06EF9E0C-287C-4EE5-A091-9BCB013965E8}"/>
    <dgm:cxn modelId="{D200750E-777A-46BA-8D1E-9F9A7C0DDB9C}" type="presOf" srcId="{C770CE22-FEAC-47A4-89FE-D720DB11D5F7}" destId="{E065AA27-C97B-431F-B316-0D7EC5ACF019}" srcOrd="0" destOrd="0" presId="urn:microsoft.com/office/officeart/2005/8/layout/vList2"/>
    <dgm:cxn modelId="{0B9AC1F5-5A85-4C9F-9838-181020CBD8FC}" type="presOf" srcId="{760759DC-F3F2-44D6-8E05-FCC7308ED75D}" destId="{151AC5B7-EA4B-47D5-9522-4D17410E5482}" srcOrd="0" destOrd="0" presId="urn:microsoft.com/office/officeart/2005/8/layout/vList2"/>
    <dgm:cxn modelId="{9835AC79-673C-452E-89E8-41779E7197D3}" type="presParOf" srcId="{4D6B9D46-FEC1-4E7F-B558-ABC096700009}" destId="{DA1F4B32-860D-4933-A452-E239BE4C557F}" srcOrd="0" destOrd="0" presId="urn:microsoft.com/office/officeart/2005/8/layout/vList2"/>
    <dgm:cxn modelId="{E465BBB9-2488-471E-AAC8-B6202C21AD33}" type="presParOf" srcId="{4D6B9D46-FEC1-4E7F-B558-ABC096700009}" destId="{F1116400-838C-423D-AA34-6CFBD74BC2A3}" srcOrd="1" destOrd="0" presId="urn:microsoft.com/office/officeart/2005/8/layout/vList2"/>
    <dgm:cxn modelId="{36AFE6BF-D00E-479C-B3B0-BA4020A59263}" type="presParOf" srcId="{4D6B9D46-FEC1-4E7F-B558-ABC096700009}" destId="{0EBFBB92-C7F5-4C83-9D53-C9F5775323A9}" srcOrd="2" destOrd="0" presId="urn:microsoft.com/office/officeart/2005/8/layout/vList2"/>
    <dgm:cxn modelId="{E6E808A5-F572-4B1E-B47D-95ACDEFDEC27}" type="presParOf" srcId="{4D6B9D46-FEC1-4E7F-B558-ABC096700009}" destId="{FC882360-E43E-4E2A-976D-F252E9059B97}" srcOrd="3" destOrd="0" presId="urn:microsoft.com/office/officeart/2005/8/layout/vList2"/>
    <dgm:cxn modelId="{FFE2CF9E-589D-4C4A-A153-E20F5AA0A897}" type="presParOf" srcId="{4D6B9D46-FEC1-4E7F-B558-ABC096700009}" destId="{151AC5B7-EA4B-47D5-9522-4D17410E5482}" srcOrd="4" destOrd="0" presId="urn:microsoft.com/office/officeart/2005/8/layout/vList2"/>
    <dgm:cxn modelId="{CDCA8891-403D-4E2B-A146-D662489AAF3E}" type="presParOf" srcId="{4D6B9D46-FEC1-4E7F-B558-ABC096700009}" destId="{39904C7B-F152-4811-B184-73FF3ED510DD}" srcOrd="5" destOrd="0" presId="urn:microsoft.com/office/officeart/2005/8/layout/vList2"/>
    <dgm:cxn modelId="{B2F17CDC-720C-4193-908B-8D0F031EEE12}" type="presParOf" srcId="{4D6B9D46-FEC1-4E7F-B558-ABC096700009}" destId="{E065AA27-C97B-431F-B316-0D7EC5ACF019}" srcOrd="6" destOrd="0" presId="urn:microsoft.com/office/officeart/2005/8/layout/vList2"/>
    <dgm:cxn modelId="{84902A97-F008-4D06-B28C-5C46C4EF0826}" type="presParOf" srcId="{4D6B9D46-FEC1-4E7F-B558-ABC096700009}" destId="{5FDC830C-1EE4-4BDF-A3C5-20C254B0D3E1}" srcOrd="7" destOrd="0" presId="urn:microsoft.com/office/officeart/2005/8/layout/vList2"/>
    <dgm:cxn modelId="{A6A9B72D-9D0A-4C04-B3B6-8C8229096724}" type="presParOf" srcId="{4D6B9D46-FEC1-4E7F-B558-ABC096700009}" destId="{9B5B93AA-4F98-4F15-AB60-7CE08DFBFC6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A9309-85B7-49CD-B70E-2E6E50ACEB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AR"/>
        </a:p>
      </dgm:t>
    </dgm:pt>
    <dgm:pt modelId="{D2E57BC7-2069-45A5-9E1B-9A558775881D}">
      <dgm:prSet custT="1"/>
      <dgm:spPr/>
      <dgm:t>
        <a:bodyPr/>
        <a:lstStyle/>
        <a:p>
          <a:pPr algn="ctr" rtl="0"/>
          <a:r>
            <a:rPr lang="es-MX" sz="2800" b="1" dirty="0" smtClean="0"/>
            <a:t>Abordaje conceptual</a:t>
          </a:r>
          <a:endParaRPr lang="es-AR" sz="2800" dirty="0"/>
        </a:p>
      </dgm:t>
    </dgm:pt>
    <dgm:pt modelId="{1DA4EDA4-A27E-436A-955B-241EE0F8346E}" type="parTrans" cxnId="{087A7B94-FE8F-4EC4-9786-7266DE065E29}">
      <dgm:prSet/>
      <dgm:spPr/>
      <dgm:t>
        <a:bodyPr/>
        <a:lstStyle/>
        <a:p>
          <a:endParaRPr lang="es-AR"/>
        </a:p>
      </dgm:t>
    </dgm:pt>
    <dgm:pt modelId="{ED195D07-D573-4D40-B20D-55866335348F}" type="sibTrans" cxnId="{087A7B94-FE8F-4EC4-9786-7266DE065E29}">
      <dgm:prSet/>
      <dgm:spPr/>
      <dgm:t>
        <a:bodyPr/>
        <a:lstStyle/>
        <a:p>
          <a:endParaRPr lang="es-AR"/>
        </a:p>
      </dgm:t>
    </dgm:pt>
    <dgm:pt modelId="{3A6976D5-1414-4FE8-B4B9-CD92674D88F3}" type="pres">
      <dgm:prSet presAssocID="{049A9309-85B7-49CD-B70E-2E6E50ACEB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3EC01AF-26B4-4876-977D-20E5F683F78A}" type="pres">
      <dgm:prSet presAssocID="{D2E57BC7-2069-45A5-9E1B-9A55877588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5930CFC-F9D6-4A9D-89B8-8F2A66598505}" type="presOf" srcId="{049A9309-85B7-49CD-B70E-2E6E50ACEB4E}" destId="{3A6976D5-1414-4FE8-B4B9-CD92674D88F3}" srcOrd="0" destOrd="0" presId="urn:microsoft.com/office/officeart/2005/8/layout/vList2"/>
    <dgm:cxn modelId="{087A7B94-FE8F-4EC4-9786-7266DE065E29}" srcId="{049A9309-85B7-49CD-B70E-2E6E50ACEB4E}" destId="{D2E57BC7-2069-45A5-9E1B-9A558775881D}" srcOrd="0" destOrd="0" parTransId="{1DA4EDA4-A27E-436A-955B-241EE0F8346E}" sibTransId="{ED195D07-D573-4D40-B20D-55866335348F}"/>
    <dgm:cxn modelId="{F255AC2F-C768-47F0-A433-487147F26E0E}" type="presOf" srcId="{D2E57BC7-2069-45A5-9E1B-9A558775881D}" destId="{63EC01AF-26B4-4876-977D-20E5F683F78A}" srcOrd="0" destOrd="0" presId="urn:microsoft.com/office/officeart/2005/8/layout/vList2"/>
    <dgm:cxn modelId="{162CA313-FFEE-443F-949C-B9C814FA4004}" type="presParOf" srcId="{3A6976D5-1414-4FE8-B4B9-CD92674D88F3}" destId="{63EC01AF-26B4-4876-977D-20E5F683F7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F4B32-860D-4933-A452-E239BE4C557F}">
      <dsp:nvSpPr>
        <dsp:cNvPr id="0" name=""/>
        <dsp:cNvSpPr/>
      </dsp:nvSpPr>
      <dsp:spPr>
        <a:xfrm>
          <a:off x="0" y="77285"/>
          <a:ext cx="11041227" cy="55165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</a:rPr>
            <a:t>Políticas Públicas </a:t>
          </a:r>
          <a:r>
            <a:rPr lang="es-ES" sz="2300" kern="1200" dirty="0" smtClean="0">
              <a:solidFill>
                <a:schemeClr val="tx1"/>
              </a:solidFill>
            </a:rPr>
            <a:t>(</a:t>
          </a:r>
          <a:r>
            <a:rPr lang="es-ES" sz="2300" kern="1200" dirty="0" err="1" smtClean="0">
              <a:solidFill>
                <a:schemeClr val="tx1"/>
              </a:solidFill>
            </a:rPr>
            <a:t>Oszlak</a:t>
          </a:r>
          <a:r>
            <a:rPr lang="es-ES" sz="2300" kern="1200" dirty="0" smtClean="0">
              <a:solidFill>
                <a:schemeClr val="tx1"/>
              </a:solidFill>
            </a:rPr>
            <a:t> &amp; </a:t>
          </a:r>
          <a:r>
            <a:rPr lang="es-ES" sz="2300" kern="1200" dirty="0" err="1" smtClean="0">
              <a:solidFill>
                <a:schemeClr val="tx1"/>
              </a:solidFill>
            </a:rPr>
            <a:t>O’Donnell</a:t>
          </a:r>
          <a:r>
            <a:rPr lang="es-ES" sz="2300" kern="1200" dirty="0" smtClean="0">
              <a:solidFill>
                <a:schemeClr val="tx1"/>
              </a:solidFill>
            </a:rPr>
            <a:t>, 1995).</a:t>
          </a:r>
          <a:r>
            <a:rPr lang="es-MX" sz="2300" kern="1200" dirty="0" smtClean="0">
              <a:solidFill>
                <a:schemeClr val="tx1"/>
              </a:solidFill>
            </a:rPr>
            <a:t>.</a:t>
          </a:r>
          <a:r>
            <a:rPr lang="en-US" sz="2300" kern="1200" dirty="0" smtClean="0">
              <a:solidFill>
                <a:schemeClr val="tx1"/>
              </a:solidFill>
            </a:rPr>
            <a:t>.</a:t>
          </a:r>
          <a:endParaRPr lang="es-AR" sz="2300" kern="1200" dirty="0">
            <a:solidFill>
              <a:schemeClr val="tx1"/>
            </a:solidFill>
          </a:endParaRPr>
        </a:p>
      </dsp:txBody>
      <dsp:txXfrm>
        <a:off x="26930" y="104215"/>
        <a:ext cx="10987367" cy="497795"/>
      </dsp:txXfrm>
    </dsp:sp>
    <dsp:sp modelId="{0EBFBB92-C7F5-4C83-9D53-C9F5775323A9}">
      <dsp:nvSpPr>
        <dsp:cNvPr id="0" name=""/>
        <dsp:cNvSpPr/>
      </dsp:nvSpPr>
      <dsp:spPr>
        <a:xfrm>
          <a:off x="0" y="739655"/>
          <a:ext cx="11041227" cy="55165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</a:rPr>
            <a:t>Gobernanza</a:t>
          </a:r>
          <a:r>
            <a:rPr lang="es-MX" sz="2300" kern="1200" dirty="0" smtClean="0">
              <a:solidFill>
                <a:schemeClr val="tx1"/>
              </a:solidFill>
            </a:rPr>
            <a:t> </a:t>
          </a:r>
          <a:r>
            <a:rPr lang="es-ES" sz="2300" kern="1200" dirty="0" smtClean="0">
              <a:solidFill>
                <a:schemeClr val="tx1"/>
              </a:solidFill>
            </a:rPr>
            <a:t>(Aguilar Villanueva, 2006; </a:t>
          </a:r>
          <a:r>
            <a:rPr lang="es-ES" sz="2300" kern="1200" dirty="0" err="1" smtClean="0">
              <a:solidFill>
                <a:schemeClr val="tx1"/>
              </a:solidFill>
            </a:rPr>
            <a:t>Kooiman</a:t>
          </a:r>
          <a:r>
            <a:rPr lang="es-ES" sz="2300" kern="1200" dirty="0" smtClean="0">
              <a:solidFill>
                <a:schemeClr val="tx1"/>
              </a:solidFill>
            </a:rPr>
            <a:t>, 2003; </a:t>
          </a:r>
          <a:r>
            <a:rPr lang="es-ES" sz="2300" kern="1200" dirty="0" err="1" smtClean="0">
              <a:solidFill>
                <a:schemeClr val="tx1"/>
              </a:solidFill>
            </a:rPr>
            <a:t>Mayntz</a:t>
          </a:r>
          <a:r>
            <a:rPr lang="es-ES" sz="2300" kern="1200" dirty="0" smtClean="0">
              <a:solidFill>
                <a:schemeClr val="tx1"/>
              </a:solidFill>
            </a:rPr>
            <a:t>, 2006). </a:t>
          </a:r>
          <a:endParaRPr lang="es-AR" sz="2300" kern="1200" dirty="0">
            <a:solidFill>
              <a:schemeClr val="tx1"/>
            </a:solidFill>
          </a:endParaRPr>
        </a:p>
      </dsp:txBody>
      <dsp:txXfrm>
        <a:off x="26930" y="766585"/>
        <a:ext cx="10987367" cy="497795"/>
      </dsp:txXfrm>
    </dsp:sp>
    <dsp:sp modelId="{151AC5B7-EA4B-47D5-9522-4D17410E5482}">
      <dsp:nvSpPr>
        <dsp:cNvPr id="0" name=""/>
        <dsp:cNvSpPr/>
      </dsp:nvSpPr>
      <dsp:spPr>
        <a:xfrm>
          <a:off x="0" y="1409074"/>
          <a:ext cx="11041227" cy="55165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smtClean="0">
              <a:solidFill>
                <a:schemeClr val="tx1"/>
              </a:solidFill>
            </a:rPr>
            <a:t>Paradigmas y Políticas Públicas de CTI</a:t>
          </a:r>
          <a:r>
            <a:rPr lang="es-AR" sz="2300" b="1" kern="1200" smtClean="0">
              <a:solidFill>
                <a:schemeClr val="tx1"/>
              </a:solidFill>
            </a:rPr>
            <a:t> </a:t>
          </a:r>
          <a:r>
            <a:rPr lang="es-ES" sz="2300" kern="1200" smtClean="0">
              <a:solidFill>
                <a:schemeClr val="tx1"/>
              </a:solidFill>
            </a:rPr>
            <a:t>(Velho, 2009), Davyt &amp; Baptista (2014).</a:t>
          </a:r>
          <a:endParaRPr lang="es-AR" sz="2300" kern="1200">
            <a:solidFill>
              <a:schemeClr val="tx1"/>
            </a:solidFill>
          </a:endParaRPr>
        </a:p>
      </dsp:txBody>
      <dsp:txXfrm>
        <a:off x="26930" y="1436004"/>
        <a:ext cx="10987367" cy="497795"/>
      </dsp:txXfrm>
    </dsp:sp>
    <dsp:sp modelId="{E065AA27-C97B-431F-B316-0D7EC5ACF019}">
      <dsp:nvSpPr>
        <dsp:cNvPr id="0" name=""/>
        <dsp:cNvSpPr/>
      </dsp:nvSpPr>
      <dsp:spPr>
        <a:xfrm>
          <a:off x="0" y="2091381"/>
          <a:ext cx="11041227" cy="55165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</a:rPr>
            <a:t>Políticas (e instrumentos) explícitas e implícitas </a:t>
          </a:r>
          <a:r>
            <a:rPr lang="es-ES" sz="2300" kern="1200" dirty="0" smtClean="0">
              <a:solidFill>
                <a:schemeClr val="tx1"/>
              </a:solidFill>
            </a:rPr>
            <a:t>(Herrera, 1973), </a:t>
          </a:r>
          <a:r>
            <a:rPr lang="es-ES" sz="2300" i="1" kern="1200" dirty="0" smtClean="0">
              <a:solidFill>
                <a:schemeClr val="tx1"/>
              </a:solidFill>
            </a:rPr>
            <a:t>” </a:t>
          </a:r>
          <a:r>
            <a:rPr lang="es-ES" sz="2300" kern="1200" dirty="0" smtClean="0">
              <a:solidFill>
                <a:schemeClr val="tx1"/>
              </a:solidFill>
            </a:rPr>
            <a:t>(</a:t>
          </a:r>
          <a:r>
            <a:rPr lang="es-ES" sz="2300" kern="1200" dirty="0" err="1" smtClean="0">
              <a:solidFill>
                <a:schemeClr val="tx1"/>
              </a:solidFill>
            </a:rPr>
            <a:t>Sarthou</a:t>
          </a:r>
          <a:r>
            <a:rPr lang="es-ES" sz="2300" kern="1200" dirty="0" smtClean="0">
              <a:solidFill>
                <a:schemeClr val="tx1"/>
              </a:solidFill>
            </a:rPr>
            <a:t>, 2020, p. 136).</a:t>
          </a:r>
          <a:endParaRPr lang="es-AR" sz="2300" kern="1200" dirty="0">
            <a:solidFill>
              <a:schemeClr val="tx1"/>
            </a:solidFill>
          </a:endParaRPr>
        </a:p>
      </dsp:txBody>
      <dsp:txXfrm>
        <a:off x="26930" y="2118311"/>
        <a:ext cx="10987367" cy="497795"/>
      </dsp:txXfrm>
    </dsp:sp>
    <dsp:sp modelId="{9B5B93AA-4F98-4F15-AB60-7CE08DFBFC67}">
      <dsp:nvSpPr>
        <dsp:cNvPr id="0" name=""/>
        <dsp:cNvSpPr/>
      </dsp:nvSpPr>
      <dsp:spPr>
        <a:xfrm>
          <a:off x="0" y="2799460"/>
          <a:ext cx="11041227" cy="55165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</a:rPr>
            <a:t>Culturas políticas</a:t>
          </a:r>
          <a:r>
            <a:rPr lang="es-ES" sz="2300" kern="1200" dirty="0" smtClean="0">
              <a:solidFill>
                <a:schemeClr val="tx1"/>
              </a:solidFill>
            </a:rPr>
            <a:t> (</a:t>
          </a:r>
          <a:r>
            <a:rPr lang="es-ES" sz="2300" kern="1200" dirty="0" err="1" smtClean="0">
              <a:solidFill>
                <a:schemeClr val="tx1"/>
              </a:solidFill>
            </a:rPr>
            <a:t>Elzinga</a:t>
          </a:r>
          <a:r>
            <a:rPr lang="es-ES" sz="2300" kern="1200" dirty="0" smtClean="0">
              <a:solidFill>
                <a:schemeClr val="tx1"/>
              </a:solidFill>
            </a:rPr>
            <a:t> &amp; </a:t>
          </a:r>
          <a:r>
            <a:rPr lang="es-ES" sz="2300" kern="1200" dirty="0" err="1" smtClean="0">
              <a:solidFill>
                <a:schemeClr val="tx1"/>
              </a:solidFill>
            </a:rPr>
            <a:t>Jamison</a:t>
          </a:r>
          <a:r>
            <a:rPr lang="es-ES" sz="2300" kern="1200" dirty="0" smtClean="0">
              <a:solidFill>
                <a:schemeClr val="tx1"/>
              </a:solidFill>
            </a:rPr>
            <a:t>, 1995)</a:t>
          </a:r>
          <a:endParaRPr lang="es-AR" sz="2300" kern="1200" dirty="0">
            <a:solidFill>
              <a:schemeClr val="tx1"/>
            </a:solidFill>
          </a:endParaRPr>
        </a:p>
      </dsp:txBody>
      <dsp:txXfrm>
        <a:off x="26930" y="2826390"/>
        <a:ext cx="10987367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C01AF-26B4-4876-977D-20E5F683F78A}">
      <dsp:nvSpPr>
        <dsp:cNvPr id="0" name=""/>
        <dsp:cNvSpPr/>
      </dsp:nvSpPr>
      <dsp:spPr>
        <a:xfrm>
          <a:off x="0" y="138"/>
          <a:ext cx="10921803" cy="584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/>
            <a:t>Abordaje conceptual</a:t>
          </a:r>
          <a:endParaRPr lang="es-AR" sz="2800" kern="1200" dirty="0"/>
        </a:p>
      </dsp:txBody>
      <dsp:txXfrm>
        <a:off x="28533" y="28671"/>
        <a:ext cx="10864737" cy="527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F532-8681-4BB0-863C-037ACC4B365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E2F3-3D38-4F2F-82C2-6F95441396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767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F532-8681-4BB0-863C-037ACC4B365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E2F3-3D38-4F2F-82C2-6F95441396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199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F532-8681-4BB0-863C-037ACC4B365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E2F3-3D38-4F2F-82C2-6F95441396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775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F532-8681-4BB0-863C-037ACC4B365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E2F3-3D38-4F2F-82C2-6F95441396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746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F532-8681-4BB0-863C-037ACC4B365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E2F3-3D38-4F2F-82C2-6F95441396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696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F532-8681-4BB0-863C-037ACC4B365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E2F3-3D38-4F2F-82C2-6F95441396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414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F532-8681-4BB0-863C-037ACC4B365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E2F3-3D38-4F2F-82C2-6F95441396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416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F532-8681-4BB0-863C-037ACC4B365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E2F3-3D38-4F2F-82C2-6F95441396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73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F532-8681-4BB0-863C-037ACC4B365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E2F3-3D38-4F2F-82C2-6F95441396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550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F532-8681-4BB0-863C-037ACC4B365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E2F3-3D38-4F2F-82C2-6F95441396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66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F532-8681-4BB0-863C-037ACC4B365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E2F3-3D38-4F2F-82C2-6F95441396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148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F532-8681-4BB0-863C-037ACC4B365D}" type="datetimeFigureOut">
              <a:rPr lang="es-AR" smtClean="0"/>
              <a:t>27/11/2023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E2F3-3D38-4F2F-82C2-6F95441396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892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 descr="plantilla separador v02 ppt-unrn-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142837" y="898730"/>
            <a:ext cx="8521991" cy="1789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95537" y="836712"/>
            <a:ext cx="11517423" cy="5904656"/>
          </a:xfrm>
        </p:spPr>
        <p:txBody>
          <a:bodyPr/>
          <a:lstStyle/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</a:rPr>
              <a:t>Políticas </a:t>
            </a:r>
            <a:r>
              <a:rPr lang="es-MX" dirty="0">
                <a:solidFill>
                  <a:schemeClr val="bg1"/>
                </a:solidFill>
              </a:rPr>
              <a:t>Públicas de Ciencia y </a:t>
            </a:r>
            <a:r>
              <a:rPr lang="es-MX" dirty="0" smtClean="0">
                <a:solidFill>
                  <a:schemeClr val="bg1"/>
                </a:solidFill>
              </a:rPr>
              <a:t>Tecnología en la década del 80. </a:t>
            </a: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</a:rPr>
              <a:t>Una </a:t>
            </a:r>
            <a:r>
              <a:rPr lang="es-MX" dirty="0">
                <a:solidFill>
                  <a:schemeClr val="bg1"/>
                </a:solidFill>
              </a:rPr>
              <a:t>comparación entre España y </a:t>
            </a:r>
            <a:r>
              <a:rPr lang="es-MX" dirty="0" smtClean="0">
                <a:solidFill>
                  <a:schemeClr val="bg1"/>
                </a:solidFill>
              </a:rPr>
              <a:t>Argentina.</a:t>
            </a:r>
          </a:p>
          <a:p>
            <a:pPr marL="0" indent="0" algn="ctr">
              <a:buNone/>
            </a:pPr>
            <a:endParaRPr lang="es-MX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sz="2000" dirty="0" smtClean="0">
                <a:solidFill>
                  <a:schemeClr val="bg1"/>
                </a:solidFill>
              </a:rPr>
              <a:t>Esta investigación forma parte de </a:t>
            </a:r>
            <a:r>
              <a:rPr lang="es-MX" sz="2000" dirty="0">
                <a:solidFill>
                  <a:schemeClr val="bg1"/>
                </a:solidFill>
              </a:rPr>
              <a:t>l</a:t>
            </a:r>
            <a:r>
              <a:rPr lang="es-MX" sz="2000" dirty="0" smtClean="0">
                <a:solidFill>
                  <a:schemeClr val="bg1"/>
                </a:solidFill>
              </a:rPr>
              <a:t>a tesis doctoral </a:t>
            </a:r>
            <a:r>
              <a:rPr lang="es-MX" sz="2000" dirty="0">
                <a:solidFill>
                  <a:schemeClr val="bg1"/>
                </a:solidFill>
              </a:rPr>
              <a:t>:</a:t>
            </a:r>
            <a:endParaRPr lang="es-MX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sz="2000" dirty="0" smtClean="0">
                <a:solidFill>
                  <a:schemeClr val="bg1"/>
                </a:solidFill>
              </a:rPr>
              <a:t>«Políticas </a:t>
            </a:r>
            <a:r>
              <a:rPr lang="es-MX" sz="2000" dirty="0">
                <a:solidFill>
                  <a:schemeClr val="bg1"/>
                </a:solidFill>
              </a:rPr>
              <a:t>Públicas de Ciencia y Tecnología. Una comparación entre España y Argentina (</a:t>
            </a:r>
            <a:r>
              <a:rPr lang="es-MX" sz="2000" dirty="0" smtClean="0">
                <a:solidFill>
                  <a:schemeClr val="bg1"/>
                </a:solidFill>
              </a:rPr>
              <a:t>1982-2015)».</a:t>
            </a:r>
          </a:p>
          <a:p>
            <a:pPr marL="0" indent="0">
              <a:buNone/>
            </a:pPr>
            <a:endParaRPr lang="es-MX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sz="2000" dirty="0" smtClean="0">
                <a:solidFill>
                  <a:schemeClr val="bg1"/>
                </a:solidFill>
              </a:rPr>
              <a:t>Daniel </a:t>
            </a:r>
            <a:r>
              <a:rPr lang="es-MX" sz="2000" dirty="0" err="1" smtClean="0">
                <a:solidFill>
                  <a:schemeClr val="bg1"/>
                </a:solidFill>
              </a:rPr>
              <a:t>Natapof</a:t>
            </a:r>
            <a:r>
              <a:rPr lang="es-MX" sz="2000" dirty="0" smtClean="0">
                <a:solidFill>
                  <a:schemeClr val="bg1"/>
                </a:solidFill>
              </a:rPr>
              <a:t>: Lic. en Sociología (UBA). Becario doctoral CONICET.</a:t>
            </a:r>
          </a:p>
          <a:p>
            <a:pPr marL="0" indent="0">
              <a:buNone/>
            </a:pPr>
            <a:r>
              <a:rPr lang="es-MX" sz="2000" dirty="0" smtClean="0">
                <a:solidFill>
                  <a:schemeClr val="bg1"/>
                </a:solidFill>
              </a:rPr>
              <a:t>dnatapof@unrn.edu.ar</a:t>
            </a:r>
          </a:p>
          <a:p>
            <a:pPr marL="0" indent="0">
              <a:buNone/>
            </a:pPr>
            <a:r>
              <a:rPr lang="es-MX" sz="2000" dirty="0" smtClean="0">
                <a:solidFill>
                  <a:schemeClr val="bg1"/>
                </a:solidFill>
              </a:rPr>
              <a:t>Lugar de trabajo: CITECDE – UNRN.</a:t>
            </a:r>
          </a:p>
          <a:p>
            <a:pPr marL="0" indent="0">
              <a:buNone/>
            </a:pPr>
            <a:r>
              <a:rPr lang="es-MX" sz="2000" dirty="0" smtClean="0">
                <a:solidFill>
                  <a:schemeClr val="bg1"/>
                </a:solidFill>
              </a:rPr>
              <a:t>Director de Tesis: Dr. Diego </a:t>
            </a:r>
            <a:r>
              <a:rPr lang="es-MX" sz="2000" dirty="0" err="1" smtClean="0">
                <a:solidFill>
                  <a:schemeClr val="bg1"/>
                </a:solidFill>
              </a:rPr>
              <a:t>Aguiar</a:t>
            </a:r>
            <a:r>
              <a:rPr lang="es-MX" sz="2000" dirty="0" smtClean="0">
                <a:solidFill>
                  <a:schemeClr val="bg1"/>
                </a:solidFill>
              </a:rPr>
              <a:t>.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73" y="280095"/>
            <a:ext cx="40544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448" y="280095"/>
            <a:ext cx="11033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7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 txBox="1">
            <a:spLocks/>
          </p:cNvSpPr>
          <p:nvPr/>
        </p:nvSpPr>
        <p:spPr>
          <a:xfrm>
            <a:off x="6689466" y="4324654"/>
            <a:ext cx="5188108" cy="61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endParaRPr lang="es-MX" sz="18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MX" sz="1800" dirty="0" smtClean="0"/>
          </a:p>
        </p:txBody>
      </p:sp>
      <p:sp>
        <p:nvSpPr>
          <p:cNvPr id="22" name="21 Rectángulo redondeado"/>
          <p:cNvSpPr/>
          <p:nvPr/>
        </p:nvSpPr>
        <p:spPr>
          <a:xfrm>
            <a:off x="371337" y="3157133"/>
            <a:ext cx="11506237" cy="6133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Rectángulo redondeado"/>
          <p:cNvSpPr/>
          <p:nvPr/>
        </p:nvSpPr>
        <p:spPr>
          <a:xfrm>
            <a:off x="371337" y="1806600"/>
            <a:ext cx="11516968" cy="120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610294"/>
            <a:ext cx="1327962" cy="163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6518028" y="1959223"/>
            <a:ext cx="5148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Argentina: Normativa orientada al ámbito educativo y a la normalización de diversas situaciones generadas por la última dictadura </a:t>
            </a:r>
            <a:r>
              <a:rPr lang="es-MX" dirty="0" smtClean="0"/>
              <a:t>militar.</a:t>
            </a:r>
            <a:endParaRPr lang="es-MX" dirty="0"/>
          </a:p>
        </p:txBody>
      </p:sp>
      <p:sp>
        <p:nvSpPr>
          <p:cNvPr id="18" name="17 Rectángulo"/>
          <p:cNvSpPr/>
          <p:nvPr/>
        </p:nvSpPr>
        <p:spPr>
          <a:xfrm>
            <a:off x="495953" y="1820724"/>
            <a:ext cx="4861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España: Leyes: Orgánica de Reforma Universitaria; Reconversión y Reindustrialización; Reguladora del Derecho a la Educación; “Ley de la Ciencia”; Patentes; Propiedad Intelectual.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76294" y="3272334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En España Plan de I+D por </a:t>
            </a:r>
            <a:r>
              <a:rPr lang="es-MX" dirty="0" smtClean="0"/>
              <a:t>ley</a:t>
            </a:r>
            <a:endParaRPr lang="es-MX" dirty="0"/>
          </a:p>
        </p:txBody>
      </p:sp>
      <p:sp>
        <p:nvSpPr>
          <p:cNvPr id="26" name="25 Rectángulo"/>
          <p:cNvSpPr/>
          <p:nvPr/>
        </p:nvSpPr>
        <p:spPr>
          <a:xfrm>
            <a:off x="6518028" y="3117786"/>
            <a:ext cx="5219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En </a:t>
            </a:r>
            <a:r>
              <a:rPr lang="es-MX" dirty="0"/>
              <a:t>Argentina la SECYT sólo llega a establecer un documentos sobre lineamientos…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54" y="2644208"/>
            <a:ext cx="1327962" cy="163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Rectángulo redondeado"/>
          <p:cNvSpPr/>
          <p:nvPr/>
        </p:nvSpPr>
        <p:spPr>
          <a:xfrm>
            <a:off x="382068" y="4715107"/>
            <a:ext cx="11516968" cy="8359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27 Rectángulo"/>
          <p:cNvSpPr/>
          <p:nvPr/>
        </p:nvSpPr>
        <p:spPr>
          <a:xfrm>
            <a:off x="593465" y="4822498"/>
            <a:ext cx="5202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España: Comunidades Autónomas- </a:t>
            </a:r>
            <a:r>
              <a:rPr lang="es-MX" dirty="0"/>
              <a:t>mayor complejidad y mayor dinamismo…</a:t>
            </a:r>
            <a:endParaRPr lang="es-AR" dirty="0"/>
          </a:p>
        </p:txBody>
      </p:sp>
      <p:sp>
        <p:nvSpPr>
          <p:cNvPr id="29" name="28 Rectángulo"/>
          <p:cNvSpPr/>
          <p:nvPr/>
        </p:nvSpPr>
        <p:spPr>
          <a:xfrm>
            <a:off x="6709885" y="4801717"/>
            <a:ext cx="4722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Argentina: sistema federal distorsionado por concentración en AMBA e </a:t>
            </a:r>
            <a:r>
              <a:rPr lang="es-AR" dirty="0" err="1"/>
              <a:t>hiperpresidencialismo</a:t>
            </a:r>
            <a:endParaRPr lang="es-AR" dirty="0"/>
          </a:p>
        </p:txBody>
      </p:sp>
      <p:sp>
        <p:nvSpPr>
          <p:cNvPr id="30" name="29 Rectángulo"/>
          <p:cNvSpPr/>
          <p:nvPr/>
        </p:nvSpPr>
        <p:spPr>
          <a:xfrm>
            <a:off x="495953" y="3894940"/>
            <a:ext cx="11381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España </a:t>
            </a:r>
            <a:r>
              <a:rPr lang="es-MX" dirty="0"/>
              <a:t>ingresa en la </a:t>
            </a:r>
            <a:r>
              <a:rPr lang="es-MX" dirty="0" smtClean="0"/>
              <a:t>CEE (bloque regional/incentivos)</a:t>
            </a:r>
            <a:endParaRPr lang="es-AR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360606" y="3894940"/>
            <a:ext cx="11538429" cy="6133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45 Rectángulo"/>
          <p:cNvSpPr/>
          <p:nvPr/>
        </p:nvSpPr>
        <p:spPr>
          <a:xfrm>
            <a:off x="6387920" y="3880584"/>
            <a:ext cx="5296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Subcontinente </a:t>
            </a:r>
            <a:r>
              <a:rPr lang="es-MX" dirty="0"/>
              <a:t>carecía de experiencias y trayectorias de este </a:t>
            </a:r>
            <a:r>
              <a:rPr lang="es-MX" dirty="0" smtClean="0"/>
              <a:t>tipo (iniciativas tempranas de Alfonsín)</a:t>
            </a:r>
            <a:endParaRPr lang="es-AR" dirty="0"/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65" y="3457000"/>
            <a:ext cx="1327962" cy="163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95" y="1751173"/>
            <a:ext cx="1327962" cy="163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49 Rectángulo"/>
          <p:cNvSpPr/>
          <p:nvPr/>
        </p:nvSpPr>
        <p:spPr>
          <a:xfrm>
            <a:off x="6518028" y="1050196"/>
            <a:ext cx="5148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Argentina: </a:t>
            </a:r>
            <a:r>
              <a:rPr lang="es-MX" dirty="0"/>
              <a:t>crisis económica y la hiperinflación derivan en bajos niveles de </a:t>
            </a:r>
            <a:r>
              <a:rPr lang="es-MX" dirty="0" smtClean="0"/>
              <a:t>inversión</a:t>
            </a:r>
            <a:endParaRPr lang="es-MX" dirty="0"/>
          </a:p>
        </p:txBody>
      </p:sp>
      <p:sp>
        <p:nvSpPr>
          <p:cNvPr id="51" name="50 Rectángulo"/>
          <p:cNvSpPr/>
          <p:nvPr/>
        </p:nvSpPr>
        <p:spPr>
          <a:xfrm>
            <a:off x="596837" y="1155501"/>
            <a:ext cx="4861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España: </a:t>
            </a:r>
            <a:r>
              <a:rPr lang="es-MX" dirty="0" smtClean="0"/>
              <a:t>mejoran los niveles de inversión en </a:t>
            </a:r>
            <a:r>
              <a:rPr lang="es-MX" dirty="0" err="1" smtClean="0"/>
              <a:t>CyT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53" name="52 Rectángulo redondeado"/>
          <p:cNvSpPr/>
          <p:nvPr/>
        </p:nvSpPr>
        <p:spPr>
          <a:xfrm>
            <a:off x="409941" y="1050196"/>
            <a:ext cx="11506237" cy="6133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54 Rectángulo redondeado"/>
          <p:cNvSpPr/>
          <p:nvPr/>
        </p:nvSpPr>
        <p:spPr>
          <a:xfrm>
            <a:off x="405678" y="5756158"/>
            <a:ext cx="11516968" cy="8359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054" name="2053 CuadroTexto"/>
          <p:cNvSpPr txBox="1"/>
          <p:nvPr/>
        </p:nvSpPr>
        <p:spPr>
          <a:xfrm>
            <a:off x="4675031" y="4801717"/>
            <a:ext cx="195902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Consejos coord. fracasan</a:t>
            </a:r>
            <a:endParaRPr lang="es-AR" dirty="0"/>
          </a:p>
        </p:txBody>
      </p:sp>
      <p:sp>
        <p:nvSpPr>
          <p:cNvPr id="2055" name="2054 Rectángulo"/>
          <p:cNvSpPr/>
          <p:nvPr/>
        </p:nvSpPr>
        <p:spPr>
          <a:xfrm>
            <a:off x="506684" y="5691763"/>
            <a:ext cx="11381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/>
              <a:t>Intentaron </a:t>
            </a:r>
            <a:r>
              <a:rPr lang="es-MX" dirty="0"/>
              <a:t>cambios en el modelo </a:t>
            </a:r>
            <a:r>
              <a:rPr lang="es-MX" dirty="0" err="1"/>
              <a:t>ofertista</a:t>
            </a:r>
            <a:r>
              <a:rPr lang="es-MX" dirty="0"/>
              <a:t>-lineal, tratando de establecer ejes estratégicos y prioridades, pero en líneas generales, no lo lograron.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360606" y="302866"/>
            <a:ext cx="11516968" cy="5004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Rectángulo"/>
          <p:cNvSpPr/>
          <p:nvPr/>
        </p:nvSpPr>
        <p:spPr>
          <a:xfrm>
            <a:off x="593466" y="369620"/>
            <a:ext cx="11139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En ambos casos hay dosis centrales de voluntarismo, pero una de ellas se enmarca en una ventana de </a:t>
            </a:r>
            <a:r>
              <a:rPr lang="es-MX" dirty="0" smtClean="0"/>
              <a:t>oportunidad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85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1" descr="plantilla cierre v01 ppt-unrn-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0175" cy="68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4507152" y="2780928"/>
            <a:ext cx="3264363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FFFFFF"/>
                </a:solidFill>
              </a:rPr>
              <a:t>Políticas Públicas de CTI</a:t>
            </a:r>
            <a:endParaRPr lang="es-AR" b="1" dirty="0">
              <a:solidFill>
                <a:srgbClr val="FFFFFF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751852" y="980728"/>
            <a:ext cx="2784309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Contexto económico, social, político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4648820" y="5289883"/>
            <a:ext cx="3005269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Instituciones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9228044" y="3084758"/>
            <a:ext cx="2784309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Marco Normativo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8804096" y="5145457"/>
            <a:ext cx="2784309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Planes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911425" y="4005064"/>
            <a:ext cx="2948907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Nivel sub nacional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880309" y="1196752"/>
            <a:ext cx="2891499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Paradigmas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31372" y="260653"/>
            <a:ext cx="11340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/>
              <a:t>Dimensiones relevantes</a:t>
            </a:r>
            <a:endParaRPr lang="es-AR" sz="3200" b="1" dirty="0"/>
          </a:p>
        </p:txBody>
      </p:sp>
      <p:sp>
        <p:nvSpPr>
          <p:cNvPr id="12" name="11 Elipse"/>
          <p:cNvSpPr/>
          <p:nvPr/>
        </p:nvSpPr>
        <p:spPr>
          <a:xfrm>
            <a:off x="911425" y="2276872"/>
            <a:ext cx="2976331" cy="14401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Gobernanza</a:t>
            </a:r>
            <a:endParaRPr lang="es-AR" b="1" dirty="0">
              <a:solidFill>
                <a:schemeClr val="tx1"/>
              </a:solidFill>
            </a:endParaRPr>
          </a:p>
        </p:txBody>
      </p:sp>
      <p:cxnSp>
        <p:nvCxnSpPr>
          <p:cNvPr id="3" name="2 Conector recto"/>
          <p:cNvCxnSpPr>
            <a:stCxn id="7" idx="4"/>
            <a:endCxn id="5" idx="0"/>
          </p:cNvCxnSpPr>
          <p:nvPr/>
        </p:nvCxnSpPr>
        <p:spPr>
          <a:xfrm flipH="1">
            <a:off x="6139333" y="2420888"/>
            <a:ext cx="4675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>
            <a:stCxn id="5" idx="6"/>
            <a:endCxn id="14" idx="4"/>
          </p:cNvCxnSpPr>
          <p:nvPr/>
        </p:nvCxnSpPr>
        <p:spPr>
          <a:xfrm flipV="1">
            <a:off x="7771516" y="2636912"/>
            <a:ext cx="2554545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5" idx="6"/>
            <a:endCxn id="10" idx="2"/>
          </p:cNvCxnSpPr>
          <p:nvPr/>
        </p:nvCxnSpPr>
        <p:spPr>
          <a:xfrm>
            <a:off x="7771513" y="3789040"/>
            <a:ext cx="1456531" cy="15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9" idx="0"/>
            <a:endCxn id="5" idx="4"/>
          </p:cNvCxnSpPr>
          <p:nvPr/>
        </p:nvCxnSpPr>
        <p:spPr>
          <a:xfrm flipH="1" flipV="1">
            <a:off x="6139333" y="4797154"/>
            <a:ext cx="12123" cy="492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5" idx="2"/>
            <a:endCxn id="13" idx="6"/>
          </p:cNvCxnSpPr>
          <p:nvPr/>
        </p:nvCxnSpPr>
        <p:spPr>
          <a:xfrm flipH="1">
            <a:off x="3860333" y="3789040"/>
            <a:ext cx="646819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5" idx="2"/>
            <a:endCxn id="12" idx="6"/>
          </p:cNvCxnSpPr>
          <p:nvPr/>
        </p:nvCxnSpPr>
        <p:spPr>
          <a:xfrm flipH="1" flipV="1">
            <a:off x="3887757" y="2996952"/>
            <a:ext cx="619395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5" idx="6"/>
            <a:endCxn id="11" idx="0"/>
          </p:cNvCxnSpPr>
          <p:nvPr/>
        </p:nvCxnSpPr>
        <p:spPr>
          <a:xfrm>
            <a:off x="7771516" y="3789042"/>
            <a:ext cx="2424737" cy="1356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7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0911520"/>
              </p:ext>
            </p:extLst>
          </p:nvPr>
        </p:nvGraphicFramePr>
        <p:xfrm>
          <a:off x="527381" y="931783"/>
          <a:ext cx="11041227" cy="391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78873970"/>
              </p:ext>
            </p:extLst>
          </p:nvPr>
        </p:nvGraphicFramePr>
        <p:xfrm>
          <a:off x="605305" y="260650"/>
          <a:ext cx="10921803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452881" y="5370494"/>
            <a:ext cx="5329735" cy="1358205"/>
            <a:chOff x="3830745" y="213069"/>
            <a:chExt cx="7235102" cy="1358205"/>
          </a:xfrm>
        </p:grpSpPr>
        <p:sp>
          <p:nvSpPr>
            <p:cNvPr id="5" name="4 Redondear rectángulo de esquina del mismo lado"/>
            <p:cNvSpPr/>
            <p:nvPr/>
          </p:nvSpPr>
          <p:spPr>
            <a:xfrm rot="5400000">
              <a:off x="6811416" y="-2683156"/>
              <a:ext cx="1358205" cy="7150655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dondear rectángulo de esquina del mismo lado 4"/>
            <p:cNvSpPr/>
            <p:nvPr/>
          </p:nvSpPr>
          <p:spPr>
            <a:xfrm>
              <a:off x="3830745" y="349963"/>
              <a:ext cx="7235102" cy="1009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marL="228600" lvl="1" indent="-22860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300" kern="1200" dirty="0" smtClean="0"/>
                <a:t>Antecedentes: P.R.N. - «El Proceso» (1976-1983)</a:t>
              </a:r>
              <a:endParaRPr lang="es-AR" sz="2300" kern="1200" dirty="0"/>
            </a:p>
            <a:p>
              <a:pPr marL="228600" lvl="1" indent="-22860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300" kern="1200" dirty="0" smtClean="0"/>
                <a:t>Gobierno de </a:t>
              </a:r>
              <a:r>
                <a:rPr lang="es-MX" sz="2300" dirty="0" smtClean="0"/>
                <a:t>UCR-</a:t>
              </a:r>
              <a:r>
                <a:rPr lang="es-MX" sz="2300" kern="1200" dirty="0" smtClean="0"/>
                <a:t>Alfonsín </a:t>
              </a:r>
              <a:r>
                <a:rPr lang="es-MX" sz="2300" kern="1200" dirty="0" smtClean="0"/>
                <a:t>(1983-1989).</a:t>
              </a:r>
              <a:endParaRPr lang="es-AR" sz="2300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10302" y="5370495"/>
            <a:ext cx="5673878" cy="1395667"/>
            <a:chOff x="3940932" y="1657244"/>
            <a:chExt cx="7150655" cy="3105299"/>
          </a:xfrm>
        </p:grpSpPr>
        <p:sp>
          <p:nvSpPr>
            <p:cNvPr id="8" name="7 Redondear rectángulo de esquina del mismo lado"/>
            <p:cNvSpPr/>
            <p:nvPr/>
          </p:nvSpPr>
          <p:spPr>
            <a:xfrm rot="5400000">
              <a:off x="5963610" y="-365434"/>
              <a:ext cx="3105299" cy="7150655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dondear rectángulo de esquina del mismo lado 4"/>
            <p:cNvSpPr/>
            <p:nvPr/>
          </p:nvSpPr>
          <p:spPr>
            <a:xfrm>
              <a:off x="3940934" y="1657245"/>
              <a:ext cx="7035619" cy="2990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marL="228600" lvl="1" indent="-22860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300" kern="1200" dirty="0" smtClean="0"/>
                <a:t>Antecedentes: El franquismo (1939-1975) y la transición democrática (1975-1982).</a:t>
              </a:r>
              <a:endParaRPr lang="es-AR" sz="2300" kern="1200" dirty="0"/>
            </a:p>
            <a:p>
              <a:pPr marL="228600" lvl="1" indent="-22860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300" kern="1200" dirty="0" smtClean="0"/>
                <a:t>Gobiernos </a:t>
              </a:r>
              <a:r>
                <a:rPr lang="es-MX" sz="2300" kern="1200" dirty="0" smtClean="0"/>
                <a:t>del PSOE (</a:t>
              </a:r>
              <a:r>
                <a:rPr lang="es-MX" sz="2300" kern="1200" dirty="0" smtClean="0"/>
                <a:t>1982-1989)</a:t>
              </a:r>
              <a:endParaRPr lang="es-AR" sz="2300" kern="12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515088" y="4682216"/>
            <a:ext cx="10921803" cy="584497"/>
            <a:chOff x="0" y="138"/>
            <a:chExt cx="10921803" cy="584497"/>
          </a:xfrm>
        </p:grpSpPr>
        <p:sp>
          <p:nvSpPr>
            <p:cNvPr id="12" name="11 Rectángulo redondeado"/>
            <p:cNvSpPr/>
            <p:nvPr/>
          </p:nvSpPr>
          <p:spPr>
            <a:xfrm>
              <a:off x="0" y="138"/>
              <a:ext cx="10921803" cy="5844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28533" y="28671"/>
              <a:ext cx="10864737" cy="5274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b="1" kern="1200" dirty="0" smtClean="0"/>
                <a:t>Marco Temporal</a:t>
              </a:r>
              <a:endParaRPr lang="es-AR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10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-4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778"/>
            <a:ext cx="12192000" cy="689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457201" y="179124"/>
            <a:ext cx="11288332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 smtClean="0">
                <a:solidFill>
                  <a:prstClr val="white"/>
                </a:solidFill>
              </a:rPr>
              <a:t>Análisis preliminar políticas públicas CTI Argentina </a:t>
            </a:r>
            <a:r>
              <a:rPr lang="es-MX" sz="3200" b="1" dirty="0" smtClean="0">
                <a:solidFill>
                  <a:prstClr val="white"/>
                </a:solidFill>
              </a:rPr>
              <a:t>83-89</a:t>
            </a:r>
            <a:endParaRPr lang="es-AR" sz="3200" b="1" dirty="0">
              <a:solidFill>
                <a:prstClr val="white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778061" y="3416132"/>
            <a:ext cx="2382591" cy="924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LOGROS</a:t>
            </a:r>
            <a:endParaRPr lang="es-AR" b="1" dirty="0"/>
          </a:p>
        </p:txBody>
      </p:sp>
      <p:sp>
        <p:nvSpPr>
          <p:cNvPr id="6" name="5 Elipse"/>
          <p:cNvSpPr/>
          <p:nvPr/>
        </p:nvSpPr>
        <p:spPr>
          <a:xfrm>
            <a:off x="4711520" y="789783"/>
            <a:ext cx="2511381" cy="12106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Democratización institucional</a:t>
            </a:r>
            <a:endParaRPr lang="es-AR" b="1" dirty="0"/>
          </a:p>
        </p:txBody>
      </p:sp>
      <p:sp>
        <p:nvSpPr>
          <p:cNvPr id="10" name="9 Elipse"/>
          <p:cNvSpPr/>
          <p:nvPr/>
        </p:nvSpPr>
        <p:spPr>
          <a:xfrm>
            <a:off x="457201" y="3281968"/>
            <a:ext cx="2511381" cy="12106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Vínculo </a:t>
            </a:r>
            <a:r>
              <a:rPr lang="es-ES" b="1" dirty="0">
                <a:solidFill>
                  <a:schemeClr val="bg1"/>
                </a:solidFill>
              </a:rPr>
              <a:t>entre CONICET y las universidades</a:t>
            </a:r>
            <a:endParaRPr lang="es-AR" b="1" dirty="0"/>
          </a:p>
        </p:txBody>
      </p:sp>
      <p:sp>
        <p:nvSpPr>
          <p:cNvPr id="12" name="11 Elipse"/>
          <p:cNvSpPr/>
          <p:nvPr/>
        </p:nvSpPr>
        <p:spPr>
          <a:xfrm>
            <a:off x="1056069" y="5329707"/>
            <a:ext cx="2511381" cy="12106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Cooperación internacional (Brasil):  PABI-ESLAI-CABBIO</a:t>
            </a:r>
            <a:endParaRPr lang="es-AR" b="1" dirty="0"/>
          </a:p>
        </p:txBody>
      </p:sp>
      <p:sp>
        <p:nvSpPr>
          <p:cNvPr id="13" name="12 Elipse"/>
          <p:cNvSpPr/>
          <p:nvPr/>
        </p:nvSpPr>
        <p:spPr>
          <a:xfrm>
            <a:off x="8768365" y="3269089"/>
            <a:ext cx="2511381" cy="12106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OTT Conicet ´84 – Convenios y Transferencias UBA ´87</a:t>
            </a:r>
            <a:endParaRPr lang="es-AR" b="1" dirty="0"/>
          </a:p>
        </p:txBody>
      </p:sp>
      <p:sp>
        <p:nvSpPr>
          <p:cNvPr id="14" name="13 Elipse"/>
          <p:cNvSpPr/>
          <p:nvPr/>
        </p:nvSpPr>
        <p:spPr>
          <a:xfrm>
            <a:off x="8407757" y="5419860"/>
            <a:ext cx="2511381" cy="12106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Continuidad programa nuclear – </a:t>
            </a:r>
            <a:r>
              <a:rPr lang="es-MX" b="1" dirty="0" err="1" smtClean="0"/>
              <a:t>Condor</a:t>
            </a:r>
            <a:r>
              <a:rPr lang="es-MX" b="1" dirty="0" smtClean="0"/>
              <a:t> II</a:t>
            </a:r>
            <a:endParaRPr lang="es-AR" b="1" dirty="0"/>
          </a:p>
        </p:txBody>
      </p:sp>
      <p:sp>
        <p:nvSpPr>
          <p:cNvPr id="15" name="14 Elipse"/>
          <p:cNvSpPr/>
          <p:nvPr/>
        </p:nvSpPr>
        <p:spPr>
          <a:xfrm>
            <a:off x="4713666" y="5419860"/>
            <a:ext cx="2511381" cy="12106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Instrumentos-Conicet: PID-PIA-SAPIU-PROANUI</a:t>
            </a:r>
            <a:endParaRPr lang="es-AR" b="1" dirty="0"/>
          </a:p>
        </p:txBody>
      </p:sp>
      <p:cxnSp>
        <p:nvCxnSpPr>
          <p:cNvPr id="18" name="17 Conector recto"/>
          <p:cNvCxnSpPr>
            <a:stCxn id="10" idx="6"/>
            <a:endCxn id="4" idx="1"/>
          </p:cNvCxnSpPr>
          <p:nvPr/>
        </p:nvCxnSpPr>
        <p:spPr>
          <a:xfrm flipV="1">
            <a:off x="2968582" y="3878156"/>
            <a:ext cx="1809479" cy="9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6" idx="4"/>
            <a:endCxn id="4" idx="0"/>
          </p:cNvCxnSpPr>
          <p:nvPr/>
        </p:nvCxnSpPr>
        <p:spPr>
          <a:xfrm>
            <a:off x="5967211" y="2000397"/>
            <a:ext cx="2146" cy="1415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4" idx="3"/>
            <a:endCxn id="13" idx="2"/>
          </p:cNvCxnSpPr>
          <p:nvPr/>
        </p:nvCxnSpPr>
        <p:spPr>
          <a:xfrm flipV="1">
            <a:off x="7160652" y="3874396"/>
            <a:ext cx="1607713" cy="3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12" idx="0"/>
            <a:endCxn id="4" idx="2"/>
          </p:cNvCxnSpPr>
          <p:nvPr/>
        </p:nvCxnSpPr>
        <p:spPr>
          <a:xfrm flipV="1">
            <a:off x="2311760" y="4340180"/>
            <a:ext cx="3657597" cy="989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stCxn id="15" idx="0"/>
            <a:endCxn id="4" idx="2"/>
          </p:cNvCxnSpPr>
          <p:nvPr/>
        </p:nvCxnSpPr>
        <p:spPr>
          <a:xfrm flipV="1">
            <a:off x="5969357" y="4340180"/>
            <a:ext cx="0" cy="1079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1024 Conector recto"/>
          <p:cNvCxnSpPr>
            <a:endCxn id="14" idx="0"/>
          </p:cNvCxnSpPr>
          <p:nvPr/>
        </p:nvCxnSpPr>
        <p:spPr>
          <a:xfrm>
            <a:off x="5969357" y="4340180"/>
            <a:ext cx="3694091" cy="1079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0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 contrast="-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1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Los obstáculos:</a:t>
            </a:r>
          </a:p>
          <a:p>
            <a:pPr algn="r"/>
            <a:r>
              <a:rPr lang="es-MX" sz="2000" b="1" dirty="0">
                <a:solidFill>
                  <a:schemeClr val="bg1"/>
                </a:solidFill>
              </a:rPr>
              <a:t> “Hemos llamado “el misterio argentino” a la realidad de los últimos decenios del país, en contraposición de lo que se supo llamar “el milagro argentino” y que ocurrió en el medio siglo que va desde 1880 a 1930” (</a:t>
            </a:r>
            <a:r>
              <a:rPr lang="es-MX" sz="2000" b="1" dirty="0" err="1">
                <a:solidFill>
                  <a:schemeClr val="bg1"/>
                </a:solidFill>
              </a:rPr>
              <a:t>Sadosky</a:t>
            </a:r>
            <a:r>
              <a:rPr lang="es-MX" sz="2000" b="1" dirty="0">
                <a:solidFill>
                  <a:schemeClr val="bg1"/>
                </a:solidFill>
              </a:rPr>
              <a:t>, </a:t>
            </a:r>
            <a:r>
              <a:rPr lang="es-MX" sz="2000" b="1" dirty="0" smtClean="0">
                <a:solidFill>
                  <a:schemeClr val="bg1"/>
                </a:solidFill>
              </a:rPr>
              <a:t>1989).</a:t>
            </a:r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endParaRPr lang="es-ES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s-ES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s-AR" sz="2000" b="1" dirty="0">
              <a:solidFill>
                <a:schemeClr val="bg1"/>
              </a:solidFill>
            </a:endParaRPr>
          </a:p>
          <a:p>
            <a:endParaRPr lang="es-ES" sz="2000" b="1" dirty="0">
              <a:solidFill>
                <a:schemeClr val="bg1"/>
              </a:solidFill>
            </a:endParaRPr>
          </a:p>
          <a:p>
            <a:endParaRPr lang="es-ES" sz="2000" b="1" dirty="0" smtClean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69701" y="6054680"/>
            <a:ext cx="10844012" cy="46166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Contextual: crisis económica, crisis de la deuda, inestabilidad política.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15909" y="1122877"/>
            <a:ext cx="5331854" cy="233510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u="sng" dirty="0" smtClean="0"/>
              <a:t>Condicionamientos económicos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000" b="1" dirty="0" smtClean="0"/>
              <a:t>«La economía de guerra» y sus restricciones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000" b="1" dirty="0" smtClean="0"/>
              <a:t>Concepciones del gabinete/equipo económico sobre </a:t>
            </a:r>
            <a:r>
              <a:rPr lang="es-MX" sz="2000" b="1" dirty="0" err="1" smtClean="0"/>
              <a:t>CyT</a:t>
            </a:r>
            <a:endParaRPr lang="es-MX" sz="20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MX" sz="2000" b="1" dirty="0" smtClean="0"/>
              <a:t>Presupuesto (mínimo) de la SECYT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426558" y="1481073"/>
            <a:ext cx="5291071" cy="406972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u="sng" dirty="0" smtClean="0"/>
              <a:t>Condicionamientos políticos – indicios de…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000" b="1" dirty="0" smtClean="0"/>
              <a:t>Posición jerárquica de la SECYT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000" b="1" dirty="0" smtClean="0"/>
              <a:t>Fracaso de la CICYT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000" b="1" dirty="0" smtClean="0"/>
              <a:t>Exclusión del ámbito decisión presupuestario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000" b="1" dirty="0" smtClean="0"/>
              <a:t>Expresiones retóricas voluntaristas –</a:t>
            </a:r>
            <a:r>
              <a:rPr lang="es-MX" sz="2000" b="1" dirty="0" err="1" smtClean="0"/>
              <a:t>Sadosky</a:t>
            </a:r>
            <a:r>
              <a:rPr lang="es-MX" sz="2000" b="1" dirty="0" smtClean="0"/>
              <a:t>/SECYT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2000" b="1" dirty="0" smtClean="0"/>
              <a:t>Alusiones: falta de </a:t>
            </a:r>
            <a:r>
              <a:rPr lang="es-MX" sz="2000" b="1" dirty="0"/>
              <a:t>valoración </a:t>
            </a:r>
            <a:r>
              <a:rPr lang="es-MX" sz="2000" b="1" dirty="0" smtClean="0"/>
              <a:t>del </a:t>
            </a:r>
            <a:r>
              <a:rPr lang="es-MX" sz="2000" b="1" dirty="0"/>
              <a:t>área de </a:t>
            </a:r>
            <a:r>
              <a:rPr lang="es-MX" sz="2000" b="1" dirty="0" smtClean="0"/>
              <a:t>Economía </a:t>
            </a:r>
            <a:r>
              <a:rPr lang="es-MX" sz="2000" b="1" dirty="0"/>
              <a:t>y </a:t>
            </a:r>
            <a:r>
              <a:rPr lang="es-MX" sz="2000" b="1" dirty="0" smtClean="0"/>
              <a:t>Producción (doc. Oficiales).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chemeClr val="bg1"/>
                </a:solidFill>
              </a:rPr>
              <a:t>“</a:t>
            </a:r>
            <a:r>
              <a:rPr lang="es-ES" sz="2000" b="1" dirty="0">
                <a:solidFill>
                  <a:schemeClr val="bg1"/>
                </a:solidFill>
              </a:rPr>
              <a:t>La intención deliberada de promover el desarrollo tecnológico ha tenido poco éxito en nuestro país” (</a:t>
            </a:r>
            <a:r>
              <a:rPr lang="es-ES" sz="2000" b="1" dirty="0" err="1">
                <a:solidFill>
                  <a:schemeClr val="bg1"/>
                </a:solidFill>
              </a:rPr>
              <a:t>SECyT</a:t>
            </a:r>
            <a:r>
              <a:rPr lang="es-ES" sz="2000" b="1" dirty="0">
                <a:solidFill>
                  <a:schemeClr val="bg1"/>
                </a:solidFill>
              </a:rPr>
              <a:t>, 1989, p. 61)</a:t>
            </a:r>
            <a:endParaRPr lang="es-AR" sz="2000" b="1" dirty="0">
              <a:solidFill>
                <a:schemeClr val="bg1"/>
              </a:solidFill>
            </a:endParaRPr>
          </a:p>
          <a:p>
            <a:pPr algn="ctr"/>
            <a:endParaRPr lang="es-MX" sz="2000" b="1" dirty="0" smtClean="0"/>
          </a:p>
        </p:txBody>
      </p:sp>
      <p:sp>
        <p:nvSpPr>
          <p:cNvPr id="5" name="4 Flecha arriba"/>
          <p:cNvSpPr/>
          <p:nvPr/>
        </p:nvSpPr>
        <p:spPr>
          <a:xfrm>
            <a:off x="2189408" y="4069724"/>
            <a:ext cx="1017431" cy="18674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Flecha arriba"/>
          <p:cNvSpPr/>
          <p:nvPr/>
        </p:nvSpPr>
        <p:spPr>
          <a:xfrm rot="5400000">
            <a:off x="5496055" y="2372820"/>
            <a:ext cx="933721" cy="6181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87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4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80" y="0"/>
            <a:ext cx="122202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4778061" y="3416132"/>
            <a:ext cx="2382591" cy="924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LOGROS</a:t>
            </a:r>
            <a:endParaRPr lang="es-AR" b="1" dirty="0"/>
          </a:p>
        </p:txBody>
      </p:sp>
      <p:sp>
        <p:nvSpPr>
          <p:cNvPr id="5" name="4 Elipse"/>
          <p:cNvSpPr/>
          <p:nvPr/>
        </p:nvSpPr>
        <p:spPr>
          <a:xfrm>
            <a:off x="9266351" y="3789624"/>
            <a:ext cx="2511381" cy="12106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Ley de la Ciencia – 1986 y Plan Nacional de I+D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749363" y="934308"/>
            <a:ext cx="3050684" cy="14482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Elecciones 1982 – ventana de oportunidad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334852" y="3324096"/>
            <a:ext cx="2511381" cy="12106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Regionalización: Comunidades autónomas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7173531" y="650970"/>
            <a:ext cx="2781837" cy="15747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Alianza </a:t>
            </a:r>
            <a:r>
              <a:rPr lang="es-MX" b="1" dirty="0">
                <a:solidFill>
                  <a:schemeClr val="bg1"/>
                </a:solidFill>
              </a:rPr>
              <a:t>Educación e Industria. </a:t>
            </a:r>
            <a:r>
              <a:rPr lang="es-MX" b="1" dirty="0" smtClean="0">
                <a:solidFill>
                  <a:schemeClr val="bg1"/>
                </a:solidFill>
              </a:rPr>
              <a:t>Emprendedores políticos jóvenes-redes</a:t>
            </a:r>
            <a:r>
              <a:rPr lang="es-MX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8 Elipse"/>
          <p:cNvSpPr/>
          <p:nvPr/>
        </p:nvSpPr>
        <p:spPr>
          <a:xfrm>
            <a:off x="5467083" y="5433822"/>
            <a:ext cx="2511381" cy="12106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b="1" dirty="0">
                <a:solidFill>
                  <a:schemeClr val="bg1"/>
                </a:solidFill>
              </a:rPr>
              <a:t>Reformas educativas: LODE, </a:t>
            </a:r>
            <a:r>
              <a:rPr lang="es-ES" b="1" dirty="0" smtClean="0">
                <a:solidFill>
                  <a:schemeClr val="bg1"/>
                </a:solidFill>
              </a:rPr>
              <a:t>LRU 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762264" y="5134375"/>
            <a:ext cx="3007215" cy="15068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Instrumentos: reducción discrecionalidad-financiamiento investigadores</a:t>
            </a:r>
            <a:endParaRPr lang="es-AR" b="1" dirty="0">
              <a:solidFill>
                <a:schemeClr val="bg1"/>
              </a:solidFill>
            </a:endParaRPr>
          </a:p>
        </p:txBody>
      </p:sp>
      <p:cxnSp>
        <p:nvCxnSpPr>
          <p:cNvPr id="11" name="10 Conector recto"/>
          <p:cNvCxnSpPr>
            <a:stCxn id="6" idx="4"/>
            <a:endCxn id="4" idx="0"/>
          </p:cNvCxnSpPr>
          <p:nvPr/>
        </p:nvCxnSpPr>
        <p:spPr>
          <a:xfrm>
            <a:off x="5274705" y="2382592"/>
            <a:ext cx="694652" cy="1033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8" idx="4"/>
            <a:endCxn id="4" idx="0"/>
          </p:cNvCxnSpPr>
          <p:nvPr/>
        </p:nvCxnSpPr>
        <p:spPr>
          <a:xfrm flipH="1">
            <a:off x="5969357" y="2225754"/>
            <a:ext cx="2595093" cy="1190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stCxn id="4" idx="3"/>
            <a:endCxn id="5" idx="2"/>
          </p:cNvCxnSpPr>
          <p:nvPr/>
        </p:nvCxnSpPr>
        <p:spPr>
          <a:xfrm>
            <a:off x="7160652" y="3878156"/>
            <a:ext cx="2105699" cy="516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7" idx="6"/>
            <a:endCxn id="4" idx="1"/>
          </p:cNvCxnSpPr>
          <p:nvPr/>
        </p:nvCxnSpPr>
        <p:spPr>
          <a:xfrm flipV="1">
            <a:off x="2846233" y="3878156"/>
            <a:ext cx="1931828" cy="51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stCxn id="10" idx="0"/>
            <a:endCxn id="4" idx="2"/>
          </p:cNvCxnSpPr>
          <p:nvPr/>
        </p:nvCxnSpPr>
        <p:spPr>
          <a:xfrm flipV="1">
            <a:off x="3265872" y="4340180"/>
            <a:ext cx="2703485" cy="794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endCxn id="9" idx="0"/>
          </p:cNvCxnSpPr>
          <p:nvPr/>
        </p:nvCxnSpPr>
        <p:spPr>
          <a:xfrm>
            <a:off x="5969357" y="4369167"/>
            <a:ext cx="753417" cy="106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>
          <a:xfrm>
            <a:off x="692759" y="808550"/>
            <a:ext cx="2850539" cy="17005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Desarrollo previo (Transición) de diagnóstico-propuestas: CONTINUIDAD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9073719" y="5282483"/>
            <a:ext cx="2511381" cy="12106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Creación ANEP</a:t>
            </a:r>
            <a:endParaRPr lang="es-AR" b="1" dirty="0">
              <a:solidFill>
                <a:schemeClr val="tx1"/>
              </a:solidFill>
            </a:endParaRPr>
          </a:p>
        </p:txBody>
      </p:sp>
      <p:cxnSp>
        <p:nvCxnSpPr>
          <p:cNvPr id="27" name="26 Conector recto"/>
          <p:cNvCxnSpPr>
            <a:stCxn id="24" idx="5"/>
            <a:endCxn id="4" idx="1"/>
          </p:cNvCxnSpPr>
          <p:nvPr/>
        </p:nvCxnSpPr>
        <p:spPr>
          <a:xfrm>
            <a:off x="3125846" y="2260053"/>
            <a:ext cx="1652215" cy="1618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25" idx="2"/>
            <a:endCxn id="4" idx="3"/>
          </p:cNvCxnSpPr>
          <p:nvPr/>
        </p:nvCxnSpPr>
        <p:spPr>
          <a:xfrm flipH="1" flipV="1">
            <a:off x="7160652" y="3878156"/>
            <a:ext cx="1913067" cy="2009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Elipse"/>
          <p:cNvSpPr/>
          <p:nvPr/>
        </p:nvSpPr>
        <p:spPr>
          <a:xfrm>
            <a:off x="9299102" y="1970878"/>
            <a:ext cx="2511381" cy="12106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Ingreso en la CEE</a:t>
            </a:r>
            <a:endParaRPr lang="es-AR" b="1" dirty="0">
              <a:solidFill>
                <a:schemeClr val="tx1"/>
              </a:solidFill>
            </a:endParaRPr>
          </a:p>
        </p:txBody>
      </p:sp>
      <p:cxnSp>
        <p:nvCxnSpPr>
          <p:cNvPr id="32" name="31 Conector recto"/>
          <p:cNvCxnSpPr>
            <a:stCxn id="30" idx="4"/>
          </p:cNvCxnSpPr>
          <p:nvPr/>
        </p:nvCxnSpPr>
        <p:spPr>
          <a:xfrm flipH="1">
            <a:off x="7160652" y="3181492"/>
            <a:ext cx="3394141" cy="722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 Título"/>
          <p:cNvSpPr txBox="1">
            <a:spLocks/>
          </p:cNvSpPr>
          <p:nvPr/>
        </p:nvSpPr>
        <p:spPr>
          <a:xfrm>
            <a:off x="457201" y="179124"/>
            <a:ext cx="11288332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 smtClean="0">
                <a:solidFill>
                  <a:prstClr val="white"/>
                </a:solidFill>
              </a:rPr>
              <a:t>Análisis preliminar políticas públicas CTI España </a:t>
            </a:r>
            <a:r>
              <a:rPr lang="es-MX" sz="3200" b="1" dirty="0" smtClean="0">
                <a:solidFill>
                  <a:prstClr val="white"/>
                </a:solidFill>
              </a:rPr>
              <a:t>82-89</a:t>
            </a:r>
            <a:endParaRPr lang="es-AR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50"/>
            <a:ext cx="12192151" cy="685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" y="0"/>
            <a:ext cx="10809413" cy="57923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MX" sz="1800" b="1" dirty="0" smtClean="0"/>
          </a:p>
          <a:p>
            <a:pPr marL="0" indent="0">
              <a:buNone/>
            </a:pPr>
            <a:endParaRPr lang="es-MX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AR" sz="18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3950666" y="293168"/>
            <a:ext cx="3389290" cy="14467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Posición jerárquica de CAICYT y secretario general del PLAN Nacional de I+D</a:t>
            </a:r>
            <a:endParaRPr lang="es-AR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8588057" y="2716550"/>
            <a:ext cx="3389290" cy="169766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Sesgo académico-cientificista </a:t>
            </a:r>
            <a:r>
              <a:rPr lang="es-MX" b="1" dirty="0"/>
              <a:t>en la gestión y en el Plan de </a:t>
            </a:r>
            <a:r>
              <a:rPr lang="es-MX" b="1" dirty="0" smtClean="0"/>
              <a:t>I+D - en </a:t>
            </a:r>
            <a:r>
              <a:rPr lang="es-MX" b="1" dirty="0"/>
              <a:t>desmedro de lo tecnológico y empresarial</a:t>
            </a:r>
          </a:p>
          <a:p>
            <a:pPr algn="ctr"/>
            <a:r>
              <a:rPr lang="es-MX" b="1" dirty="0" smtClean="0"/>
              <a:t> </a:t>
            </a:r>
            <a:endParaRPr lang="es-AR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6372891" y="5271753"/>
            <a:ext cx="3389290" cy="14467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Distanciamiento progresivo de ministerios Educación e </a:t>
            </a:r>
            <a:r>
              <a:rPr lang="es-MX" b="1" dirty="0" smtClean="0"/>
              <a:t>Industria</a:t>
            </a:r>
            <a:endParaRPr lang="es-AR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103032" y="1464255"/>
            <a:ext cx="3389290" cy="14467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Política voluntarista sostenida en redes informales y liderazgos </a:t>
            </a:r>
            <a:r>
              <a:rPr lang="es-MX" b="1" dirty="0" smtClean="0"/>
              <a:t>individuales (clientelares?)</a:t>
            </a:r>
            <a:endParaRPr lang="es-MX" b="1" dirty="0"/>
          </a:p>
          <a:p>
            <a:pPr algn="ctr"/>
            <a:endParaRPr lang="es-AR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834980" y="5263170"/>
            <a:ext cx="3389290" cy="14467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Consejo </a:t>
            </a:r>
            <a:r>
              <a:rPr lang="es-MX" b="1" dirty="0"/>
              <a:t>General de Ciencia y Tecnología, rol poco relevante</a:t>
            </a:r>
            <a:endParaRPr lang="es-AR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8457125" y="343438"/>
            <a:ext cx="3389290" cy="14467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Burocracia y tecnocracia de planificación y gestión de la ciencia y la tecnología débil.</a:t>
            </a:r>
          </a:p>
          <a:p>
            <a:pPr algn="ctr"/>
            <a:endParaRPr lang="es-AR" b="1" dirty="0"/>
          </a:p>
        </p:txBody>
      </p:sp>
      <p:sp>
        <p:nvSpPr>
          <p:cNvPr id="11" name="10 Elipse"/>
          <p:cNvSpPr/>
          <p:nvPr/>
        </p:nvSpPr>
        <p:spPr>
          <a:xfrm>
            <a:off x="4997003" y="2356834"/>
            <a:ext cx="2743200" cy="19318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Obstáculos</a:t>
            </a:r>
            <a:endParaRPr lang="es-AR" sz="2400" b="1" dirty="0"/>
          </a:p>
        </p:txBody>
      </p:sp>
      <p:cxnSp>
        <p:nvCxnSpPr>
          <p:cNvPr id="13" name="12 Conector recto"/>
          <p:cNvCxnSpPr>
            <a:stCxn id="4" idx="2"/>
            <a:endCxn id="11" idx="0"/>
          </p:cNvCxnSpPr>
          <p:nvPr/>
        </p:nvCxnSpPr>
        <p:spPr>
          <a:xfrm>
            <a:off x="5645311" y="1739896"/>
            <a:ext cx="723292" cy="616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stCxn id="8" idx="3"/>
            <a:endCxn id="11" idx="2"/>
          </p:cNvCxnSpPr>
          <p:nvPr/>
        </p:nvCxnSpPr>
        <p:spPr>
          <a:xfrm>
            <a:off x="3492322" y="2187619"/>
            <a:ext cx="1504681" cy="1135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10" idx="1"/>
          </p:cNvCxnSpPr>
          <p:nvPr/>
        </p:nvCxnSpPr>
        <p:spPr>
          <a:xfrm flipH="1">
            <a:off x="6372891" y="1066802"/>
            <a:ext cx="2084234" cy="1290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5" idx="1"/>
            <a:endCxn id="11" idx="6"/>
          </p:cNvCxnSpPr>
          <p:nvPr/>
        </p:nvCxnSpPr>
        <p:spPr>
          <a:xfrm flipH="1" flipV="1">
            <a:off x="7740203" y="3322750"/>
            <a:ext cx="847854" cy="242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7" idx="0"/>
            <a:endCxn id="11" idx="4"/>
          </p:cNvCxnSpPr>
          <p:nvPr/>
        </p:nvCxnSpPr>
        <p:spPr>
          <a:xfrm flipH="1" flipV="1">
            <a:off x="6368603" y="4288665"/>
            <a:ext cx="1698933" cy="983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9" idx="0"/>
          </p:cNvCxnSpPr>
          <p:nvPr/>
        </p:nvCxnSpPr>
        <p:spPr>
          <a:xfrm flipV="1">
            <a:off x="2529625" y="4288665"/>
            <a:ext cx="3843266" cy="974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7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0"/>
                    </a14:imgEffect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757" y="260651"/>
            <a:ext cx="3194051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39349" y="1052736"/>
            <a:ext cx="11809312" cy="568863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000" dirty="0" smtClean="0"/>
              <a:t>1982/83: años de retorno pleno a la democracia en España y Argentina.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000" dirty="0" smtClean="0"/>
              <a:t>Totalitarismos disímiles Franquismo y P.R.N. (ciclos de gobiernos de facto 1930-1983).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000" dirty="0" smtClean="0"/>
              <a:t>Transición democrática: la gran diferencia…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000" dirty="0" smtClean="0"/>
              <a:t>En </a:t>
            </a:r>
            <a:r>
              <a:rPr lang="es-MX" sz="2000" dirty="0"/>
              <a:t>los 80 tenían similitudes en muchas dimensiones económicas, políticas y sociales (Cruz Castro, </a:t>
            </a:r>
            <a:r>
              <a:rPr lang="es-MX" sz="2000" dirty="0" err="1"/>
              <a:t>Kreimer</a:t>
            </a:r>
            <a:r>
              <a:rPr lang="es-MX" sz="2000" dirty="0"/>
              <a:t> y Sanz </a:t>
            </a:r>
            <a:r>
              <a:rPr lang="es-MX" sz="2000" dirty="0" smtClean="0"/>
              <a:t>Menéndez).</a:t>
            </a:r>
          </a:p>
          <a:p>
            <a:pPr marL="0" indent="0" algn="just">
              <a:buNone/>
            </a:pPr>
            <a:endParaRPr lang="es-MX" sz="2000" dirty="0"/>
          </a:p>
          <a:p>
            <a:pPr algn="just">
              <a:buFont typeface="Wingdings" pitchFamily="2" charset="2"/>
              <a:buChar char="ü"/>
            </a:pPr>
            <a:r>
              <a:rPr lang="es-MX" sz="2000" dirty="0"/>
              <a:t>Su renta per cápita eran similares y sus economías y sociedades eran de carácter periférico respecto al mundo desarrollado (Cruz Castro, </a:t>
            </a:r>
            <a:r>
              <a:rPr lang="es-MX" sz="2000" dirty="0" err="1"/>
              <a:t>Kreimer</a:t>
            </a:r>
            <a:r>
              <a:rPr lang="es-MX" sz="2000" dirty="0"/>
              <a:t> y Sanz Menéndez, p. 75)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2000" dirty="0" smtClean="0"/>
              <a:t>Diagnósticos similares sobre </a:t>
            </a:r>
            <a:r>
              <a:rPr lang="es-MX" sz="2000" dirty="0" err="1" smtClean="0"/>
              <a:t>CyT</a:t>
            </a:r>
            <a:r>
              <a:rPr lang="es-MX" sz="2000" dirty="0" smtClean="0"/>
              <a:t>. España: en un marco legislativo (dictámenes) – Argentina: ámbitos académicos y partidarios - Argentina Futura (UB) y Encuentro Nacional (UCR).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927279" y="299287"/>
            <a:ext cx="10728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/>
              <a:t>Análisis comparativo preliminar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val="6026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4953" y="3642305"/>
            <a:ext cx="5324324" cy="9831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1800" dirty="0" err="1" smtClean="0"/>
              <a:t>Maravall</a:t>
            </a:r>
            <a:r>
              <a:rPr lang="es-MX" sz="1800" dirty="0" smtClean="0"/>
              <a:t>: liderazgo joven y recambio generacional – es el ministro quien se pone al frente de las reformas.</a:t>
            </a:r>
          </a:p>
          <a:p>
            <a:pPr marL="0" indent="0" algn="just">
              <a:buNone/>
            </a:pPr>
            <a:endParaRPr lang="es-MX" sz="1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s-MX" sz="1800" dirty="0" smtClean="0"/>
          </a:p>
          <a:p>
            <a:pPr marL="0" indent="0" algn="just">
              <a:buNone/>
            </a:pPr>
            <a:endParaRPr lang="es-MX" sz="1800" dirty="0" smtClean="0"/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6394357" y="3564792"/>
            <a:ext cx="5483217" cy="1319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MX" sz="1800" dirty="0" err="1" smtClean="0"/>
              <a:t>Sadosky</a:t>
            </a:r>
            <a:r>
              <a:rPr lang="es-MX" sz="1800" dirty="0" smtClean="0"/>
              <a:t>: extraordinario prestigio (lo simbólico) – SECYT dependiendo de Educación y no del Pte. (muerte de Jorge Sábato en los inicios de la democracia).</a:t>
            </a:r>
          </a:p>
          <a:p>
            <a:pPr algn="just">
              <a:buFont typeface="Wingdings" pitchFamily="2" charset="2"/>
              <a:buChar char="ü"/>
            </a:pPr>
            <a:endParaRPr lang="es-MX" sz="18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MX" sz="18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448614" y="1630940"/>
            <a:ext cx="4971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D</a:t>
            </a:r>
            <a:r>
              <a:rPr lang="es-MX" dirty="0" smtClean="0"/>
              <a:t>iagnósticos</a:t>
            </a:r>
            <a:r>
              <a:rPr lang="es-MX" dirty="0"/>
              <a:t>, </a:t>
            </a:r>
            <a:r>
              <a:rPr lang="es-MX" dirty="0" smtClean="0"/>
              <a:t>propuestas, experiencias </a:t>
            </a:r>
            <a:r>
              <a:rPr lang="es-MX" dirty="0"/>
              <a:t>previas </a:t>
            </a:r>
            <a:r>
              <a:rPr lang="es-MX" dirty="0" smtClean="0"/>
              <a:t>de </a:t>
            </a:r>
            <a:r>
              <a:rPr lang="es-MX" dirty="0"/>
              <a:t>la </a:t>
            </a:r>
            <a:r>
              <a:rPr lang="es-MX" dirty="0" smtClean="0"/>
              <a:t>Transición que allanan camino a </a:t>
            </a:r>
            <a:r>
              <a:rPr lang="es-MX" dirty="0"/>
              <a:t>las </a:t>
            </a:r>
            <a:r>
              <a:rPr lang="es-MX" dirty="0" smtClean="0"/>
              <a:t>reformas.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6891303" y="1692793"/>
            <a:ext cx="497124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En Argentina por las características del PRN y su final abrupto no hay nada similar.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88137" y="5048907"/>
            <a:ext cx="5078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Equipos de gobierno de </a:t>
            </a:r>
            <a:r>
              <a:rPr lang="es-MX" dirty="0" err="1"/>
              <a:t>CyT</a:t>
            </a:r>
            <a:r>
              <a:rPr lang="es-MX" dirty="0"/>
              <a:t>: jóvenes emprendedores de origen académico y partidario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589689" y="5055879"/>
            <a:ext cx="5179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Equipos de gobierno de </a:t>
            </a:r>
            <a:r>
              <a:rPr lang="es-MX" dirty="0" err="1"/>
              <a:t>CyT</a:t>
            </a:r>
            <a:r>
              <a:rPr lang="es-MX" dirty="0"/>
              <a:t>: científicos (mayormente de </a:t>
            </a:r>
            <a:r>
              <a:rPr lang="es-MX" dirty="0" err="1"/>
              <a:t>cs</a:t>
            </a:r>
            <a:r>
              <a:rPr lang="es-MX" dirty="0"/>
              <a:t>. </a:t>
            </a:r>
            <a:r>
              <a:rPr lang="es-MX" dirty="0" smtClean="0"/>
              <a:t>básicas</a:t>
            </a:r>
            <a:r>
              <a:rPr lang="es-MX" dirty="0"/>
              <a:t>) con extensa trayectoria </a:t>
            </a:r>
            <a:r>
              <a:rPr lang="es-MX" dirty="0" smtClean="0"/>
              <a:t>académica.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394953" y="2557133"/>
            <a:ext cx="5078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El tema pasa a la agenda política – fuerte protagonismo parlamentario (hasta fin de los ‘80).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797898" y="2560181"/>
            <a:ext cx="4971245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El tema </a:t>
            </a:r>
            <a:r>
              <a:rPr lang="es-MX" dirty="0" smtClean="0"/>
              <a:t>no estuvo en primer nivel de la </a:t>
            </a:r>
            <a:r>
              <a:rPr lang="es-MX" dirty="0"/>
              <a:t>agenda </a:t>
            </a:r>
            <a:r>
              <a:rPr lang="es-MX" dirty="0" smtClean="0"/>
              <a:t>política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724658" y="1313074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/>
              <a:t>=</a:t>
            </a:r>
            <a:endParaRPr lang="es-AR" sz="9600" dirty="0"/>
          </a:p>
        </p:txBody>
      </p:sp>
      <p:cxnSp>
        <p:nvCxnSpPr>
          <p:cNvPr id="17" name="16 Conector recto"/>
          <p:cNvCxnSpPr/>
          <p:nvPr/>
        </p:nvCxnSpPr>
        <p:spPr>
          <a:xfrm flipH="1">
            <a:off x="5872769" y="1681361"/>
            <a:ext cx="515155" cy="92333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360606" y="1629845"/>
            <a:ext cx="11516968" cy="8729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Rectángulo redondeado"/>
          <p:cNvSpPr/>
          <p:nvPr/>
        </p:nvSpPr>
        <p:spPr>
          <a:xfrm>
            <a:off x="371860" y="3623760"/>
            <a:ext cx="11516968" cy="12601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Rectángulo redondeado"/>
          <p:cNvSpPr/>
          <p:nvPr/>
        </p:nvSpPr>
        <p:spPr>
          <a:xfrm>
            <a:off x="371337" y="2593310"/>
            <a:ext cx="11516968" cy="8871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Rectángulo redondeado"/>
          <p:cNvSpPr/>
          <p:nvPr/>
        </p:nvSpPr>
        <p:spPr>
          <a:xfrm>
            <a:off x="371337" y="4997004"/>
            <a:ext cx="11516968" cy="1000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73" y="2044879"/>
            <a:ext cx="1773908" cy="21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68" y="4561932"/>
            <a:ext cx="1604517" cy="198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13" y="3374622"/>
            <a:ext cx="2079625" cy="189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Rectángulo redondeado"/>
          <p:cNvSpPr/>
          <p:nvPr/>
        </p:nvSpPr>
        <p:spPr>
          <a:xfrm>
            <a:off x="360606" y="6143278"/>
            <a:ext cx="11516968" cy="6052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60" y="5666704"/>
            <a:ext cx="1289168" cy="159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Rectángulo"/>
          <p:cNvSpPr/>
          <p:nvPr/>
        </p:nvSpPr>
        <p:spPr>
          <a:xfrm>
            <a:off x="593466" y="6242067"/>
            <a:ext cx="4764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err="1" smtClean="0"/>
              <a:t>Maravall</a:t>
            </a:r>
            <a:r>
              <a:rPr lang="es-MX" dirty="0" smtClean="0"/>
              <a:t>: alianza </a:t>
            </a:r>
            <a:r>
              <a:rPr lang="es-MX" dirty="0"/>
              <a:t>con el Ministro de </a:t>
            </a:r>
            <a:r>
              <a:rPr lang="es-MX" dirty="0" smtClean="0"/>
              <a:t>Industria</a:t>
            </a:r>
            <a:endParaRPr lang="es-MX" dirty="0"/>
          </a:p>
        </p:txBody>
      </p:sp>
      <p:sp>
        <p:nvSpPr>
          <p:cNvPr id="32" name="31 Rectángulo"/>
          <p:cNvSpPr/>
          <p:nvPr/>
        </p:nvSpPr>
        <p:spPr>
          <a:xfrm>
            <a:off x="6597558" y="6254946"/>
            <a:ext cx="4903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err="1" smtClean="0"/>
              <a:t>Sadosky</a:t>
            </a:r>
            <a:r>
              <a:rPr lang="es-MX" dirty="0" smtClean="0"/>
              <a:t> </a:t>
            </a:r>
            <a:r>
              <a:rPr lang="es-MX" dirty="0"/>
              <a:t>no </a:t>
            </a:r>
            <a:r>
              <a:rPr lang="es-MX" dirty="0" smtClean="0"/>
              <a:t>logra (o no establece) alianzas.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394953" y="180950"/>
            <a:ext cx="114938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Caracterizaciones: bajos niveles de inversión pública </a:t>
            </a:r>
            <a:r>
              <a:rPr lang="es-MX" dirty="0" err="1" smtClean="0"/>
              <a:t>CyT</a:t>
            </a:r>
            <a:r>
              <a:rPr lang="es-MX" dirty="0"/>
              <a:t>, </a:t>
            </a:r>
            <a:r>
              <a:rPr lang="es-MX" dirty="0" smtClean="0"/>
              <a:t>falta </a:t>
            </a:r>
            <a:r>
              <a:rPr lang="es-MX" dirty="0"/>
              <a:t>coordinación, fragmentación, desconexión ciencia-tecnología, aislamiento del ámbito productivo, falta de valoración social de </a:t>
            </a:r>
            <a:r>
              <a:rPr lang="es-MX" dirty="0" err="1" smtClean="0"/>
              <a:t>CyT</a:t>
            </a:r>
            <a:r>
              <a:rPr lang="es-MX" dirty="0" smtClean="0"/>
              <a:t>, de </a:t>
            </a:r>
            <a:r>
              <a:rPr lang="es-MX" dirty="0"/>
              <a:t>inversión privada en </a:t>
            </a:r>
            <a:r>
              <a:rPr lang="es-MX" dirty="0" err="1"/>
              <a:t>CyT</a:t>
            </a:r>
            <a:r>
              <a:rPr lang="es-MX" dirty="0"/>
              <a:t>, situación de investigadores (exilio, fuga de cerebros), desconexión CONICET/CSIC con Universidad, ausencia de Sistema.</a:t>
            </a:r>
            <a:endParaRPr lang="es-AR" dirty="0"/>
          </a:p>
        </p:txBody>
      </p:sp>
      <p:sp>
        <p:nvSpPr>
          <p:cNvPr id="51" name="50 Rectángulo redondeado"/>
          <p:cNvSpPr/>
          <p:nvPr/>
        </p:nvSpPr>
        <p:spPr>
          <a:xfrm>
            <a:off x="371337" y="180951"/>
            <a:ext cx="11516968" cy="13388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77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1086</Words>
  <Application>Microsoft Office PowerPoint</Application>
  <PresentationFormat>Personalizado</PresentationFormat>
  <Paragraphs>123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54294</cp:lastModifiedBy>
  <cp:revision>73</cp:revision>
  <dcterms:created xsi:type="dcterms:W3CDTF">2020-07-30T14:02:53Z</dcterms:created>
  <dcterms:modified xsi:type="dcterms:W3CDTF">2023-11-28T01:20:25Z</dcterms:modified>
</cp:coreProperties>
</file>